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18" r:id="rId2"/>
    <p:sldId id="517" r:id="rId3"/>
    <p:sldId id="545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53" r:id="rId12"/>
    <p:sldId id="554" r:id="rId13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333399"/>
    <a:srgbClr val="000099"/>
    <a:srgbClr val="0000FF"/>
    <a:srgbClr val="B2B2B2"/>
    <a:srgbClr val="5F5F5F"/>
    <a:srgbClr val="99CCFF"/>
    <a:srgbClr val="C0C0C0"/>
    <a:srgbClr val="FF0000"/>
    <a:srgbClr val="F47F24"/>
    <a:srgbClr val="003C7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0" autoAdjust="0"/>
    <p:restoredTop sz="92181" autoAdjust="0"/>
  </p:normalViewPr>
  <p:slideViewPr>
    <p:cSldViewPr snapToGrid="0">
      <p:cViewPr varScale="1">
        <p:scale>
          <a:sx n="145" d="100"/>
          <a:sy n="145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940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69349" cy="48078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2" y="9118808"/>
            <a:ext cx="3169349" cy="480784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90" y="4560208"/>
            <a:ext cx="5365622" cy="432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7" tIns="48173" rIns="96347" bIns="481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00" y="428263"/>
            <a:ext cx="8229600" cy="5697901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DB7220-4BF1-447B-B55F-9D0B4B194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446838"/>
            <a:ext cx="9144000" cy="51239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5700" y="428264"/>
            <a:ext cx="8229600" cy="56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47638" y="6511759"/>
            <a:ext cx="181171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0" dirty="0" smtClean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rPr>
              <a:t>© 2012 Eric Pop,</a:t>
            </a:r>
            <a:r>
              <a:rPr lang="en-US" b="1" i="0" baseline="0" dirty="0" smtClean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rPr>
              <a:t> UIUC</a:t>
            </a:r>
            <a:endParaRPr lang="en-US" b="1" i="0" dirty="0">
              <a:solidFill>
                <a:srgbClr val="000099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55452"/>
            <a:ext cx="533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 i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1033AC8-477B-403E-AF1E-9A07FD7D5A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3260697" y="6511759"/>
            <a:ext cx="2885726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0" dirty="0" smtClean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rPr>
              <a:t>ECE 340: Semiconductor Electronics</a:t>
            </a:r>
            <a:endParaRPr lang="en-US" b="1" i="0" dirty="0">
              <a:solidFill>
                <a:srgbClr val="000099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>
    <p:randomBar dir="vert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ts val="12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9575" y="123825"/>
            <a:ext cx="8502932" cy="1077218"/>
          </a:xfrm>
          <a:prstGeom prst="rect">
            <a:avLst/>
          </a:prstGeom>
        </p:spPr>
        <p:txBody>
          <a:bodyPr/>
          <a:lstStyle/>
          <a:p>
            <a:r>
              <a:rPr lang="en-US" b="1" u="sng" dirty="0" smtClean="0"/>
              <a:t>ECE 340 </a:t>
            </a:r>
            <a:r>
              <a:rPr lang="en-US" b="1" u="sng" smtClean="0"/>
              <a:t>Lectures 12-15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2600" dirty="0" smtClean="0"/>
              <a:t>Optical Absorption; Recombination; Quasi-Fermi levels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5325"/>
            <a:ext cx="8229600" cy="4830763"/>
          </a:xfrm>
        </p:spPr>
        <p:txBody>
          <a:bodyPr/>
          <a:lstStyle/>
          <a:p>
            <a:r>
              <a:rPr lang="en-US" dirty="0" smtClean="0"/>
              <a:t>Today we turn the light ON semiconductors</a:t>
            </a:r>
          </a:p>
          <a:p>
            <a:endParaRPr lang="en-US" dirty="0" smtClean="0"/>
          </a:p>
          <a:p>
            <a:r>
              <a:rPr lang="en-US" dirty="0" smtClean="0"/>
              <a:t>Before we do, recall that with the lights OFF, the number of “free” carriers in a sample are just given by:</a:t>
            </a:r>
          </a:p>
          <a:p>
            <a:pPr lvl="1">
              <a:buNone/>
            </a:pPr>
            <a:r>
              <a:rPr lang="en-US" dirty="0" smtClean="0"/>
              <a:t>1) Thermal generation:</a:t>
            </a:r>
          </a:p>
          <a:p>
            <a:pPr lvl="1">
              <a:buNone/>
            </a:pPr>
            <a:r>
              <a:rPr lang="en-US" dirty="0" smtClean="0"/>
              <a:t>2) Charge neutrality:</a:t>
            </a:r>
          </a:p>
          <a:p>
            <a:pPr lvl="1">
              <a:buNone/>
            </a:pPr>
            <a:r>
              <a:rPr lang="en-US" dirty="0" smtClean="0"/>
              <a:t>	[two equations with two unknowns;</a:t>
            </a:r>
          </a:p>
          <a:p>
            <a:pPr lvl="1">
              <a:buNone/>
            </a:pPr>
            <a:r>
              <a:rPr lang="en-US" dirty="0" smtClean="0"/>
              <a:t>	a little nicer when N</a:t>
            </a:r>
            <a:r>
              <a:rPr lang="en-US" baseline="-25000" dirty="0" smtClean="0"/>
              <a:t>D</a:t>
            </a:r>
            <a:r>
              <a:rPr lang="en-US" dirty="0" smtClean="0"/>
              <a:t> &gt;&gt; N</a:t>
            </a:r>
            <a:r>
              <a:rPr lang="en-US" baseline="-25000" dirty="0" smtClean="0"/>
              <a:t>A</a:t>
            </a:r>
            <a:r>
              <a:rPr lang="en-US" dirty="0" smtClean="0"/>
              <a:t> or N</a:t>
            </a:r>
            <a:r>
              <a:rPr lang="en-US" baseline="-25000" dirty="0" smtClean="0"/>
              <a:t>A</a:t>
            </a:r>
            <a:r>
              <a:rPr lang="en-US" dirty="0" smtClean="0"/>
              <a:t> &gt;&gt; N</a:t>
            </a:r>
            <a:r>
              <a:rPr lang="en-US" baseline="-25000" dirty="0" smtClean="0"/>
              <a:t>D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When we turn light on, we can generate electron-hole pairs (EHPs), depending on the light frequency (energy)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so far, Fermi level (E</a:t>
            </a:r>
            <a:r>
              <a:rPr lang="en-US" baseline="-25000" dirty="0" smtClean="0"/>
              <a:t>F</a:t>
            </a:r>
            <a:r>
              <a:rPr lang="en-US" dirty="0" smtClean="0"/>
              <a:t>) has only been defined in </a:t>
            </a:r>
            <a:r>
              <a:rPr lang="en-US" i="1" dirty="0" smtClean="0"/>
              <a:t>thermal equilibrium</a:t>
            </a:r>
            <a:r>
              <a:rPr lang="en-US" dirty="0" smtClean="0"/>
              <a:t>, giving us n and p like: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Q: What does Fermi level look like when we have excess carriers (from light) and hence non-equilibrium?</a:t>
            </a:r>
          </a:p>
          <a:p>
            <a:r>
              <a:rPr lang="en-US" dirty="0" smtClean="0"/>
              <a:t>A: </a:t>
            </a:r>
          </a:p>
          <a:p>
            <a:endParaRPr lang="en-US" dirty="0" smtClean="0"/>
          </a:p>
          <a:p>
            <a:r>
              <a:rPr lang="en-US" dirty="0" smtClean="0"/>
              <a:t>But we like similar (easy) equations so we define </a:t>
            </a:r>
            <a:r>
              <a:rPr lang="en-US" i="1" dirty="0" smtClean="0"/>
              <a:t>quasi-Fermi</a:t>
            </a:r>
            <a:r>
              <a:rPr lang="en-US" dirty="0" smtClean="0"/>
              <a:t> levels F</a:t>
            </a:r>
            <a:r>
              <a:rPr lang="en-US" baseline="-25000" dirty="0" smtClean="0"/>
              <a:t>n</a:t>
            </a:r>
            <a:r>
              <a:rPr lang="en-US" dirty="0" smtClean="0"/>
              <a:t> 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p</a:t>
            </a:r>
            <a:r>
              <a:rPr lang="en-US" dirty="0" smtClean="0"/>
              <a:t>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82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82337" name="Object 1"/>
          <p:cNvGraphicFramePr>
            <a:graphicFrameLocks noChangeAspect="1"/>
          </p:cNvGraphicFramePr>
          <p:nvPr/>
        </p:nvGraphicFramePr>
        <p:xfrm>
          <a:off x="2361240" y="5451678"/>
          <a:ext cx="1943100" cy="485775"/>
        </p:xfrm>
        <a:graphic>
          <a:graphicData uri="http://schemas.openxmlformats.org/presentationml/2006/ole">
            <p:oleObj spid="_x0000_s782337" name="Equation" r:id="rId3" imgW="927100" imgH="241300" progId="Equation.DSMT4">
              <p:embed/>
            </p:oleObj>
          </a:graphicData>
        </a:graphic>
      </p:graphicFrame>
      <p:sp>
        <p:nvSpPr>
          <p:cNvPr id="782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82339" name="Object 3"/>
          <p:cNvGraphicFramePr>
            <a:graphicFrameLocks noChangeAspect="1"/>
          </p:cNvGraphicFramePr>
          <p:nvPr/>
        </p:nvGraphicFramePr>
        <p:xfrm>
          <a:off x="5162315" y="5437390"/>
          <a:ext cx="1990725" cy="514350"/>
        </p:xfrm>
        <a:graphic>
          <a:graphicData uri="http://schemas.openxmlformats.org/presentationml/2006/ole">
            <p:oleObj spid="_x0000_s782339" name="Equation" r:id="rId4" imgW="952087" imgH="253890" progId="Equation.DSMT4">
              <p:embed/>
            </p:oleObj>
          </a:graphicData>
        </a:graphic>
      </p:graphicFrame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Ex: Calculate and draw quasi-Fermi levels from the previous example.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700" y="370388"/>
            <a:ext cx="8229600" cy="5697901"/>
          </a:xfrm>
        </p:spPr>
        <p:txBody>
          <a:bodyPr/>
          <a:lstStyle/>
          <a:p>
            <a:r>
              <a:rPr lang="en-US" dirty="0" smtClean="0"/>
              <a:t>Last but not least. We have all these excess carriers with the lights ON. Does the conductivity (resistivity) change?</a:t>
            </a:r>
          </a:p>
          <a:p>
            <a:endParaRPr lang="en-US" dirty="0" smtClean="0"/>
          </a:p>
          <a:p>
            <a:r>
              <a:rPr lang="en-US" dirty="0" smtClean="0"/>
              <a:t>Remember: σ = q(μ</a:t>
            </a:r>
            <a:r>
              <a:rPr lang="en-US" baseline="-25000" dirty="0" smtClean="0"/>
              <a:t>n</a:t>
            </a:r>
            <a:r>
              <a:rPr lang="en-US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 + μ</a:t>
            </a:r>
            <a:r>
              <a:rPr lang="en-US" baseline="-25000" dirty="0" smtClean="0"/>
              <a:t>p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Often before, with lights off, we could neglect the minority carriers if the sample was doped n- or p-type</a:t>
            </a:r>
          </a:p>
          <a:p>
            <a:r>
              <a:rPr lang="en-US" dirty="0" smtClean="0"/>
              <a:t>But with lights ON, we have extra carriers </a:t>
            </a:r>
            <a:r>
              <a:rPr lang="en-US" dirty="0" err="1" smtClean="0">
                <a:latin typeface="Times New Roman"/>
                <a:ea typeface="Calibri"/>
              </a:rPr>
              <a:t>δ</a:t>
            </a:r>
            <a:r>
              <a:rPr lang="en-US" dirty="0" err="1" smtClean="0">
                <a:latin typeface="+mj-lt"/>
                <a:ea typeface="Calibri"/>
              </a:rPr>
              <a:t>n</a:t>
            </a:r>
            <a:r>
              <a:rPr lang="en-US" dirty="0" smtClean="0">
                <a:latin typeface="+mj-lt"/>
                <a:ea typeface="Calibri"/>
              </a:rPr>
              <a:t> and </a:t>
            </a:r>
            <a:r>
              <a:rPr lang="en-US" dirty="0" err="1" smtClean="0">
                <a:latin typeface="Times New Roman"/>
                <a:ea typeface="Calibri"/>
              </a:rPr>
              <a:t>δ</a:t>
            </a:r>
            <a:r>
              <a:rPr lang="en-US" dirty="0" err="1" smtClean="0">
                <a:latin typeface="+mj-lt"/>
                <a:ea typeface="Calibri"/>
              </a:rPr>
              <a:t>p</a:t>
            </a:r>
            <a:r>
              <a:rPr lang="en-US" dirty="0" smtClean="0">
                <a:latin typeface="+mj-lt"/>
                <a:ea typeface="Calibri"/>
              </a:rPr>
              <a:t> such that n and p are affected:</a:t>
            </a:r>
          </a:p>
          <a:p>
            <a:endParaRPr lang="en-US" sz="1800" dirty="0" smtClean="0">
              <a:latin typeface="+mj-lt"/>
            </a:endParaRPr>
          </a:p>
          <a:p>
            <a:endParaRPr lang="en-US" sz="1800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Photoconductivity = change in conductivity due to excess carriers (EHPs) from lights being turned on: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99" y="428263"/>
            <a:ext cx="8697583" cy="5697901"/>
          </a:xfrm>
        </p:spPr>
        <p:txBody>
          <a:bodyPr/>
          <a:lstStyle/>
          <a:p>
            <a:r>
              <a:rPr lang="en-US" dirty="0" smtClean="0"/>
              <a:t>What is the condition for light absorption?</a:t>
            </a:r>
          </a:p>
          <a:p>
            <a:r>
              <a:rPr lang="en-US" dirty="0" smtClean="0"/>
              <a:t>Plot intensity of transmitted light vs. incident photon energy: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dirty="0" smtClean="0">
                <a:latin typeface="Arial"/>
                <a:cs typeface="Arial"/>
              </a:rPr>
              <a:t>ħ</a:t>
            </a:r>
            <a:r>
              <a:rPr lang="el-GR" dirty="0" smtClean="0">
                <a:latin typeface="Arial"/>
                <a:cs typeface="Arial"/>
              </a:rPr>
              <a:t>ω</a:t>
            </a:r>
            <a:r>
              <a:rPr lang="en-US" dirty="0" smtClean="0">
                <a:latin typeface="Arial"/>
                <a:cs typeface="Arial"/>
              </a:rPr>
              <a:t> &gt; E</a:t>
            </a:r>
            <a:r>
              <a:rPr lang="en-US" baseline="-25000" dirty="0" smtClean="0">
                <a:latin typeface="Arial"/>
                <a:cs typeface="Arial"/>
              </a:rPr>
              <a:t>G</a:t>
            </a:r>
            <a:r>
              <a:rPr lang="en-US" dirty="0" smtClean="0">
                <a:latin typeface="Arial"/>
                <a:cs typeface="Arial"/>
              </a:rPr>
              <a:t> and sample of thickness L</a:t>
            </a:r>
          </a:p>
          <a:p>
            <a:r>
              <a:rPr lang="en-US" dirty="0" smtClean="0">
                <a:latin typeface="Arial"/>
                <a:cs typeface="Arial"/>
              </a:rPr>
              <a:t>The intensity of transmitted photons is:</a:t>
            </a:r>
          </a:p>
          <a:p>
            <a:endParaRPr lang="en-US" sz="3600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Where </a:t>
            </a:r>
            <a:r>
              <a:rPr lang="en-US" b="1" i="1" dirty="0" smtClean="0">
                <a:latin typeface="Times New Roman"/>
                <a:ea typeface="Calibri"/>
              </a:rPr>
              <a:t>α =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51617" name="Picture 1" descr="C:\tif\size\fg04-01.tif"/>
          <p:cNvPicPr>
            <a:picLocks noChangeAspect="1" noChangeArrowheads="1"/>
          </p:cNvPicPr>
          <p:nvPr/>
        </p:nvPicPr>
        <p:blipFill>
          <a:blip r:embed="rId2" cstate="print"/>
          <a:srcRect l="21794" t="20477" r="22308" b="33105"/>
          <a:stretch>
            <a:fillRect/>
          </a:stretch>
        </p:blipFill>
        <p:spPr bwMode="auto">
          <a:xfrm>
            <a:off x="1234733" y="1586764"/>
            <a:ext cx="331787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700" y="428263"/>
            <a:ext cx="8547910" cy="5697901"/>
          </a:xfrm>
        </p:spPr>
        <p:txBody>
          <a:bodyPr/>
          <a:lstStyle/>
          <a:p>
            <a:r>
              <a:rPr lang="en-US" dirty="0" smtClean="0"/>
              <a:t>Plot the absorption coefficient vs. photon energy: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Keep in mind some of the material band gaps: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dirty="0" smtClean="0"/>
              <a:t>Once again, semiconductors absorb photons much more efficiently at energies greater than the band gap (</a:t>
            </a:r>
            <a:r>
              <a:rPr lang="en-US" dirty="0" smtClean="0">
                <a:cs typeface="Arial"/>
              </a:rPr>
              <a:t>ħ</a:t>
            </a:r>
            <a:r>
              <a:rPr lang="el-GR" dirty="0" smtClean="0">
                <a:cs typeface="Arial"/>
              </a:rPr>
              <a:t>ω </a:t>
            </a:r>
            <a:r>
              <a:rPr lang="en-US" dirty="0" smtClean="0"/>
              <a:t>&gt; E</a:t>
            </a:r>
            <a:r>
              <a:rPr lang="en-US" baseline="-25000" dirty="0" smtClean="0"/>
              <a:t>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76194" name="Picture 2" descr="C:\tif\size\ch03\fg04-04.tif"/>
          <p:cNvPicPr>
            <a:picLocks noChangeAspect="1" noChangeArrowheads="1"/>
          </p:cNvPicPr>
          <p:nvPr/>
        </p:nvPicPr>
        <p:blipFill>
          <a:blip r:embed="rId2" cstate="print"/>
          <a:srcRect l="21539" t="25597" r="20769" b="32765"/>
          <a:stretch>
            <a:fillRect/>
          </a:stretch>
        </p:blipFill>
        <p:spPr bwMode="auto">
          <a:xfrm>
            <a:off x="2484321" y="2968145"/>
            <a:ext cx="42989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700" y="428263"/>
            <a:ext cx="8229600" cy="5937813"/>
          </a:xfrm>
        </p:spPr>
        <p:txBody>
          <a:bodyPr/>
          <a:lstStyle/>
          <a:p>
            <a:r>
              <a:rPr lang="en-US" dirty="0" smtClean="0"/>
              <a:t>Light absorbed created </a:t>
            </a:r>
            <a:r>
              <a:rPr lang="en-US" u="sng" dirty="0" smtClean="0"/>
              <a:t>excess EHPs</a:t>
            </a:r>
          </a:p>
          <a:p>
            <a:pPr marL="627063" lvl="1">
              <a:buNone/>
            </a:pPr>
            <a:r>
              <a:rPr lang="en-US" dirty="0" smtClean="0"/>
              <a:t>(excess with respect to what?)</a:t>
            </a:r>
          </a:p>
          <a:p>
            <a:endParaRPr lang="en-US" dirty="0" smtClean="0"/>
          </a:p>
          <a:p>
            <a:r>
              <a:rPr lang="en-US" dirty="0" smtClean="0"/>
              <a:t>How long do excess EHPs “live” before they recombine?</a:t>
            </a:r>
          </a:p>
          <a:p>
            <a:endParaRPr lang="en-US" dirty="0" smtClean="0"/>
          </a:p>
          <a:p>
            <a:r>
              <a:rPr lang="en-US" dirty="0" smtClean="0"/>
              <a:t>Direct EHP recombination occurs spontaneously, emitting a photon of energy _____________</a:t>
            </a:r>
          </a:p>
          <a:p>
            <a:endParaRPr lang="en-US" dirty="0" smtClean="0"/>
          </a:p>
          <a:p>
            <a:r>
              <a:rPr lang="en-US" dirty="0" smtClean="0"/>
              <a:t>Excess carrier notation: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err="1" smtClean="0"/>
              <a:t>n</a:t>
            </a:r>
            <a:r>
              <a:rPr lang="en-US" dirty="0" smtClean="0"/>
              <a:t>(t)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err="1" smtClean="0"/>
              <a:t>p</a:t>
            </a:r>
            <a:r>
              <a:rPr lang="en-US" dirty="0" smtClean="0"/>
              <a:t>(t) instantaneous excess EHPs </a:t>
            </a:r>
            <a:r>
              <a:rPr lang="en-US" u="sng" dirty="0" smtClean="0"/>
              <a:t>at time t</a:t>
            </a:r>
          </a:p>
          <a:p>
            <a:pPr lvl="1"/>
            <a:r>
              <a:rPr lang="en-US" dirty="0" err="1" smtClean="0"/>
              <a:t>Δn</a:t>
            </a:r>
            <a:r>
              <a:rPr lang="en-US" dirty="0" smtClean="0"/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err="1" smtClean="0"/>
              <a:t>n</a:t>
            </a:r>
            <a:r>
              <a:rPr lang="en-US" dirty="0" smtClean="0"/>
              <a:t>(t=0) </a:t>
            </a:r>
            <a:r>
              <a:rPr lang="en-US" u="sng" dirty="0" smtClean="0"/>
              <a:t>initial</a:t>
            </a:r>
            <a:r>
              <a:rPr lang="en-US" dirty="0" smtClean="0"/>
              <a:t> excess EHPs at time t = 0, right after initial excitation (e.g. light flash)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77218" name="Object 2"/>
          <p:cNvGraphicFramePr>
            <a:graphicFrameLocks noChangeAspect="1"/>
          </p:cNvGraphicFramePr>
          <p:nvPr/>
        </p:nvGraphicFramePr>
        <p:xfrm>
          <a:off x="2196313" y="5859462"/>
          <a:ext cx="1276350" cy="412750"/>
        </p:xfrm>
        <a:graphic>
          <a:graphicData uri="http://schemas.openxmlformats.org/presentationml/2006/ole">
            <p:oleObj spid="_x0000_s777218" name="Equation" r:id="rId3" imgW="711000" imgH="228600" progId="Equation.DSMT4">
              <p:embed/>
            </p:oleObj>
          </a:graphicData>
        </a:graphic>
      </p:graphicFrame>
      <p:graphicFrame>
        <p:nvGraphicFramePr>
          <p:cNvPr id="777219" name="Object 3"/>
          <p:cNvGraphicFramePr>
            <a:graphicFrameLocks noChangeAspect="1"/>
          </p:cNvGraphicFramePr>
          <p:nvPr/>
        </p:nvGraphicFramePr>
        <p:xfrm>
          <a:off x="4849025" y="5859462"/>
          <a:ext cx="1390650" cy="412750"/>
        </p:xfrm>
        <a:graphic>
          <a:graphicData uri="http://schemas.openxmlformats.org/presentationml/2006/ole">
            <p:oleObj spid="_x0000_s777219" name="Equation" r:id="rId4" imgW="774360" imgH="228600" progId="Equation.DSMT4">
              <p:embed/>
            </p:oleObj>
          </a:graphicData>
        </a:graphic>
      </p:graphicFrame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excess EHPs decay?</a:t>
            </a:r>
          </a:p>
          <a:p>
            <a:pPr lvl="1"/>
            <a:r>
              <a:rPr lang="en-US" dirty="0" smtClean="0"/>
              <a:t>Assume n-type sample (n</a:t>
            </a:r>
            <a:r>
              <a:rPr lang="en-US" baseline="-25000" dirty="0" smtClean="0"/>
              <a:t>0</a:t>
            </a:r>
            <a:r>
              <a:rPr lang="en-US" dirty="0" smtClean="0"/>
              <a:t> &gt;&gt; p</a:t>
            </a:r>
            <a:r>
              <a:rPr lang="en-US" baseline="-25000" dirty="0" smtClean="0"/>
              <a:t>0</a:t>
            </a:r>
            <a:r>
              <a:rPr lang="en-US" dirty="0" smtClean="0"/>
              <a:t>) so holes are in minority</a:t>
            </a:r>
          </a:p>
          <a:p>
            <a:pPr lvl="1"/>
            <a:r>
              <a:rPr lang="en-US" dirty="0" smtClean="0"/>
              <a:t>Will </a:t>
            </a:r>
            <a:r>
              <a:rPr lang="en-US" u="sng" dirty="0" smtClean="0"/>
              <a:t>majority carriers</a:t>
            </a:r>
            <a:r>
              <a:rPr lang="en-US" dirty="0" smtClean="0"/>
              <a:t> (electrons) be disturbed much?</a:t>
            </a:r>
          </a:p>
          <a:p>
            <a:pPr lvl="1"/>
            <a:r>
              <a:rPr lang="en-US" dirty="0" smtClean="0"/>
              <a:t>What about </a:t>
            </a:r>
            <a:r>
              <a:rPr lang="en-US" u="sng" dirty="0" smtClean="0"/>
              <a:t>minority carriers</a:t>
            </a:r>
            <a:r>
              <a:rPr lang="en-US" dirty="0" smtClean="0"/>
              <a:t> (holes)?</a:t>
            </a:r>
          </a:p>
          <a:p>
            <a:endParaRPr lang="en-US" dirty="0" smtClean="0"/>
          </a:p>
          <a:p>
            <a:r>
              <a:rPr lang="en-US" dirty="0" smtClean="0"/>
              <a:t>Excess minority carriers will recombine with already existing majority electrons:</a:t>
            </a:r>
          </a:p>
          <a:p>
            <a:endParaRPr lang="en-US" dirty="0" smtClean="0"/>
          </a:p>
          <a:p>
            <a:r>
              <a:rPr lang="en-US" dirty="0" smtClean="0"/>
              <a:t>Solution is a simple exponential:</a:t>
            </a:r>
          </a:p>
          <a:p>
            <a:r>
              <a:rPr lang="en-US" dirty="0" smtClean="0"/>
              <a:t>Where the recombination lifetime for excess EHPs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τ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Typical EHP recombination in Si 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~ 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Direct recombination </a:t>
            </a:r>
            <a:r>
              <a:rPr lang="en-US" dirty="0" smtClean="0">
                <a:latin typeface="+mj-lt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err="1" smtClean="0"/>
              <a:t>n</a:t>
            </a:r>
            <a:r>
              <a:rPr lang="en-US" dirty="0" smtClean="0"/>
              <a:t> decay at same rate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err="1" smtClean="0"/>
              <a:t>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78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78241" name="Object 1"/>
          <p:cNvGraphicFramePr>
            <a:graphicFrameLocks noChangeAspect="1"/>
          </p:cNvGraphicFramePr>
          <p:nvPr/>
        </p:nvGraphicFramePr>
        <p:xfrm>
          <a:off x="4826643" y="3119377"/>
          <a:ext cx="2381250" cy="704850"/>
        </p:xfrm>
        <a:graphic>
          <a:graphicData uri="http://schemas.openxmlformats.org/presentationml/2006/ole">
            <p:oleObj spid="_x0000_s778241" name="Equation" r:id="rId3" imgW="1333500" imgH="393700" progId="Equation.DSMT4">
              <p:embed/>
            </p:oleObj>
          </a:graphicData>
        </a:graphic>
      </p:graphicFrame>
      <p:sp>
        <p:nvSpPr>
          <p:cNvPr id="778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78243" name="Object 3"/>
          <p:cNvGraphicFramePr>
            <a:graphicFrameLocks noChangeAspect="1"/>
          </p:cNvGraphicFramePr>
          <p:nvPr/>
        </p:nvGraphicFramePr>
        <p:xfrm>
          <a:off x="5463251" y="3952754"/>
          <a:ext cx="3152775" cy="466725"/>
        </p:xfrm>
        <a:graphic>
          <a:graphicData uri="http://schemas.openxmlformats.org/presentationml/2006/ole">
            <p:oleObj spid="_x0000_s778243" name="Equation" r:id="rId4" imgW="1638300" imgH="241300" progId="Equation.DSMT4">
              <p:embed/>
            </p:oleObj>
          </a:graphicData>
        </a:graphic>
      </p:graphicFrame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699" y="428263"/>
            <a:ext cx="8582635" cy="5697901"/>
          </a:xfrm>
        </p:spPr>
        <p:txBody>
          <a:bodyPr/>
          <a:lstStyle/>
          <a:p>
            <a:r>
              <a:rPr lang="en-US" sz="2000" u="sng" dirty="0" smtClean="0">
                <a:solidFill>
                  <a:schemeClr val="tx1"/>
                </a:solidFill>
              </a:rPr>
              <a:t>Ex:</a:t>
            </a:r>
            <a:r>
              <a:rPr lang="en-US" sz="2000" dirty="0" smtClean="0">
                <a:solidFill>
                  <a:schemeClr val="tx1"/>
                </a:solidFill>
              </a:rPr>
              <a:t> p-doped GaAs sample with 10</a:t>
            </a:r>
            <a:r>
              <a:rPr lang="en-US" sz="2000" baseline="30000" dirty="0" smtClean="0">
                <a:solidFill>
                  <a:schemeClr val="tx1"/>
                </a:solidFill>
              </a:rPr>
              <a:t>15</a:t>
            </a:r>
            <a:r>
              <a:rPr lang="en-US" sz="2000" dirty="0" smtClean="0">
                <a:solidFill>
                  <a:schemeClr val="tx1"/>
                </a:solidFill>
              </a:rPr>
              <a:t> cm</a:t>
            </a:r>
            <a:r>
              <a:rPr lang="en-US" sz="2000" baseline="30000" dirty="0" smtClean="0">
                <a:solidFill>
                  <a:schemeClr val="tx1"/>
                </a:solidFill>
              </a:rPr>
              <a:t>-3</a:t>
            </a:r>
            <a:r>
              <a:rPr lang="en-US" sz="2000" dirty="0" smtClean="0">
                <a:solidFill>
                  <a:schemeClr val="tx1"/>
                </a:solidFill>
              </a:rPr>
              <a:t> acceptors. Flash light (on/off) to initially produce </a:t>
            </a:r>
            <a:r>
              <a:rPr lang="en-US" sz="2000" dirty="0" err="1" smtClean="0">
                <a:solidFill>
                  <a:schemeClr val="tx1"/>
                </a:solidFill>
              </a:rPr>
              <a:t>Δn</a:t>
            </a:r>
            <a:r>
              <a:rPr lang="en-US" sz="2000" dirty="0" smtClean="0">
                <a:solidFill>
                  <a:schemeClr val="tx1"/>
                </a:solidFill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</a:rPr>
              <a:t>Δp</a:t>
            </a:r>
            <a:r>
              <a:rPr lang="en-US" sz="2000" dirty="0" smtClean="0">
                <a:solidFill>
                  <a:schemeClr val="tx1"/>
                </a:solidFill>
              </a:rPr>
              <a:t> = 10</a:t>
            </a:r>
            <a:r>
              <a:rPr lang="en-US" sz="2000" baseline="30000" dirty="0" smtClean="0">
                <a:solidFill>
                  <a:schemeClr val="tx1"/>
                </a:solidFill>
              </a:rPr>
              <a:t>14</a:t>
            </a:r>
            <a:r>
              <a:rPr lang="en-US" sz="2000" dirty="0" smtClean="0">
                <a:solidFill>
                  <a:schemeClr val="tx1"/>
                </a:solidFill>
              </a:rPr>
              <a:t> EHPs/cm</a:t>
            </a:r>
            <a:r>
              <a:rPr lang="en-US" sz="2000" baseline="30000" dirty="0" smtClean="0">
                <a:solidFill>
                  <a:schemeClr val="tx1"/>
                </a:solidFill>
              </a:rPr>
              <a:t>3</a:t>
            </a:r>
            <a:r>
              <a:rPr lang="en-US" sz="2000" dirty="0" smtClean="0">
                <a:solidFill>
                  <a:schemeClr val="tx1"/>
                </a:solidFill>
              </a:rPr>
              <a:t> at t=0. Recombination lifetime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000" dirty="0" smtClean="0">
                <a:solidFill>
                  <a:schemeClr val="tx1"/>
                </a:solidFill>
              </a:rPr>
              <a:t> = 10 ns. How do p(t) and n(t) evolve with time?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700" y="312519"/>
            <a:ext cx="8229600" cy="5859946"/>
          </a:xfrm>
        </p:spPr>
        <p:txBody>
          <a:bodyPr/>
          <a:lstStyle/>
          <a:p>
            <a:r>
              <a:rPr lang="en-US" dirty="0" smtClean="0"/>
              <a:t>Recombination processes (more generally):</a:t>
            </a:r>
          </a:p>
          <a:p>
            <a:endParaRPr lang="en-US" sz="2100" dirty="0" smtClean="0"/>
          </a:p>
          <a:p>
            <a:endParaRPr lang="en-US" sz="2100" dirty="0" smtClean="0"/>
          </a:p>
          <a:p>
            <a:endParaRPr lang="en-US" sz="2100" dirty="0" smtClean="0"/>
          </a:p>
          <a:p>
            <a:endParaRPr lang="en-US" sz="2100" dirty="0" smtClean="0"/>
          </a:p>
          <a:p>
            <a:endParaRPr lang="en-US" sz="2100" dirty="0" smtClean="0"/>
          </a:p>
          <a:p>
            <a:r>
              <a:rPr lang="en-US" dirty="0" smtClean="0"/>
              <a:t>Generation processes: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81315" name="Object 2"/>
          <p:cNvPicPr>
            <a:picLocks noChangeArrowheads="1"/>
          </p:cNvPicPr>
          <p:nvPr/>
        </p:nvPicPr>
        <p:blipFill>
          <a:blip r:embed="rId2" cstate="print"/>
          <a:srcRect t="-4572" b="-446"/>
          <a:stretch>
            <a:fillRect/>
          </a:stretch>
        </p:blipFill>
        <p:spPr bwMode="auto">
          <a:xfrm>
            <a:off x="1632023" y="890986"/>
            <a:ext cx="595312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1316" name="Object 1"/>
          <p:cNvPicPr>
            <a:picLocks noChangeArrowheads="1"/>
          </p:cNvPicPr>
          <p:nvPr/>
        </p:nvPicPr>
        <p:blipFill>
          <a:blip r:embed="rId3" cstate="print"/>
          <a:srcRect t="-3201" r="-1671" b="-374"/>
          <a:stretch>
            <a:fillRect/>
          </a:stretch>
        </p:blipFill>
        <p:spPr bwMode="auto">
          <a:xfrm>
            <a:off x="1632023" y="3695700"/>
            <a:ext cx="59531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5972537" y="6215605"/>
            <a:ext cx="648182" cy="358815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100" y="428263"/>
            <a:ext cx="9010900" cy="5697901"/>
          </a:xfrm>
        </p:spPr>
        <p:txBody>
          <a:bodyPr/>
          <a:lstStyle/>
          <a:p>
            <a:r>
              <a:rPr lang="en-US" dirty="0" smtClean="0"/>
              <a:t>Revisit some definitions:</a:t>
            </a:r>
          </a:p>
          <a:p>
            <a:pPr lvl="1"/>
            <a:r>
              <a:rPr lang="en-US" dirty="0" smtClean="0"/>
              <a:t>Thermal equilibrium: generation = recombination</a:t>
            </a:r>
          </a:p>
          <a:p>
            <a:pPr lvl="1"/>
            <a:r>
              <a:rPr lang="en-US" dirty="0" smtClean="0"/>
              <a:t>Steady-state: all time derivatives (</a:t>
            </a:r>
            <a:r>
              <a:rPr lang="en-US" dirty="0" smtClean="0">
                <a:latin typeface="Arial"/>
                <a:cs typeface="Arial"/>
              </a:rPr>
              <a:t>∂/</a:t>
            </a:r>
            <a:r>
              <a:rPr lang="en-US" dirty="0" smtClean="0">
                <a:cs typeface="Arial"/>
              </a:rPr>
              <a:t>∂</a:t>
            </a:r>
            <a:r>
              <a:rPr lang="en-US" i="1" dirty="0" smtClean="0">
                <a:cs typeface="Arial"/>
              </a:rPr>
              <a:t>t</a:t>
            </a:r>
            <a:r>
              <a:rPr lang="en-US" dirty="0" smtClean="0">
                <a:cs typeface="Arial"/>
              </a:rPr>
              <a:t>)</a:t>
            </a:r>
            <a:r>
              <a:rPr lang="en-US" dirty="0" smtClean="0"/>
              <a:t> = 0</a:t>
            </a:r>
          </a:p>
          <a:p>
            <a:endParaRPr lang="en-US" dirty="0" smtClean="0"/>
          </a:p>
          <a:p>
            <a:r>
              <a:rPr lang="en-US" sz="2200" u="sng" dirty="0" smtClean="0">
                <a:solidFill>
                  <a:srgbClr val="333399"/>
                </a:solidFill>
              </a:rPr>
              <a:t>Ex:</a:t>
            </a:r>
            <a:r>
              <a:rPr lang="en-US" sz="2200" dirty="0" smtClean="0">
                <a:solidFill>
                  <a:srgbClr val="333399"/>
                </a:solidFill>
              </a:rPr>
              <a:t> A sample of Si doped with N</a:t>
            </a:r>
            <a:r>
              <a:rPr lang="en-US" sz="2200" baseline="-25000" dirty="0" smtClean="0">
                <a:solidFill>
                  <a:srgbClr val="333399"/>
                </a:solidFill>
              </a:rPr>
              <a:t>A </a:t>
            </a:r>
            <a:r>
              <a:rPr lang="en-US" sz="2200" dirty="0" smtClean="0">
                <a:solidFill>
                  <a:srgbClr val="333399"/>
                </a:solidFill>
              </a:rPr>
              <a:t>= 10</a:t>
            </a:r>
            <a:r>
              <a:rPr lang="en-US" sz="2200" baseline="30000" dirty="0" smtClean="0">
                <a:solidFill>
                  <a:srgbClr val="333399"/>
                </a:solidFill>
              </a:rPr>
              <a:t>16 </a:t>
            </a:r>
            <a:r>
              <a:rPr lang="en-US" sz="2200" dirty="0" smtClean="0">
                <a:solidFill>
                  <a:srgbClr val="333399"/>
                </a:solidFill>
              </a:rPr>
              <a:t>cm</a:t>
            </a:r>
            <a:r>
              <a:rPr lang="en-US" sz="2200" baseline="30000" dirty="0" smtClean="0">
                <a:solidFill>
                  <a:srgbClr val="333399"/>
                </a:solidFill>
              </a:rPr>
              <a:t>-3</a:t>
            </a:r>
            <a:r>
              <a:rPr lang="en-US" sz="2200" dirty="0" smtClean="0">
                <a:solidFill>
                  <a:srgbClr val="333399"/>
                </a:solidFill>
              </a:rPr>
              <a:t>, with recombination lifetime </a:t>
            </a:r>
            <a:r>
              <a:rPr lang="en-US" sz="22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200" dirty="0" smtClean="0">
                <a:solidFill>
                  <a:srgbClr val="333399"/>
                </a:solidFill>
              </a:rPr>
              <a:t> = 1 </a:t>
            </a:r>
            <a:r>
              <a:rPr lang="en-US" sz="2200" dirty="0" smtClean="0">
                <a:solidFill>
                  <a:srgbClr val="333399"/>
                </a:solidFill>
                <a:sym typeface="Symbol"/>
              </a:rPr>
              <a:t></a:t>
            </a:r>
            <a:r>
              <a:rPr lang="en-US" sz="2200" dirty="0" smtClean="0">
                <a:solidFill>
                  <a:srgbClr val="333399"/>
                </a:solidFill>
              </a:rPr>
              <a:t>s.  It is exposed </a:t>
            </a:r>
            <a:r>
              <a:rPr lang="en-US" sz="2200" i="1" dirty="0" smtClean="0">
                <a:solidFill>
                  <a:srgbClr val="333399"/>
                </a:solidFill>
              </a:rPr>
              <a:t>continuously</a:t>
            </a:r>
            <a:r>
              <a:rPr lang="en-US" sz="2200" dirty="0" smtClean="0">
                <a:solidFill>
                  <a:srgbClr val="333399"/>
                </a:solidFill>
              </a:rPr>
              <a:t> to light, such that electron-hole pairs are generated throughout the sample at the rate of 10</a:t>
            </a:r>
            <a:r>
              <a:rPr lang="en-US" sz="2200" baseline="30000" dirty="0" smtClean="0">
                <a:solidFill>
                  <a:srgbClr val="333399"/>
                </a:solidFill>
              </a:rPr>
              <a:t>20</a:t>
            </a:r>
            <a:r>
              <a:rPr lang="en-US" sz="2200" dirty="0" smtClean="0">
                <a:solidFill>
                  <a:srgbClr val="333399"/>
                </a:solidFill>
              </a:rPr>
              <a:t> per cm</a:t>
            </a:r>
            <a:r>
              <a:rPr lang="en-US" sz="2200" baseline="30000" dirty="0" smtClean="0">
                <a:solidFill>
                  <a:srgbClr val="333399"/>
                </a:solidFill>
              </a:rPr>
              <a:t>3</a:t>
            </a:r>
            <a:r>
              <a:rPr lang="en-US" sz="2200" dirty="0" smtClean="0">
                <a:solidFill>
                  <a:srgbClr val="333399"/>
                </a:solidFill>
              </a:rPr>
              <a:t> per second, </a:t>
            </a:r>
            <a:r>
              <a:rPr lang="en-US" sz="2200" i="1" dirty="0" smtClean="0">
                <a:solidFill>
                  <a:srgbClr val="333399"/>
                </a:solidFill>
              </a:rPr>
              <a:t>i.e.</a:t>
            </a:r>
            <a:r>
              <a:rPr lang="en-US" sz="2200" dirty="0" smtClean="0">
                <a:solidFill>
                  <a:srgbClr val="333399"/>
                </a:solidFill>
              </a:rPr>
              <a:t> the generation rate </a:t>
            </a:r>
            <a:r>
              <a:rPr lang="en-US" sz="2200" i="1" dirty="0" err="1" smtClean="0">
                <a:solidFill>
                  <a:srgbClr val="333399"/>
                </a:solidFill>
              </a:rPr>
              <a:t>g</a:t>
            </a:r>
            <a:r>
              <a:rPr lang="en-US" sz="2200" baseline="-25000" dirty="0" err="1" smtClean="0">
                <a:solidFill>
                  <a:srgbClr val="333399"/>
                </a:solidFill>
              </a:rPr>
              <a:t>op</a:t>
            </a:r>
            <a:r>
              <a:rPr lang="en-US" sz="2200" dirty="0" smtClean="0">
                <a:solidFill>
                  <a:srgbClr val="333399"/>
                </a:solidFill>
              </a:rPr>
              <a:t> </a:t>
            </a:r>
            <a:r>
              <a:rPr lang="en-US" sz="2200" dirty="0" smtClean="0">
                <a:solidFill>
                  <a:srgbClr val="333399"/>
                </a:solidFill>
              </a:rPr>
              <a:t>= 10</a:t>
            </a:r>
            <a:r>
              <a:rPr lang="en-US" sz="2200" baseline="30000" dirty="0" smtClean="0">
                <a:solidFill>
                  <a:srgbClr val="333399"/>
                </a:solidFill>
              </a:rPr>
              <a:t>20</a:t>
            </a:r>
            <a:r>
              <a:rPr lang="en-US" sz="2200" dirty="0" smtClean="0">
                <a:solidFill>
                  <a:srgbClr val="333399"/>
                </a:solidFill>
              </a:rPr>
              <a:t>/cm</a:t>
            </a:r>
            <a:r>
              <a:rPr lang="en-US" sz="2200" baseline="30000" dirty="0" smtClean="0">
                <a:solidFill>
                  <a:srgbClr val="333399"/>
                </a:solidFill>
              </a:rPr>
              <a:t>3</a:t>
            </a:r>
            <a:r>
              <a:rPr lang="en-US" sz="2200" dirty="0" smtClean="0">
                <a:solidFill>
                  <a:srgbClr val="333399"/>
                </a:solidFill>
              </a:rPr>
              <a:t>/s.</a:t>
            </a:r>
          </a:p>
          <a:p>
            <a:pPr lvl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a) What are equilibrium n</a:t>
            </a:r>
            <a:r>
              <a:rPr lang="en-US" sz="2000" baseline="-25000" dirty="0" smtClean="0">
                <a:solidFill>
                  <a:schemeClr val="tx1"/>
                </a:solidFill>
              </a:rPr>
              <a:t>0</a:t>
            </a:r>
            <a:r>
              <a:rPr lang="en-US" sz="2000" dirty="0" smtClean="0">
                <a:solidFill>
                  <a:schemeClr val="tx1"/>
                </a:solidFill>
              </a:rPr>
              <a:t> and p</a:t>
            </a:r>
            <a:r>
              <a:rPr lang="en-US" sz="2000" baseline="-25000" dirty="0" smtClean="0">
                <a:solidFill>
                  <a:schemeClr val="tx1"/>
                </a:solidFill>
              </a:rPr>
              <a:t>0</a:t>
            </a:r>
            <a:r>
              <a:rPr lang="en-US" sz="2000" dirty="0" smtClean="0">
                <a:solidFill>
                  <a:schemeClr val="tx1"/>
                </a:solidFill>
              </a:rPr>
              <a:t> (before light is on)?</a:t>
            </a:r>
          </a:p>
          <a:p>
            <a:pPr lvl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b) How many extra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dirty="0" err="1" smtClean="0">
                <a:solidFill>
                  <a:schemeClr val="tx1"/>
                </a:solidFill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dirty="0" err="1" smtClean="0">
                <a:solidFill>
                  <a:schemeClr val="tx1"/>
                </a:solidFill>
              </a:rPr>
              <a:t>p</a:t>
            </a:r>
            <a:r>
              <a:rPr lang="en-US" sz="2000" dirty="0" smtClean="0">
                <a:solidFill>
                  <a:schemeClr val="tx1"/>
                </a:solidFill>
              </a:rPr>
              <a:t> are there with light on?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c) What are total carrier concentrations with light on?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d) What is the </a:t>
            </a:r>
            <a:r>
              <a:rPr lang="en-US" i="1" dirty="0" err="1" smtClean="0"/>
              <a:t>n</a:t>
            </a:r>
            <a:r>
              <a:rPr lang="en-US" dirty="0" err="1" smtClean="0"/>
              <a:t>∙</a:t>
            </a:r>
            <a:r>
              <a:rPr lang="en-US" i="1" dirty="0" err="1" smtClean="0"/>
              <a:t>p</a:t>
            </a:r>
            <a:r>
              <a:rPr lang="en-US" dirty="0" smtClean="0"/>
              <a:t> product?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18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23487</TotalTime>
  <Words>616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ECE 340 Lectures 12-15 Optical Absorption; Recombination; Quasi-Fermi levels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340, Univ. Illinois Urbana-Champaign</dc:title>
  <dc:creator>© Eric Pop</dc:creator>
  <cp:lastModifiedBy>Eric Pop</cp:lastModifiedBy>
  <cp:revision>1504</cp:revision>
  <cp:lastPrinted>2012-09-17T05:10:52Z</cp:lastPrinted>
  <dcterms:created xsi:type="dcterms:W3CDTF">2004-06-14T02:57:56Z</dcterms:created>
  <dcterms:modified xsi:type="dcterms:W3CDTF">2012-10-02T20:29:48Z</dcterms:modified>
</cp:coreProperties>
</file>