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518" r:id="rId2"/>
    <p:sldId id="517" r:id="rId3"/>
    <p:sldId id="555" r:id="rId4"/>
    <p:sldId id="556" r:id="rId5"/>
    <p:sldId id="557" r:id="rId6"/>
    <p:sldId id="558" r:id="rId7"/>
    <p:sldId id="559" r:id="rId8"/>
    <p:sldId id="560" r:id="rId9"/>
    <p:sldId id="561" r:id="rId10"/>
    <p:sldId id="562" r:id="rId11"/>
    <p:sldId id="563" r:id="rId12"/>
    <p:sldId id="564" r:id="rId13"/>
    <p:sldId id="565" r:id="rId14"/>
    <p:sldId id="566" r:id="rId15"/>
    <p:sldId id="567" r:id="rId16"/>
    <p:sldId id="568" r:id="rId17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333399"/>
    <a:srgbClr val="000099"/>
    <a:srgbClr val="0000FF"/>
    <a:srgbClr val="B2B2B2"/>
    <a:srgbClr val="5F5F5F"/>
    <a:srgbClr val="99CCFF"/>
    <a:srgbClr val="C0C0C0"/>
    <a:srgbClr val="FF0000"/>
    <a:srgbClr val="F47F24"/>
    <a:srgbClr val="003C7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70" autoAdjust="0"/>
    <p:restoredTop sz="92181" autoAdjust="0"/>
  </p:normalViewPr>
  <p:slideViewPr>
    <p:cSldViewPr snapToGrid="0">
      <p:cViewPr varScale="1">
        <p:scale>
          <a:sx n="102" d="100"/>
          <a:sy n="102" d="100"/>
        </p:scale>
        <p:origin x="-33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94" d="100"/>
          <a:sy n="94" d="100"/>
        </p:scale>
        <p:origin x="-2940" y="-120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169349" cy="480785"/>
          </a:xfrm>
          <a:prstGeom prst="rect">
            <a:avLst/>
          </a:prstGeom>
        </p:spPr>
        <p:txBody>
          <a:bodyPr vert="horz" lIns="95747" tIns="47873" rIns="95747" bIns="47873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2"/>
          </p:nvPr>
        </p:nvSpPr>
        <p:spPr>
          <a:xfrm>
            <a:off x="2" y="9118808"/>
            <a:ext cx="3169349" cy="480784"/>
          </a:xfrm>
          <a:prstGeom prst="rect">
            <a:avLst/>
          </a:prstGeom>
        </p:spPr>
        <p:txBody>
          <a:bodyPr vert="horz" lIns="95747" tIns="47873" rIns="95747" bIns="47873" rtlCol="0" anchor="b"/>
          <a:lstStyle>
            <a:lvl1pPr algn="l">
              <a:defRPr sz="1300"/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90" y="4560208"/>
            <a:ext cx="5365622" cy="4322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47" tIns="48173" rIns="96347" bIns="481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Slide Image Placeholder 9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747" tIns="47873" rIns="95747" bIns="47873" rtlCol="0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700" y="428263"/>
            <a:ext cx="8229600" cy="5697901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buFont typeface="Wingdings" pitchFamily="2" charset="2"/>
              <a:buChar char="§"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3DB7220-4BF1-447B-B55F-9D0B4B1941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0" y="6446838"/>
            <a:ext cx="9144000" cy="51239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5700" y="428264"/>
            <a:ext cx="8229600" cy="569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147638" y="6511759"/>
            <a:ext cx="1811714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b="1" i="0" dirty="0" smtClean="0">
                <a:solidFill>
                  <a:srgbClr val="000099"/>
                </a:solidFill>
                <a:latin typeface="+mj-lt"/>
                <a:ea typeface="Verdana" pitchFamily="34" charset="0"/>
                <a:cs typeface="Verdana" pitchFamily="34" charset="0"/>
              </a:rPr>
              <a:t>© 2012 Eric Pop,</a:t>
            </a:r>
            <a:r>
              <a:rPr lang="en-US" b="1" i="0" baseline="0" dirty="0" smtClean="0">
                <a:solidFill>
                  <a:srgbClr val="000099"/>
                </a:solidFill>
                <a:latin typeface="+mj-lt"/>
                <a:ea typeface="Verdana" pitchFamily="34" charset="0"/>
                <a:cs typeface="Verdana" pitchFamily="34" charset="0"/>
              </a:rPr>
              <a:t> UIUC</a:t>
            </a:r>
            <a:endParaRPr lang="en-US" b="1" i="0" dirty="0">
              <a:solidFill>
                <a:srgbClr val="000099"/>
              </a:solidFill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555452"/>
            <a:ext cx="533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b="1" i="0">
                <a:solidFill>
                  <a:srgbClr val="000099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fld id="{B1033AC8-477B-403E-AF1E-9A07FD7D5A9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Box 7"/>
          <p:cNvSpPr txBox="1">
            <a:spLocks noChangeArrowheads="1"/>
          </p:cNvSpPr>
          <p:nvPr userDrawn="1"/>
        </p:nvSpPr>
        <p:spPr bwMode="auto">
          <a:xfrm>
            <a:off x="3260697" y="6511759"/>
            <a:ext cx="2885726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b="1" i="0" dirty="0" smtClean="0">
                <a:solidFill>
                  <a:srgbClr val="000099"/>
                </a:solidFill>
                <a:latin typeface="+mj-lt"/>
                <a:ea typeface="Verdana" pitchFamily="34" charset="0"/>
                <a:cs typeface="Verdana" pitchFamily="34" charset="0"/>
              </a:rPr>
              <a:t>ECE 340: Semiconductor Electronics</a:t>
            </a:r>
            <a:endParaRPr lang="en-US" b="1" i="0" dirty="0">
              <a:solidFill>
                <a:srgbClr val="000099"/>
              </a:solidFill>
              <a:latin typeface="+mj-lt"/>
              <a:ea typeface="Verdana" pitchFamily="34" charset="0"/>
              <a:cs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ransition>
    <p:randomBar dir="vert"/>
  </p:transition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ts val="1200"/>
        </a:spcBef>
        <a:spcAft>
          <a:spcPct val="0"/>
        </a:spcAft>
        <a:buChar char="•"/>
        <a:defRPr sz="24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09575" y="123825"/>
            <a:ext cx="8502932" cy="1077218"/>
          </a:xfrm>
          <a:prstGeom prst="rect">
            <a:avLst/>
          </a:prstGeom>
        </p:spPr>
        <p:txBody>
          <a:bodyPr/>
          <a:lstStyle/>
          <a:p>
            <a:r>
              <a:rPr lang="en-US" b="1" u="sng" dirty="0" smtClean="0"/>
              <a:t>ECE 340 Lectures 16-18</a:t>
            </a: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sz="2600" dirty="0" smtClean="0"/>
              <a:t>Diffusion of carriers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575" y="1306975"/>
            <a:ext cx="8686800" cy="4830763"/>
          </a:xfrm>
        </p:spPr>
        <p:txBody>
          <a:bodyPr/>
          <a:lstStyle/>
          <a:p>
            <a:r>
              <a:rPr lang="en-US" dirty="0" smtClean="0"/>
              <a:t>Remember Brownian motion of electrons &amp; holes!</a:t>
            </a:r>
          </a:p>
          <a:p>
            <a:r>
              <a:rPr lang="en-US" dirty="0" smtClean="0"/>
              <a:t>When E-field = 0, but T &gt; 0, thermal velocity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T</a:t>
            </a:r>
            <a:r>
              <a:rPr lang="en-US" dirty="0" smtClean="0"/>
              <a:t> = ______</a:t>
            </a:r>
          </a:p>
          <a:p>
            <a:r>
              <a:rPr lang="en-US" dirty="0" smtClean="0"/>
              <a:t>But net drift velocity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d</a:t>
            </a:r>
            <a:r>
              <a:rPr lang="en-US" dirty="0" smtClean="0"/>
              <a:t> = __________</a:t>
            </a:r>
          </a:p>
          <a:p>
            <a:r>
              <a:rPr lang="en-US" dirty="0" smtClean="0"/>
              <a:t>So net current </a:t>
            </a:r>
            <a:r>
              <a:rPr lang="en-US" dirty="0" err="1" smtClean="0"/>
              <a:t>J</a:t>
            </a:r>
            <a:r>
              <a:rPr lang="en-US" baseline="-25000" dirty="0" err="1" smtClean="0"/>
              <a:t>d</a:t>
            </a:r>
            <a:r>
              <a:rPr lang="en-US" dirty="0" smtClean="0"/>
              <a:t> = _________ = __________</a:t>
            </a:r>
          </a:p>
          <a:p>
            <a:endParaRPr lang="en-US" dirty="0" smtClean="0"/>
          </a:p>
          <a:p>
            <a:r>
              <a:rPr lang="en-US" dirty="0" smtClean="0"/>
              <a:t>What if there is</a:t>
            </a:r>
          </a:p>
          <a:p>
            <a:pPr>
              <a:spcBef>
                <a:spcPts val="600"/>
              </a:spcBef>
              <a:buNone/>
            </a:pPr>
            <a:r>
              <a:rPr lang="en-US" dirty="0" smtClean="0"/>
              <a:t>a </a:t>
            </a:r>
            <a:r>
              <a:rPr lang="en-US" i="1" dirty="0" smtClean="0"/>
              <a:t>concentration</a:t>
            </a:r>
            <a:r>
              <a:rPr lang="en-US" dirty="0" smtClean="0"/>
              <a:t> or</a:t>
            </a:r>
          </a:p>
          <a:p>
            <a:pPr>
              <a:spcBef>
                <a:spcPts val="600"/>
              </a:spcBef>
              <a:buNone/>
            </a:pPr>
            <a:r>
              <a:rPr lang="en-US" i="1" dirty="0" smtClean="0"/>
              <a:t>thermal velocity</a:t>
            </a:r>
          </a:p>
          <a:p>
            <a:pPr>
              <a:spcBef>
                <a:spcPts val="600"/>
              </a:spcBef>
              <a:buNone/>
            </a:pPr>
            <a:r>
              <a:rPr lang="en-US" dirty="0" smtClean="0"/>
              <a:t>gradient?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B7220-4BF1-447B-B55F-9D0B4B1941C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454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454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80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3398838"/>
            <a:ext cx="5943600" cy="345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6674" name="Picture 1" descr="C:\tif\size\ch03\fg04-16.tif"/>
          <p:cNvPicPr>
            <a:picLocks noChangeAspect="1" noChangeArrowheads="1"/>
          </p:cNvPicPr>
          <p:nvPr/>
        </p:nvPicPr>
        <p:blipFill>
          <a:blip r:embed="rId2" cstate="print"/>
          <a:srcRect l="17456" t="23958" r="17188" b="28468"/>
          <a:stretch>
            <a:fillRect/>
          </a:stretch>
        </p:blipFill>
        <p:spPr bwMode="auto">
          <a:xfrm>
            <a:off x="3725862" y="1932968"/>
            <a:ext cx="5418138" cy="295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holes (p) are minority carriers</a:t>
            </a:r>
          </a:p>
          <a:p>
            <a:r>
              <a:rPr lang="en-US" dirty="0" smtClean="0"/>
              <a:t>Consider simple volume element where we have both generation, recombination, and holes passing through due to a concentration gradient (</a:t>
            </a:r>
            <a:r>
              <a:rPr lang="en-US" dirty="0" err="1" smtClean="0"/>
              <a:t>dp</a:t>
            </a:r>
            <a:r>
              <a:rPr lang="en-US" dirty="0" smtClean="0"/>
              <a:t>/</a:t>
            </a:r>
            <a:r>
              <a:rPr lang="en-US" dirty="0" err="1" smtClean="0"/>
              <a:t>dx</a:t>
            </a:r>
            <a:r>
              <a:rPr lang="en-US" dirty="0" smtClean="0"/>
              <a:t>)</a:t>
            </a:r>
          </a:p>
          <a:p>
            <a:pPr>
              <a:spcBef>
                <a:spcPts val="1800"/>
              </a:spcBef>
            </a:pPr>
            <a:endParaRPr lang="en-US" dirty="0" smtClean="0"/>
          </a:p>
          <a:p>
            <a:pPr>
              <a:spcBef>
                <a:spcPts val="1800"/>
              </a:spcBef>
            </a:pPr>
            <a:r>
              <a:rPr lang="en-US" dirty="0" smtClean="0"/>
              <a:t>Simple “bean counting”</a:t>
            </a:r>
          </a:p>
          <a:p>
            <a:pPr>
              <a:spcBef>
                <a:spcPts val="600"/>
              </a:spcBef>
              <a:buNone/>
            </a:pPr>
            <a:r>
              <a:rPr lang="en-US" dirty="0" smtClean="0"/>
              <a:t>	in the little volume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Rate of “bean” or “bubble” population increase = (current IN – current OUT) – bean recombination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B7220-4BF1-447B-B55F-9D0B4B1941C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5700" y="428263"/>
            <a:ext cx="8675232" cy="5697901"/>
          </a:xfrm>
        </p:spPr>
        <p:txBody>
          <a:bodyPr/>
          <a:lstStyle/>
          <a:p>
            <a:r>
              <a:rPr lang="en-US" dirty="0" smtClean="0"/>
              <a:t>Note, this technique is very powerful (and often used) in any Finite Element (FE) computational or mathematical model.</a:t>
            </a:r>
          </a:p>
          <a:p>
            <a:r>
              <a:rPr lang="en-US" dirty="0" smtClean="0"/>
              <a:t>So let’s count “beans” (“bubbles”):</a:t>
            </a:r>
          </a:p>
          <a:p>
            <a:pPr lvl="1"/>
            <a:r>
              <a:rPr lang="en-US" dirty="0" smtClean="0"/>
              <a:t>Recombination rate = # excess bubbles (</a:t>
            </a:r>
            <a:r>
              <a:rPr lang="en-US" dirty="0" err="1" smtClean="0"/>
              <a:t>δp</a:t>
            </a:r>
            <a:r>
              <a:rPr lang="en-US" dirty="0" smtClean="0"/>
              <a:t>) / recombination time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Current (#bubbles) IN – Current (#bubbles) OUT = J</a:t>
            </a:r>
            <a:r>
              <a:rPr lang="en-US" baseline="-25000" dirty="0" smtClean="0"/>
              <a:t>IN</a:t>
            </a:r>
            <a:r>
              <a:rPr lang="en-US" dirty="0" smtClean="0"/>
              <a:t> – J</a:t>
            </a:r>
            <a:r>
              <a:rPr lang="en-US" baseline="-25000" dirty="0" smtClean="0"/>
              <a:t>OUT</a:t>
            </a:r>
            <a:r>
              <a:rPr lang="en-US" dirty="0" smtClean="0"/>
              <a:t> / </a:t>
            </a:r>
            <a:r>
              <a:rPr lang="en-US" dirty="0" err="1" smtClean="0"/>
              <a:t>dx</a:t>
            </a:r>
            <a:endParaRPr lang="en-US" dirty="0" smtClean="0"/>
          </a:p>
          <a:p>
            <a:r>
              <a:rPr lang="en-US" dirty="0" smtClean="0"/>
              <a:t>Note units (VERY important check):</a:t>
            </a:r>
          </a:p>
          <a:p>
            <a:r>
              <a:rPr lang="en-US" dirty="0" smtClean="0"/>
              <a:t>Bubble current is bubbles/cm</a:t>
            </a:r>
            <a:r>
              <a:rPr lang="en-US" baseline="30000" dirty="0" smtClean="0"/>
              <a:t>2</a:t>
            </a:r>
            <a:r>
              <a:rPr lang="en-US" dirty="0" smtClean="0"/>
              <a:t>/s, but bubble rate of change (G&amp;R) is bubbles/cm</a:t>
            </a:r>
            <a:r>
              <a:rPr lang="en-US" baseline="30000" dirty="0" smtClean="0"/>
              <a:t>3</a:t>
            </a:r>
            <a:r>
              <a:rPr lang="en-US" dirty="0" smtClean="0"/>
              <a:t>/s</a:t>
            </a:r>
          </a:p>
          <a:p>
            <a:r>
              <a:rPr lang="en-US" dirty="0" smtClean="0"/>
              <a:t>So, must account for width (</a:t>
            </a:r>
            <a:r>
              <a:rPr lang="en-US" dirty="0" err="1" smtClean="0"/>
              <a:t>dx</a:t>
            </a:r>
            <a:r>
              <a:rPr lang="en-US" dirty="0" smtClean="0"/>
              <a:t> ~ cm) of volume slice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Why does the first equality hold? (simple, boring math…)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B7220-4BF1-447B-B55F-9D0B4B1941C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976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97697" name="Object 1"/>
          <p:cNvGraphicFramePr>
            <a:graphicFrameLocks noChangeAspect="1"/>
          </p:cNvGraphicFramePr>
          <p:nvPr/>
        </p:nvGraphicFramePr>
        <p:xfrm>
          <a:off x="2951544" y="4496765"/>
          <a:ext cx="3143250" cy="838200"/>
        </p:xfrm>
        <a:graphic>
          <a:graphicData uri="http://schemas.openxmlformats.org/presentationml/2006/ole">
            <p:oleObj spid="_x0000_s797697" name="Equation" r:id="rId3" imgW="1549400" imgH="419100" progId="Equation.DSMT4">
              <p:embed/>
            </p:oleObj>
          </a:graphicData>
        </a:graphic>
      </p:graphicFrame>
    </p:spTree>
  </p:cSld>
  <p:clrMapOvr>
    <a:masterClrMapping/>
  </p:clrMapOvr>
  <p:transition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5700" y="428263"/>
            <a:ext cx="8918300" cy="5697901"/>
          </a:xfrm>
        </p:spPr>
        <p:txBody>
          <a:bodyPr/>
          <a:lstStyle/>
          <a:p>
            <a:r>
              <a:rPr lang="en-US" dirty="0" smtClean="0"/>
              <a:t>Why is there a (diffusion) current derivative divided by q?</a:t>
            </a:r>
          </a:p>
          <a:p>
            <a:endParaRPr lang="en-US" dirty="0" smtClean="0"/>
          </a:p>
          <a:p>
            <a:r>
              <a:rPr lang="en-US" dirty="0" smtClean="0"/>
              <a:t>Of course, e.g. for holes:</a:t>
            </a:r>
          </a:p>
          <a:p>
            <a:pPr lvl="1">
              <a:buNone/>
            </a:pPr>
            <a:r>
              <a:rPr lang="en-US" dirty="0" smtClean="0"/>
              <a:t>							so,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So the diffusion equation (which is just a special case of the continuity equation above) becomes: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This allows us to solve for the minority carrier concentrations </a:t>
            </a:r>
            <a:r>
              <a:rPr lang="en-US" i="1" dirty="0" smtClean="0"/>
              <a:t>in space and time</a:t>
            </a:r>
            <a:r>
              <a:rPr lang="en-US" dirty="0" smtClean="0"/>
              <a:t> (here, holes)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B7220-4BF1-447B-B55F-9D0B4B1941C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8007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00769" name="Object 1"/>
          <p:cNvGraphicFramePr>
            <a:graphicFrameLocks noChangeAspect="1"/>
          </p:cNvGraphicFramePr>
          <p:nvPr/>
        </p:nvGraphicFramePr>
        <p:xfrm>
          <a:off x="2083443" y="1880886"/>
          <a:ext cx="1000125" cy="428625"/>
        </p:xfrm>
        <a:graphic>
          <a:graphicData uri="http://schemas.openxmlformats.org/presentationml/2006/ole">
            <p:oleObj spid="_x0000_s800769" name="Equation" r:id="rId3" imgW="494870" imgH="215713" progId="Equation.DSMT4">
              <p:embed/>
            </p:oleObj>
          </a:graphicData>
        </a:graphic>
      </p:graphicFrame>
      <p:sp>
        <p:nvSpPr>
          <p:cNvPr id="80077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00771" name="Object 3"/>
          <p:cNvGraphicFramePr>
            <a:graphicFrameLocks noChangeAspect="1"/>
          </p:cNvGraphicFramePr>
          <p:nvPr/>
        </p:nvGraphicFramePr>
        <p:xfrm>
          <a:off x="1875096" y="2413323"/>
          <a:ext cx="1209675" cy="838200"/>
        </p:xfrm>
        <a:graphic>
          <a:graphicData uri="http://schemas.openxmlformats.org/presentationml/2006/ole">
            <p:oleObj spid="_x0000_s800771" name="Equation" r:id="rId4" imgW="596900" imgH="419100" progId="Equation.DSMT4">
              <p:embed/>
            </p:oleObj>
          </a:graphicData>
        </a:graphic>
      </p:graphicFrame>
      <p:sp>
        <p:nvSpPr>
          <p:cNvPr id="80077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00773" name="Object 5"/>
          <p:cNvGraphicFramePr>
            <a:graphicFrameLocks noChangeAspect="1"/>
          </p:cNvGraphicFramePr>
          <p:nvPr/>
        </p:nvGraphicFramePr>
        <p:xfrm>
          <a:off x="2176044" y="4288420"/>
          <a:ext cx="2600325" cy="838200"/>
        </p:xfrm>
        <a:graphic>
          <a:graphicData uri="http://schemas.openxmlformats.org/presentationml/2006/ole">
            <p:oleObj spid="_x0000_s800773" name="Equation" r:id="rId5" imgW="1282700" imgH="419100" progId="Equation.DSMT4">
              <p:embed/>
            </p:oleObj>
          </a:graphicData>
        </a:graphic>
      </p:graphicFrame>
    </p:spTree>
  </p:cSld>
  <p:clrMapOvr>
    <a:masterClrMapping/>
  </p:clrMapOvr>
  <p:transition>
    <p:randomBar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Note, this is applicable only to minority carriers, whose net motion is entirely dominated by diffusion (gradients)</a:t>
            </a:r>
          </a:p>
          <a:p>
            <a:r>
              <a:rPr lang="en-US" dirty="0" smtClean="0"/>
              <a:t>What does this mean in </a:t>
            </a:r>
            <a:r>
              <a:rPr lang="en-US" i="1" dirty="0" smtClean="0"/>
              <a:t>steady-state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The diffusion equation in steady-state:</a:t>
            </a:r>
          </a:p>
          <a:p>
            <a:endParaRPr lang="en-US" dirty="0" smtClean="0"/>
          </a:p>
          <a:p>
            <a:r>
              <a:rPr lang="en-US" dirty="0" smtClean="0"/>
              <a:t>Interesting: this is what a lot of other diffusion problems look like in steady-state. Other examples?</a:t>
            </a:r>
          </a:p>
          <a:p>
            <a:endParaRPr lang="en-US" dirty="0" smtClean="0"/>
          </a:p>
          <a:p>
            <a:r>
              <a:rPr lang="en-US" dirty="0" smtClean="0"/>
              <a:t>The diffusion length </a:t>
            </a:r>
            <a:r>
              <a:rPr lang="en-US" dirty="0" err="1" smtClean="0"/>
              <a:t>L</a:t>
            </a:r>
            <a:r>
              <a:rPr lang="en-US" baseline="-25000" dirty="0" err="1" smtClean="0"/>
              <a:t>p</a:t>
            </a:r>
            <a:r>
              <a:rPr lang="en-US" dirty="0" smtClean="0"/>
              <a:t> = _________ is a figure of merit.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B7220-4BF1-447B-B55F-9D0B4B1941CF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8017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01793" name="Object 1"/>
          <p:cNvGraphicFramePr>
            <a:graphicFrameLocks noChangeAspect="1"/>
          </p:cNvGraphicFramePr>
          <p:nvPr/>
        </p:nvGraphicFramePr>
        <p:xfrm>
          <a:off x="6041984" y="2170252"/>
          <a:ext cx="1828800" cy="914400"/>
        </p:xfrm>
        <a:graphic>
          <a:graphicData uri="http://schemas.openxmlformats.org/presentationml/2006/ole">
            <p:oleObj spid="_x0000_s801793" name="Equation" r:id="rId3" imgW="901700" imgH="457200" progId="Equation.DSMT4">
              <p:embed/>
            </p:oleObj>
          </a:graphicData>
        </a:graphic>
      </p:graphicFrame>
    </p:spTree>
  </p:cSld>
  <p:clrMapOvr>
    <a:masterClrMapping/>
  </p:clrMapOvr>
  <p:transition>
    <p:randomBar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281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8090" y="1067086"/>
            <a:ext cx="4110038" cy="282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an example under steady-state illumination: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Solve diffusion equation: </a:t>
            </a:r>
            <a:r>
              <a:rPr lang="en-US" i="1" dirty="0" err="1" smtClean="0"/>
              <a:t>δp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= </a:t>
            </a:r>
            <a:r>
              <a:rPr lang="en-US" dirty="0" err="1" smtClean="0"/>
              <a:t>Δ</a:t>
            </a:r>
            <a:r>
              <a:rPr lang="en-US" i="1" dirty="0" err="1" smtClean="0"/>
              <a:t>p</a:t>
            </a:r>
            <a:r>
              <a:rPr lang="en-US" i="1" baseline="-25000" dirty="0" smtClean="0"/>
              <a:t> </a:t>
            </a:r>
            <a:r>
              <a:rPr lang="en-US" dirty="0" smtClean="0"/>
              <a:t>e</a:t>
            </a:r>
            <a:r>
              <a:rPr lang="en-US" baseline="30000" dirty="0" smtClean="0"/>
              <a:t>-</a:t>
            </a:r>
            <a:r>
              <a:rPr lang="en-US" i="1" baseline="30000" dirty="0" smtClean="0"/>
              <a:t>x/</a:t>
            </a:r>
            <a:r>
              <a:rPr lang="en-US" i="1" baseline="30000" dirty="0" err="1" smtClean="0"/>
              <a:t>Lp</a:t>
            </a:r>
            <a:endParaRPr lang="en-US" baseline="30000" dirty="0" smtClean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B7220-4BF1-447B-B55F-9D0B4B1941C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>
    <p:randomBar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5700" y="428263"/>
            <a:ext cx="8918300" cy="5891514"/>
          </a:xfrm>
        </p:spPr>
        <p:txBody>
          <a:bodyPr/>
          <a:lstStyle/>
          <a:p>
            <a:r>
              <a:rPr lang="en-US" dirty="0" smtClean="0"/>
              <a:t>Plot: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spcBef>
                <a:spcPts val="600"/>
              </a:spcBef>
            </a:pPr>
            <a:endParaRPr lang="en-US" dirty="0" smtClean="0"/>
          </a:p>
          <a:p>
            <a:pPr>
              <a:spcBef>
                <a:spcPts val="600"/>
              </a:spcBef>
            </a:pPr>
            <a:endParaRPr lang="en-US" dirty="0" smtClean="0"/>
          </a:p>
          <a:p>
            <a:pPr>
              <a:spcBef>
                <a:spcPts val="600"/>
              </a:spcBef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Physically, the diffusion lengths (</a:t>
            </a:r>
            <a:r>
              <a:rPr lang="en-US" dirty="0" err="1" smtClean="0"/>
              <a:t>L</a:t>
            </a:r>
            <a:r>
              <a:rPr lang="en-US" baseline="-25000" dirty="0" err="1" smtClean="0"/>
              <a:t>p</a:t>
            </a:r>
            <a:r>
              <a:rPr lang="en-US" dirty="0" smtClean="0"/>
              <a:t> and </a:t>
            </a:r>
            <a:r>
              <a:rPr lang="en-US" dirty="0" err="1" smtClean="0"/>
              <a:t>L</a:t>
            </a:r>
            <a:r>
              <a:rPr lang="en-US" baseline="-25000" dirty="0" err="1" smtClean="0"/>
              <a:t>n</a:t>
            </a:r>
            <a:r>
              <a:rPr lang="en-US" dirty="0" smtClean="0"/>
              <a:t>) are the average distance that minority carriers can diffuse into a sea of majority carriers before being annihilated (recombining).</a:t>
            </a:r>
          </a:p>
          <a:p>
            <a:r>
              <a:rPr lang="en-US" dirty="0" smtClean="0"/>
              <a:t>What devices is this useful in?! (peek ahead)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B7220-4BF1-447B-B55F-9D0B4B1941CF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803844" name="Picture 2" descr="C:\tif\size\ch03\fg04-17.tif"/>
          <p:cNvPicPr>
            <a:picLocks noChangeAspect="1" noChangeArrowheads="1"/>
          </p:cNvPicPr>
          <p:nvPr/>
        </p:nvPicPr>
        <p:blipFill>
          <a:blip r:embed="rId2" cstate="print"/>
          <a:srcRect l="25780" t="26495" r="26125" b="29128"/>
          <a:stretch>
            <a:fillRect/>
          </a:stretch>
        </p:blipFill>
        <p:spPr bwMode="auto">
          <a:xfrm>
            <a:off x="3020990" y="138891"/>
            <a:ext cx="5868714" cy="4051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Bar dir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5700" y="428263"/>
            <a:ext cx="8767830" cy="5697901"/>
          </a:xfrm>
        </p:spPr>
        <p:txBody>
          <a:bodyPr/>
          <a:lstStyle/>
          <a:p>
            <a:r>
              <a:rPr lang="en-US" sz="2000" b="1" u="sng" dirty="0" smtClean="0"/>
              <a:t>Ex:</a:t>
            </a:r>
            <a:r>
              <a:rPr lang="en-US" sz="2000" b="1" dirty="0" smtClean="0"/>
              <a:t> </a:t>
            </a:r>
            <a:r>
              <a:rPr lang="en-US" sz="2000" dirty="0" smtClean="0"/>
              <a:t>A) Calculate minority carrier diffusion length in silicon with N</a:t>
            </a:r>
            <a:r>
              <a:rPr lang="en-US" sz="2000" baseline="-25000" dirty="0" smtClean="0"/>
              <a:t>D</a:t>
            </a:r>
            <a:r>
              <a:rPr lang="en-US" sz="2000" dirty="0" smtClean="0"/>
              <a:t> = 10</a:t>
            </a:r>
            <a:r>
              <a:rPr lang="en-US" sz="2000" baseline="30000" dirty="0" smtClean="0"/>
              <a:t>16</a:t>
            </a:r>
            <a:r>
              <a:rPr lang="en-US" sz="2000" dirty="0" smtClean="0"/>
              <a:t> cm</a:t>
            </a:r>
            <a:r>
              <a:rPr lang="en-US" sz="2000" baseline="30000" dirty="0" smtClean="0"/>
              <a:t>-3</a:t>
            </a:r>
            <a:r>
              <a:rPr lang="en-US" sz="2000" dirty="0" smtClean="0"/>
              <a:t> and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en-US" sz="2000" baseline="-25000" dirty="0" err="1" smtClean="0"/>
              <a:t>p</a:t>
            </a:r>
            <a:r>
              <a:rPr lang="en-US" sz="2000" dirty="0" smtClean="0"/>
              <a:t> = 1 </a:t>
            </a:r>
            <a:r>
              <a:rPr lang="en-US" sz="2000" dirty="0" err="1" smtClean="0"/>
              <a:t>μs</a:t>
            </a:r>
            <a:r>
              <a:rPr lang="en-US" sz="2000" dirty="0" smtClean="0"/>
              <a:t>. B) Assuming 10</a:t>
            </a:r>
            <a:r>
              <a:rPr lang="en-US" sz="2000" baseline="30000" dirty="0" smtClean="0"/>
              <a:t>15</a:t>
            </a:r>
            <a:r>
              <a:rPr lang="en-US" sz="2000" dirty="0" smtClean="0"/>
              <a:t> cm</a:t>
            </a:r>
            <a:r>
              <a:rPr lang="en-US" sz="2000" baseline="30000" dirty="0" smtClean="0"/>
              <a:t>-3</a:t>
            </a:r>
            <a:r>
              <a:rPr lang="en-US" sz="2000" dirty="0" smtClean="0"/>
              <a:t> excess holes </a:t>
            </a:r>
            <a:r>
              <a:rPr lang="en-US" sz="2000" dirty="0" err="1" smtClean="0"/>
              <a:t>photogenerated</a:t>
            </a:r>
            <a:r>
              <a:rPr lang="en-US" sz="2000" dirty="0" smtClean="0"/>
              <a:t> at the surface, what is the diffusion current at 1 μm depth?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B7220-4BF1-447B-B55F-9D0B4B1941CF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ransition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699" y="428263"/>
            <a:ext cx="8697583" cy="5697901"/>
          </a:xfrm>
        </p:spPr>
        <p:txBody>
          <a:bodyPr/>
          <a:lstStyle/>
          <a:p>
            <a:r>
              <a:rPr lang="en-US" dirty="0" smtClean="0"/>
              <a:t>Is there a net flux of particles? Is there a net current?</a:t>
            </a:r>
          </a:p>
          <a:p>
            <a:r>
              <a:rPr lang="en-US" dirty="0" smtClean="0"/>
              <a:t>Examples of diffusion:</a:t>
            </a:r>
          </a:p>
          <a:p>
            <a:pPr lvl="1">
              <a:spcBef>
                <a:spcPts val="1800"/>
              </a:spcBef>
            </a:pPr>
            <a:r>
              <a:rPr lang="en-US" dirty="0" smtClean="0"/>
              <a:t>___________</a:t>
            </a:r>
          </a:p>
          <a:p>
            <a:pPr lvl="1">
              <a:spcBef>
                <a:spcPts val="1800"/>
              </a:spcBef>
            </a:pPr>
            <a:r>
              <a:rPr lang="en-US" dirty="0" smtClean="0"/>
              <a:t>___________</a:t>
            </a:r>
          </a:p>
          <a:p>
            <a:pPr lvl="1">
              <a:spcBef>
                <a:spcPts val="1800"/>
              </a:spcBef>
            </a:pPr>
            <a:r>
              <a:rPr lang="en-US" dirty="0" smtClean="0"/>
              <a:t>___________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One-dimensional diffusion example: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B7220-4BF1-447B-B55F-9D0B4B1941CF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779265" name="Picture 1"/>
          <p:cNvPicPr>
            <a:picLocks noChangeAspect="1" noChangeArrowheads="1"/>
          </p:cNvPicPr>
          <p:nvPr/>
        </p:nvPicPr>
        <p:blipFill>
          <a:blip r:embed="rId2" cstate="print"/>
          <a:srcRect t="5515" r="5048"/>
          <a:stretch>
            <a:fillRect/>
          </a:stretch>
        </p:blipFill>
        <p:spPr bwMode="auto">
          <a:xfrm>
            <a:off x="6337300" y="1516063"/>
            <a:ext cx="2806700" cy="534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would you set up diffusion in a semiconductor? You need something to drive it out of equilibrium.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drives the</a:t>
            </a:r>
          </a:p>
          <a:p>
            <a:pPr>
              <a:spcBef>
                <a:spcPts val="600"/>
              </a:spcBef>
              <a:buNone/>
            </a:pPr>
            <a:r>
              <a:rPr lang="en-US" i="1" dirty="0" smtClean="0"/>
              <a:t>net</a:t>
            </a:r>
            <a:r>
              <a:rPr lang="en-US" dirty="0" smtClean="0"/>
              <a:t> diffusion current?</a:t>
            </a:r>
          </a:p>
          <a:p>
            <a:pPr>
              <a:spcBef>
                <a:spcPts val="600"/>
              </a:spcBef>
              <a:buNone/>
            </a:pPr>
            <a:r>
              <a:rPr lang="en-US" dirty="0" smtClean="0"/>
              <a:t>The concentration</a:t>
            </a:r>
          </a:p>
          <a:p>
            <a:pPr>
              <a:spcBef>
                <a:spcPts val="600"/>
              </a:spcBef>
              <a:buNone/>
            </a:pPr>
            <a:r>
              <a:rPr lang="en-US" dirty="0" smtClean="0"/>
              <a:t>gradients! (no n or p</a:t>
            </a:r>
          </a:p>
          <a:p>
            <a:pPr>
              <a:spcBef>
                <a:spcPts val="600"/>
              </a:spcBef>
              <a:buNone/>
            </a:pPr>
            <a:r>
              <a:rPr lang="en-US" dirty="0" smtClean="0"/>
              <a:t>gradient, no net current)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B7220-4BF1-447B-B55F-9D0B4B1941CF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90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97237" y="2310894"/>
            <a:ext cx="5846763" cy="326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5700" y="428263"/>
            <a:ext cx="8721530" cy="5697901"/>
          </a:xfrm>
        </p:spPr>
        <p:txBody>
          <a:bodyPr/>
          <a:lstStyle/>
          <a:p>
            <a:r>
              <a:rPr lang="en-US" dirty="0" smtClean="0"/>
              <a:t>Mathematically:</a:t>
            </a:r>
          </a:p>
          <a:p>
            <a:pPr lvl="1">
              <a:spcBef>
                <a:spcPts val="1600"/>
              </a:spcBef>
            </a:pPr>
            <a:r>
              <a:rPr lang="en-US" dirty="0" err="1" smtClean="0"/>
              <a:t>J</a:t>
            </a:r>
            <a:r>
              <a:rPr lang="en-US" baseline="-25000" dirty="0" err="1" smtClean="0"/>
              <a:t>N,diff</a:t>
            </a:r>
            <a:r>
              <a:rPr lang="en-US" dirty="0" smtClean="0"/>
              <a:t> = </a:t>
            </a:r>
          </a:p>
          <a:p>
            <a:pPr lvl="1">
              <a:spcBef>
                <a:spcPts val="1600"/>
              </a:spcBef>
            </a:pPr>
            <a:r>
              <a:rPr lang="en-US" dirty="0" err="1" smtClean="0"/>
              <a:t>J</a:t>
            </a:r>
            <a:r>
              <a:rPr lang="en-US" baseline="-25000" dirty="0" err="1" smtClean="0"/>
              <a:t>P,diff</a:t>
            </a:r>
            <a:r>
              <a:rPr lang="en-US" dirty="0" smtClean="0"/>
              <a:t> =</a:t>
            </a:r>
          </a:p>
          <a:p>
            <a:pPr>
              <a:spcBef>
                <a:spcPts val="1600"/>
              </a:spcBef>
            </a:pPr>
            <a:r>
              <a:rPr lang="en-US" dirty="0" smtClean="0"/>
              <a:t>Where D</a:t>
            </a:r>
            <a:r>
              <a:rPr lang="en-US" baseline="-25000" dirty="0" smtClean="0"/>
              <a:t>N</a:t>
            </a:r>
            <a:r>
              <a:rPr lang="en-US" dirty="0" smtClean="0"/>
              <a:t> and D</a:t>
            </a:r>
            <a:r>
              <a:rPr lang="en-US" baseline="-25000" dirty="0" smtClean="0"/>
              <a:t>P</a:t>
            </a:r>
            <a:r>
              <a:rPr lang="en-US" dirty="0" smtClean="0"/>
              <a:t> are the </a:t>
            </a:r>
            <a:r>
              <a:rPr lang="en-US" i="1" u="sng" dirty="0" smtClean="0"/>
              <a:t>diffusion coefficients</a:t>
            </a:r>
            <a:r>
              <a:rPr lang="en-US" dirty="0" smtClean="0"/>
              <a:t> or </a:t>
            </a:r>
            <a:r>
              <a:rPr lang="en-US" i="1" u="sng" dirty="0" smtClean="0"/>
              <a:t>diffusivity</a:t>
            </a:r>
          </a:p>
          <a:p>
            <a:endParaRPr lang="en-US" dirty="0" smtClean="0"/>
          </a:p>
          <a:p>
            <a:r>
              <a:rPr lang="en-US" dirty="0" smtClean="0"/>
              <a:t>Now, we can FINALLY write down the TOTAL currents…</a:t>
            </a:r>
          </a:p>
          <a:p>
            <a:r>
              <a:rPr lang="en-US" dirty="0" smtClean="0"/>
              <a:t>For electrons:</a:t>
            </a:r>
          </a:p>
          <a:p>
            <a:endParaRPr lang="en-US" dirty="0" smtClean="0"/>
          </a:p>
          <a:p>
            <a:r>
              <a:rPr lang="en-US" dirty="0" smtClean="0"/>
              <a:t>For holes:</a:t>
            </a:r>
          </a:p>
          <a:p>
            <a:endParaRPr lang="en-US" dirty="0" smtClean="0"/>
          </a:p>
          <a:p>
            <a:r>
              <a:rPr lang="en-US" dirty="0" smtClean="0"/>
              <a:t>And TOTAL current: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B7220-4BF1-447B-B55F-9D0B4B1941CF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91554" name="Picture 2"/>
          <p:cNvPicPr>
            <a:picLocks noChangeAspect="1" noChangeArrowheads="1"/>
          </p:cNvPicPr>
          <p:nvPr/>
        </p:nvPicPr>
        <p:blipFill>
          <a:blip r:embed="rId2" cstate="print"/>
          <a:srcRect t="10971" b="15086"/>
          <a:stretch>
            <a:fillRect/>
          </a:stretch>
        </p:blipFill>
        <p:spPr bwMode="auto">
          <a:xfrm>
            <a:off x="2524278" y="3503065"/>
            <a:ext cx="5584825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1555" name="Picture 3"/>
          <p:cNvPicPr>
            <a:picLocks noChangeAspect="1" noChangeArrowheads="1"/>
          </p:cNvPicPr>
          <p:nvPr/>
        </p:nvPicPr>
        <p:blipFill>
          <a:blip r:embed="rId3" cstate="print"/>
          <a:srcRect t="15086" b="16457"/>
          <a:stretch>
            <a:fillRect/>
          </a:stretch>
        </p:blipFill>
        <p:spPr bwMode="auto">
          <a:xfrm>
            <a:off x="2524278" y="4586803"/>
            <a:ext cx="56134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5699" y="428263"/>
            <a:ext cx="8663657" cy="5891514"/>
          </a:xfrm>
        </p:spPr>
        <p:txBody>
          <a:bodyPr/>
          <a:lstStyle/>
          <a:p>
            <a:r>
              <a:rPr lang="en-US" u="sng" dirty="0" smtClean="0"/>
              <a:t>Interesting point:</a:t>
            </a:r>
            <a:r>
              <a:rPr lang="en-US" dirty="0" smtClean="0"/>
              <a:t> minority carriers contribute little to drift current (usually, too few of them!), BUT if their gradient is high enough…</a:t>
            </a:r>
          </a:p>
          <a:p>
            <a:endParaRPr lang="en-US" dirty="0" smtClean="0"/>
          </a:p>
          <a:p>
            <a:r>
              <a:rPr lang="en-US" dirty="0" smtClean="0"/>
              <a:t>Under </a:t>
            </a:r>
            <a:r>
              <a:rPr lang="en-US" u="sng" dirty="0" smtClean="0"/>
              <a:t>equilibrium</a:t>
            </a:r>
            <a:r>
              <a:rPr lang="en-US" dirty="0" smtClean="0"/>
              <a:t>, open-circuit conditions, the total current must always be =</a:t>
            </a:r>
          </a:p>
          <a:p>
            <a:r>
              <a:rPr lang="en-US" dirty="0" smtClean="0"/>
              <a:t>I.e. </a:t>
            </a:r>
            <a:r>
              <a:rPr lang="en-US" dirty="0" err="1" smtClean="0"/>
              <a:t>J</a:t>
            </a:r>
            <a:r>
              <a:rPr lang="en-US" baseline="-25000" dirty="0" err="1" smtClean="0"/>
              <a:t>drift</a:t>
            </a:r>
            <a:r>
              <a:rPr lang="en-US" dirty="0" smtClean="0"/>
              <a:t> = - </a:t>
            </a:r>
            <a:r>
              <a:rPr lang="en-US" dirty="0" err="1" smtClean="0"/>
              <a:t>J</a:t>
            </a:r>
            <a:r>
              <a:rPr lang="en-US" baseline="-25000" dirty="0" err="1" smtClean="0"/>
              <a:t>diffusion</a:t>
            </a:r>
            <a:endParaRPr lang="en-US" baseline="-25000" dirty="0" smtClean="0"/>
          </a:p>
          <a:p>
            <a:r>
              <a:rPr lang="en-US" dirty="0" smtClean="0"/>
              <a:t>More mathematically, for electrons:</a:t>
            </a:r>
          </a:p>
          <a:p>
            <a:pPr>
              <a:spcBef>
                <a:spcPts val="600"/>
              </a:spcBef>
            </a:pPr>
            <a:endParaRPr lang="en-US" dirty="0" smtClean="0"/>
          </a:p>
          <a:p>
            <a:pPr>
              <a:spcBef>
                <a:spcPts val="600"/>
              </a:spcBef>
            </a:pPr>
            <a:endParaRPr lang="en-US" dirty="0" smtClean="0"/>
          </a:p>
          <a:p>
            <a:pPr>
              <a:spcBef>
                <a:spcPts val="600"/>
              </a:spcBef>
            </a:pPr>
            <a:r>
              <a:rPr lang="en-US" dirty="0" smtClean="0"/>
              <a:t>So any disturbance (e.g. light, doping gradient, thermal gradient) which may set up a carrier concentration gradient, will also internally set up a built-in __________________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B7220-4BF1-447B-B55F-9D0B4B1941C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relationship between mobility and diffusivity?</a:t>
            </a:r>
          </a:p>
          <a:p>
            <a:r>
              <a:rPr lang="en-US" dirty="0" smtClean="0"/>
              <a:t>Consider this band diagram: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spcBef>
                <a:spcPts val="600"/>
              </a:spcBef>
            </a:pPr>
            <a:endParaRPr lang="en-US" dirty="0" smtClean="0"/>
          </a:p>
          <a:p>
            <a:pPr>
              <a:spcBef>
                <a:spcPts val="600"/>
              </a:spcBef>
            </a:pPr>
            <a:endParaRPr lang="en-US" dirty="0" smtClean="0"/>
          </a:p>
          <a:p>
            <a:pPr>
              <a:spcBef>
                <a:spcPts val="600"/>
              </a:spcBef>
            </a:pPr>
            <a:r>
              <a:rPr lang="en-US" dirty="0" smtClean="0"/>
              <a:t>Going back to </a:t>
            </a:r>
            <a:r>
              <a:rPr lang="en-US" i="1" dirty="0" smtClean="0"/>
              <a:t>drift + diffusion </a:t>
            </a:r>
            <a:r>
              <a:rPr lang="en-US" dirty="0" smtClean="0"/>
              <a:t>= 0 in equilibrium: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B7220-4BF1-447B-B55F-9D0B4B1941CF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792578" name="Picture 2"/>
          <p:cNvPicPr>
            <a:picLocks noChangeAspect="1" noChangeArrowheads="1"/>
          </p:cNvPicPr>
          <p:nvPr/>
        </p:nvPicPr>
        <p:blipFill>
          <a:blip r:embed="rId2" cstate="print"/>
          <a:srcRect t="25336"/>
          <a:stretch>
            <a:fillRect/>
          </a:stretch>
        </p:blipFill>
        <p:spPr bwMode="auto">
          <a:xfrm>
            <a:off x="2265222" y="1489837"/>
            <a:ext cx="4805363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257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32563" y="5328408"/>
            <a:ext cx="32004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5700" y="428263"/>
            <a:ext cx="8686806" cy="5697901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Leads us to the Einstein Relationship: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This is very, very important because it connects diffusivity with mobility, which we already know how to look up. Plus, it rhymes in many languages so it’s easy to remember.</a:t>
            </a:r>
          </a:p>
          <a:p>
            <a:r>
              <a:rPr lang="en-US" dirty="0" smtClean="0"/>
              <a:t>The Einstein Relationship (almost) always holds true.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B7220-4BF1-447B-B55F-9D0B4B1941C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93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93601" name="Object 1"/>
          <p:cNvGraphicFramePr>
            <a:graphicFrameLocks noChangeAspect="1"/>
          </p:cNvGraphicFramePr>
          <p:nvPr/>
        </p:nvGraphicFramePr>
        <p:xfrm>
          <a:off x="6134582" y="3767560"/>
          <a:ext cx="1104900" cy="857250"/>
        </p:xfrm>
        <a:graphic>
          <a:graphicData uri="http://schemas.openxmlformats.org/presentationml/2006/ole">
            <p:oleObj spid="_x0000_s793601" name="Equation" r:id="rId3" imgW="545863" imgH="431613" progId="Equation.DSMT4">
              <p:embed/>
            </p:oleObj>
          </a:graphicData>
        </a:graphic>
      </p:graphicFrame>
    </p:spTree>
  </p:cSld>
  <p:clrMapOvr>
    <a:masterClrMapping/>
  </p:clrMapOvr>
  <p:transition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u="sng" dirty="0" smtClean="0"/>
              <a:t>Ex:</a:t>
            </a:r>
            <a:r>
              <a:rPr lang="en-US" sz="2000" dirty="0" smtClean="0"/>
              <a:t> The hole density in an n-type silicon wafer (N</a:t>
            </a:r>
            <a:r>
              <a:rPr lang="en-US" sz="2000" baseline="-25000" dirty="0" smtClean="0"/>
              <a:t>D</a:t>
            </a:r>
            <a:r>
              <a:rPr lang="en-US" sz="2000" dirty="0" smtClean="0"/>
              <a:t> = 10</a:t>
            </a:r>
            <a:r>
              <a:rPr lang="en-US" sz="2000" baseline="30000" dirty="0" smtClean="0"/>
              <a:t>17</a:t>
            </a:r>
            <a:r>
              <a:rPr lang="en-US" sz="2000" dirty="0" smtClean="0"/>
              <a:t> cm</a:t>
            </a:r>
            <a:r>
              <a:rPr lang="en-US" sz="2000" baseline="30000" dirty="0" smtClean="0"/>
              <a:t>-3</a:t>
            </a:r>
            <a:r>
              <a:rPr lang="en-US" sz="2000" dirty="0" smtClean="0"/>
              <a:t>) decreases linearly from 10</a:t>
            </a:r>
            <a:r>
              <a:rPr lang="en-US" sz="2000" baseline="30000" dirty="0" smtClean="0"/>
              <a:t>14</a:t>
            </a:r>
            <a:r>
              <a:rPr lang="en-US" sz="2000" dirty="0" smtClean="0"/>
              <a:t> cm</a:t>
            </a:r>
            <a:r>
              <a:rPr lang="en-US" sz="2000" baseline="30000" dirty="0" smtClean="0"/>
              <a:t>-3</a:t>
            </a:r>
            <a:r>
              <a:rPr lang="en-US" sz="2000" dirty="0" smtClean="0"/>
              <a:t> to 10</a:t>
            </a:r>
            <a:r>
              <a:rPr lang="en-US" sz="2000" baseline="30000" dirty="0" smtClean="0"/>
              <a:t>13</a:t>
            </a:r>
            <a:r>
              <a:rPr lang="en-US" sz="2000" dirty="0" smtClean="0"/>
              <a:t> cm</a:t>
            </a:r>
            <a:r>
              <a:rPr lang="en-US" sz="2000" baseline="30000" dirty="0" smtClean="0"/>
              <a:t>-3</a:t>
            </a:r>
            <a:r>
              <a:rPr lang="en-US" sz="2000" dirty="0" smtClean="0"/>
              <a:t> between x = 0 and x = 1 μm (why?). Calculate the hole diffusion current.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B7220-4BF1-447B-B55F-9D0B4B1941C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recap the simple diffusion lessons so far:</a:t>
            </a:r>
          </a:p>
          <a:p>
            <a:pPr lvl="1">
              <a:spcBef>
                <a:spcPts val="900"/>
              </a:spcBef>
            </a:pPr>
            <a:r>
              <a:rPr lang="en-US" dirty="0" smtClean="0"/>
              <a:t>Diffusion without recombination (driven by </a:t>
            </a:r>
            <a:r>
              <a:rPr lang="en-US" dirty="0" err="1" smtClean="0"/>
              <a:t>dn</a:t>
            </a:r>
            <a:r>
              <a:rPr lang="en-US" dirty="0" smtClean="0"/>
              <a:t>/</a:t>
            </a:r>
            <a:r>
              <a:rPr lang="en-US" dirty="0" err="1" smtClean="0"/>
              <a:t>dx</a:t>
            </a:r>
            <a:r>
              <a:rPr lang="en-US" dirty="0" smtClean="0"/>
              <a:t>)</a:t>
            </a:r>
          </a:p>
          <a:p>
            <a:pPr lvl="1">
              <a:spcBef>
                <a:spcPts val="900"/>
              </a:spcBef>
            </a:pPr>
            <a:r>
              <a:rPr lang="en-US" dirty="0" smtClean="0"/>
              <a:t>Einstein relationship (D</a:t>
            </a:r>
            <a:r>
              <a:rPr lang="el-GR" dirty="0" smtClean="0"/>
              <a:t>/μ = </a:t>
            </a:r>
            <a:r>
              <a:rPr lang="en-US" dirty="0" err="1" smtClean="0"/>
              <a:t>kT</a:t>
            </a:r>
            <a:r>
              <a:rPr lang="en-US" dirty="0" smtClean="0"/>
              <a:t>/q)</a:t>
            </a:r>
          </a:p>
          <a:p>
            <a:pPr lvl="1">
              <a:spcBef>
                <a:spcPts val="900"/>
              </a:spcBef>
            </a:pPr>
            <a:r>
              <a:rPr lang="en-US" dirty="0" err="1" smtClean="0"/>
              <a:t>kT</a:t>
            </a:r>
            <a:r>
              <a:rPr lang="en-US" dirty="0" smtClean="0"/>
              <a:t>/q at room temperature ~ 0.026 V (this is worth memorizing, but be careful at temperatures different from 300 K)</a:t>
            </a:r>
          </a:p>
          <a:p>
            <a:pPr lvl="1">
              <a:spcBef>
                <a:spcPts val="900"/>
              </a:spcBef>
            </a:pPr>
            <a:r>
              <a:rPr lang="en-US" dirty="0" smtClean="0"/>
              <a:t>Mobility </a:t>
            </a:r>
            <a:r>
              <a:rPr lang="el-GR" dirty="0" smtClean="0"/>
              <a:t>μ</a:t>
            </a:r>
            <a:r>
              <a:rPr lang="en-US" dirty="0" smtClean="0"/>
              <a:t> look up in tables, then get diffusivity (be careful with </a:t>
            </a:r>
            <a:r>
              <a:rPr lang="en-US" u="sng" dirty="0" smtClean="0"/>
              <a:t>total</a:t>
            </a:r>
            <a:r>
              <a:rPr lang="en-US" dirty="0" smtClean="0"/>
              <a:t> background doping concentration, N</a:t>
            </a:r>
            <a:r>
              <a:rPr lang="en-US" baseline="-25000" dirty="0" smtClean="0"/>
              <a:t>A</a:t>
            </a:r>
            <a:r>
              <a:rPr lang="en-US" dirty="0" smtClean="0"/>
              <a:t>+N</a:t>
            </a:r>
            <a:r>
              <a:rPr lang="en-US" baseline="-25000" dirty="0" smtClean="0"/>
              <a:t>D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Next we examine:</a:t>
            </a:r>
          </a:p>
          <a:p>
            <a:pPr lvl="1">
              <a:spcBef>
                <a:spcPts val="900"/>
              </a:spcBef>
            </a:pPr>
            <a:r>
              <a:rPr lang="en-US" u="sng" dirty="0" smtClean="0"/>
              <a:t>Diffusion with recombination</a:t>
            </a:r>
          </a:p>
          <a:p>
            <a:pPr lvl="1">
              <a:spcBef>
                <a:spcPts val="900"/>
              </a:spcBef>
            </a:pPr>
            <a:r>
              <a:rPr lang="en-US" dirty="0" smtClean="0"/>
              <a:t>The diffusion length (distance until they recombine)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B7220-4BF1-447B-B55F-9D0B4B1941C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>
    <p:randomBar dir="vert"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 algn="l">
          <a:defRPr sz="1800" dirty="0" smtClean="0">
            <a:latin typeface="Times New Roman" pitchFamily="18" charset="0"/>
            <a:cs typeface="Times New Roman" pitchFamily="18" charset="0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23513</TotalTime>
  <Words>800</Words>
  <Application>Microsoft Office PowerPoint</Application>
  <PresentationFormat>On-screen Show (4:3)</PresentationFormat>
  <Paragraphs>151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Default Design</vt:lpstr>
      <vt:lpstr>Equation</vt:lpstr>
      <vt:lpstr>ECE 340 Lectures 16-18 Diffusion of carriers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340, Univ. Illinois Urbana-Champaign</dc:title>
  <dc:creator>© Eric Pop</dc:creator>
  <cp:lastModifiedBy>Eric Pop</cp:lastModifiedBy>
  <cp:revision>1516</cp:revision>
  <cp:lastPrinted>2012-10-01T05:57:05Z</cp:lastPrinted>
  <dcterms:created xsi:type="dcterms:W3CDTF">2004-06-14T02:57:56Z</dcterms:created>
  <dcterms:modified xsi:type="dcterms:W3CDTF">2012-10-01T05:58:30Z</dcterms:modified>
</cp:coreProperties>
</file>