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534" r:id="rId2"/>
    <p:sldId id="518" r:id="rId3"/>
    <p:sldId id="535" r:id="rId4"/>
    <p:sldId id="536" r:id="rId5"/>
    <p:sldId id="537" r:id="rId6"/>
    <p:sldId id="538" r:id="rId7"/>
    <p:sldId id="539" r:id="rId8"/>
    <p:sldId id="540" r:id="rId9"/>
    <p:sldId id="541" r:id="rId10"/>
    <p:sldId id="542" r:id="rId11"/>
    <p:sldId id="543" r:id="rId12"/>
    <p:sldId id="544" r:id="rId13"/>
    <p:sldId id="545" r:id="rId14"/>
    <p:sldId id="546" r:id="rId15"/>
    <p:sldId id="547" r:id="rId16"/>
  </p:sldIdLst>
  <p:sldSz cx="9144000" cy="6858000" type="screen4x3"/>
  <p:notesSz cx="7010400" cy="9236075"/>
  <p:defaultTextStyle>
    <a:defPPr>
      <a:defRPr lang="en-US"/>
    </a:defPPr>
    <a:lvl1pPr algn="ctr" rtl="0" fontAlgn="base">
      <a:spcBef>
        <a:spcPct val="0"/>
      </a:spcBef>
      <a:spcAft>
        <a:spcPct val="0"/>
      </a:spcAft>
      <a:defRPr sz="1200" kern="1200">
        <a:solidFill>
          <a:schemeClr val="tx1"/>
        </a:solidFill>
        <a:latin typeface="Verdana" pitchFamily="34" charset="0"/>
        <a:ea typeface="+mn-ea"/>
        <a:cs typeface="+mn-cs"/>
      </a:defRPr>
    </a:lvl1pPr>
    <a:lvl2pPr marL="457200" algn="ctr" rtl="0" fontAlgn="base">
      <a:spcBef>
        <a:spcPct val="0"/>
      </a:spcBef>
      <a:spcAft>
        <a:spcPct val="0"/>
      </a:spcAft>
      <a:defRPr sz="1200" kern="1200">
        <a:solidFill>
          <a:schemeClr val="tx1"/>
        </a:solidFill>
        <a:latin typeface="Verdana" pitchFamily="34" charset="0"/>
        <a:ea typeface="+mn-ea"/>
        <a:cs typeface="+mn-cs"/>
      </a:defRPr>
    </a:lvl2pPr>
    <a:lvl3pPr marL="914400" algn="ctr" rtl="0" fontAlgn="base">
      <a:spcBef>
        <a:spcPct val="0"/>
      </a:spcBef>
      <a:spcAft>
        <a:spcPct val="0"/>
      </a:spcAft>
      <a:defRPr sz="1200" kern="1200">
        <a:solidFill>
          <a:schemeClr val="tx1"/>
        </a:solidFill>
        <a:latin typeface="Verdana" pitchFamily="34" charset="0"/>
        <a:ea typeface="+mn-ea"/>
        <a:cs typeface="+mn-cs"/>
      </a:defRPr>
    </a:lvl3pPr>
    <a:lvl4pPr marL="1371600" algn="ctr" rtl="0" fontAlgn="base">
      <a:spcBef>
        <a:spcPct val="0"/>
      </a:spcBef>
      <a:spcAft>
        <a:spcPct val="0"/>
      </a:spcAft>
      <a:defRPr sz="1200" kern="1200">
        <a:solidFill>
          <a:schemeClr val="tx1"/>
        </a:solidFill>
        <a:latin typeface="Verdana" pitchFamily="34" charset="0"/>
        <a:ea typeface="+mn-ea"/>
        <a:cs typeface="+mn-cs"/>
      </a:defRPr>
    </a:lvl4pPr>
    <a:lvl5pPr marL="1828800" algn="ctr" rtl="0" fontAlgn="base">
      <a:spcBef>
        <a:spcPct val="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Verdana" pitchFamily="34" charset="0"/>
        <a:ea typeface="+mn-ea"/>
        <a:cs typeface="+mn-cs"/>
      </a:defRPr>
    </a:lvl6pPr>
    <a:lvl7pPr marL="2743200" algn="l" defTabSz="914400" rtl="0" eaLnBrk="1" latinLnBrk="0" hangingPunct="1">
      <a:defRPr sz="1200" kern="1200">
        <a:solidFill>
          <a:schemeClr val="tx1"/>
        </a:solidFill>
        <a:latin typeface="Verdana" pitchFamily="34" charset="0"/>
        <a:ea typeface="+mn-ea"/>
        <a:cs typeface="+mn-cs"/>
      </a:defRPr>
    </a:lvl7pPr>
    <a:lvl8pPr marL="3200400" algn="l" defTabSz="914400" rtl="0" eaLnBrk="1" latinLnBrk="0" hangingPunct="1">
      <a:defRPr sz="1200" kern="1200">
        <a:solidFill>
          <a:schemeClr val="tx1"/>
        </a:solidFill>
        <a:latin typeface="Verdana" pitchFamily="34" charset="0"/>
        <a:ea typeface="+mn-ea"/>
        <a:cs typeface="+mn-cs"/>
      </a:defRPr>
    </a:lvl8pPr>
    <a:lvl9pPr marL="3657600" algn="l" defTabSz="914400" rtl="0" eaLnBrk="1" latinLnBrk="0" hangingPunct="1">
      <a:defRPr sz="12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333399"/>
    <a:srgbClr val="000099"/>
    <a:srgbClr val="0000FF"/>
    <a:srgbClr val="B2B2B2"/>
    <a:srgbClr val="5F5F5F"/>
    <a:srgbClr val="99CCFF"/>
    <a:srgbClr val="C0C0C0"/>
    <a:srgbClr val="FF0000"/>
    <a:srgbClr val="F47F24"/>
    <a:srgbClr val="003C7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0" autoAdjust="0"/>
    <p:restoredTop sz="92181" autoAdjust="0"/>
  </p:normalViewPr>
  <p:slideViewPr>
    <p:cSldViewPr snapToGrid="0">
      <p:cViewPr varScale="1">
        <p:scale>
          <a:sx n="94" d="100"/>
          <a:sy n="94" d="100"/>
        </p:scale>
        <p:origin x="-107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94" d="100"/>
          <a:sy n="94" d="100"/>
        </p:scale>
        <p:origin x="-2940" y="-120"/>
      </p:cViewPr>
      <p:guideLst>
        <p:guide orient="horz" pos="2909"/>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2" y="0"/>
            <a:ext cx="3037293" cy="462501"/>
          </a:xfrm>
          <a:prstGeom prst="rect">
            <a:avLst/>
          </a:prstGeom>
        </p:spPr>
        <p:txBody>
          <a:bodyPr vert="horz" lIns="91440" tIns="45720" rIns="91440" bIns="45720" rtlCol="0"/>
          <a:lstStyle>
            <a:lvl1pPr algn="l">
              <a:defRPr sz="1200"/>
            </a:lvl1pPr>
          </a:lstStyle>
          <a:p>
            <a:endParaRPr lang="en-US"/>
          </a:p>
        </p:txBody>
      </p:sp>
      <p:sp>
        <p:nvSpPr>
          <p:cNvPr id="7" name="Footer Placeholder 6"/>
          <p:cNvSpPr>
            <a:spLocks noGrp="1"/>
          </p:cNvSpPr>
          <p:nvPr>
            <p:ph type="ftr" sz="quarter" idx="2"/>
          </p:nvPr>
        </p:nvSpPr>
        <p:spPr>
          <a:xfrm>
            <a:off x="2" y="8772028"/>
            <a:ext cx="3037293" cy="462500"/>
          </a:xfrm>
          <a:prstGeom prst="rect">
            <a:avLst/>
          </a:prstGeom>
        </p:spPr>
        <p:txBody>
          <a:bodyPr vert="horz" lIns="91440" tIns="45720" rIns="91440" bIns="45720" rtlCol="0" anchor="b"/>
          <a:lstStyle>
            <a:lvl1pPr algn="l">
              <a:defRPr sz="1200"/>
            </a:lvl1pPr>
          </a:lstStyle>
          <a:p>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7" name="Rectangle 5"/>
          <p:cNvSpPr>
            <a:spLocks noGrp="1" noChangeArrowheads="1"/>
          </p:cNvSpPr>
          <p:nvPr>
            <p:ph type="body" sz="quarter" idx="3"/>
          </p:nvPr>
        </p:nvSpPr>
        <p:spPr bwMode="auto">
          <a:xfrm>
            <a:off x="934174" y="4386787"/>
            <a:ext cx="5142055" cy="4157858"/>
          </a:xfrm>
          <a:prstGeom prst="rect">
            <a:avLst/>
          </a:prstGeom>
          <a:noFill/>
          <a:ln w="9525">
            <a:noFill/>
            <a:miter lim="800000"/>
            <a:headEnd/>
            <a:tailEnd/>
          </a:ln>
          <a:effectLst/>
        </p:spPr>
        <p:txBody>
          <a:bodyPr vert="horz" wrap="square" lIns="92013" tIns="46006" rIns="92013" bIns="4600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Slide Image Placeholder 9"/>
          <p:cNvSpPr>
            <a:spLocks noGrp="1" noRot="1" noChangeAspect="1"/>
          </p:cNvSpPr>
          <p:nvPr>
            <p:ph type="sldImg" idx="2"/>
          </p:nvPr>
        </p:nvSpPr>
        <p:spPr>
          <a:xfrm>
            <a:off x="1196975" y="693738"/>
            <a:ext cx="4616450" cy="3462337"/>
          </a:xfrm>
          <a:prstGeom prst="rect">
            <a:avLst/>
          </a:prstGeom>
          <a:noFill/>
          <a:ln w="12700">
            <a:solidFill>
              <a:prstClr val="black"/>
            </a:solidFill>
          </a:ln>
        </p:spPr>
        <p:txBody>
          <a:bodyPr vert="horz" lIns="91440" tIns="45720" rIns="91440" bIns="45720" rtlCol="0" anchor="ctr"/>
          <a:lstStyle/>
          <a:p>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700" y="428263"/>
            <a:ext cx="8229600" cy="5697901"/>
          </a:xfrm>
        </p:spPr>
        <p:txBody>
          <a:bodyPr/>
          <a:lstStyle>
            <a:lvl1pPr>
              <a:spcBef>
                <a:spcPts val="0"/>
              </a:spcBef>
              <a:defRPr/>
            </a:lvl1pPr>
            <a:lvl2pPr>
              <a:buFont typeface="Wingdings" pitchFamily="2" charset="2"/>
              <a:buChar char="§"/>
              <a:defRPr/>
            </a:lvl2pPr>
          </a:lstStyle>
          <a:p>
            <a:pPr lvl="0"/>
            <a:r>
              <a:rPr lang="en-US" dirty="0" smtClean="0"/>
              <a:t>Click to edit Master text styles</a:t>
            </a:r>
          </a:p>
          <a:p>
            <a:pPr lvl="1"/>
            <a:r>
              <a:rPr lang="en-US" dirty="0" smtClean="0"/>
              <a:t>Second level</a:t>
            </a:r>
          </a:p>
        </p:txBody>
      </p:sp>
      <p:sp>
        <p:nvSpPr>
          <p:cNvPr id="4" name="Slide Number Placeholder 3"/>
          <p:cNvSpPr>
            <a:spLocks noGrp="1"/>
          </p:cNvSpPr>
          <p:nvPr>
            <p:ph type="sldNum" sz="quarter" idx="10"/>
          </p:nvPr>
        </p:nvSpPr>
        <p:spPr/>
        <p:txBody>
          <a:bodyPr/>
          <a:lstStyle>
            <a:lvl1pPr>
              <a:defRPr/>
            </a:lvl1pPr>
          </a:lstStyle>
          <a:p>
            <a:fld id="{F3DB7220-4BF1-447B-B55F-9D0B4B1941CF}" type="slidenum">
              <a:rPr lang="en-US"/>
              <a:pPr/>
              <a:t>‹#›</a:t>
            </a:fld>
            <a:endParaRPr lang="en-US"/>
          </a:p>
        </p:txBody>
      </p:sp>
    </p:spTree>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ChangeArrowheads="1"/>
          </p:cNvSpPr>
          <p:nvPr userDrawn="1"/>
        </p:nvSpPr>
        <p:spPr bwMode="auto">
          <a:xfrm>
            <a:off x="0" y="6446838"/>
            <a:ext cx="9144000" cy="51239"/>
          </a:xfrm>
          <a:prstGeom prst="rect">
            <a:avLst/>
          </a:prstGeom>
          <a:solidFill>
            <a:srgbClr val="CC0000"/>
          </a:solidFill>
          <a:ln w="9525">
            <a:noFill/>
            <a:miter lim="800000"/>
            <a:headEnd/>
            <a:tailEnd/>
          </a:ln>
          <a:effectLst/>
        </p:spPr>
        <p:txBody>
          <a:bodyPr wrap="none" anchor="ctr"/>
          <a:lstStyle/>
          <a:p>
            <a:endParaRPr lang="en-US"/>
          </a:p>
        </p:txBody>
      </p:sp>
      <p:sp>
        <p:nvSpPr>
          <p:cNvPr id="1027" name="Rectangle 3"/>
          <p:cNvSpPr>
            <a:spLocks noGrp="1" noChangeArrowheads="1"/>
          </p:cNvSpPr>
          <p:nvPr>
            <p:ph type="body" idx="1"/>
          </p:nvPr>
        </p:nvSpPr>
        <p:spPr bwMode="auto">
          <a:xfrm>
            <a:off x="225700" y="428264"/>
            <a:ext cx="8229600" cy="5697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p:txBody>
      </p:sp>
      <p:sp>
        <p:nvSpPr>
          <p:cNvPr id="1031" name="Text Box 7"/>
          <p:cNvSpPr txBox="1">
            <a:spLocks noChangeArrowheads="1"/>
          </p:cNvSpPr>
          <p:nvPr userDrawn="1"/>
        </p:nvSpPr>
        <p:spPr bwMode="auto">
          <a:xfrm>
            <a:off x="147638" y="6511759"/>
            <a:ext cx="1811714" cy="276999"/>
          </a:xfrm>
          <a:prstGeom prst="rect">
            <a:avLst/>
          </a:prstGeom>
          <a:noFill/>
          <a:ln w="12700">
            <a:noFill/>
            <a:miter lim="800000"/>
            <a:headEnd/>
            <a:tailEnd/>
          </a:ln>
          <a:effectLst/>
        </p:spPr>
        <p:txBody>
          <a:bodyPr wrap="none">
            <a:spAutoFit/>
          </a:bodyPr>
          <a:lstStyle/>
          <a:p>
            <a:pPr algn="l" eaLnBrk="0" hangingPunct="0"/>
            <a:r>
              <a:rPr lang="en-US" b="1" i="0" dirty="0" smtClean="0">
                <a:solidFill>
                  <a:srgbClr val="000099"/>
                </a:solidFill>
                <a:latin typeface="+mj-lt"/>
                <a:ea typeface="Verdana" pitchFamily="34" charset="0"/>
                <a:cs typeface="Verdana" pitchFamily="34" charset="0"/>
              </a:rPr>
              <a:t>© 2013 Eric Pop,</a:t>
            </a:r>
            <a:r>
              <a:rPr lang="en-US" b="1" i="0" baseline="0" dirty="0" smtClean="0">
                <a:solidFill>
                  <a:srgbClr val="000099"/>
                </a:solidFill>
                <a:latin typeface="+mj-lt"/>
                <a:ea typeface="Verdana" pitchFamily="34" charset="0"/>
                <a:cs typeface="Verdana" pitchFamily="34" charset="0"/>
              </a:rPr>
              <a:t> UIUC</a:t>
            </a:r>
            <a:endParaRPr lang="en-US" b="1" i="0" dirty="0">
              <a:solidFill>
                <a:srgbClr val="000099"/>
              </a:solidFill>
              <a:latin typeface="+mj-lt"/>
              <a:ea typeface="Verdana" pitchFamily="34" charset="0"/>
              <a:cs typeface="Verdana" pitchFamily="34" charset="0"/>
            </a:endParaRPr>
          </a:p>
        </p:txBody>
      </p:sp>
      <p:sp>
        <p:nvSpPr>
          <p:cNvPr id="1035" name="Rectangle 11"/>
          <p:cNvSpPr>
            <a:spLocks noGrp="1" noChangeArrowheads="1"/>
          </p:cNvSpPr>
          <p:nvPr>
            <p:ph type="sldNum" sz="quarter" idx="4"/>
          </p:nvPr>
        </p:nvSpPr>
        <p:spPr bwMode="auto">
          <a:xfrm>
            <a:off x="8305800" y="6555452"/>
            <a:ext cx="5334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b="1" i="0">
                <a:solidFill>
                  <a:srgbClr val="000099"/>
                </a:solidFill>
                <a:latin typeface="+mj-lt"/>
                <a:ea typeface="Verdana" pitchFamily="34" charset="0"/>
                <a:cs typeface="Verdana" pitchFamily="34" charset="0"/>
              </a:defRPr>
            </a:lvl1pPr>
          </a:lstStyle>
          <a:p>
            <a:fld id="{B1033AC8-477B-403E-AF1E-9A07FD7D5A9E}" type="slidenum">
              <a:rPr lang="en-US" smtClean="0"/>
              <a:pPr/>
              <a:t>‹#›</a:t>
            </a:fld>
            <a:endParaRPr lang="en-US" dirty="0"/>
          </a:p>
        </p:txBody>
      </p:sp>
      <p:sp>
        <p:nvSpPr>
          <p:cNvPr id="8" name="Text Box 7"/>
          <p:cNvSpPr txBox="1">
            <a:spLocks noChangeArrowheads="1"/>
          </p:cNvSpPr>
          <p:nvPr userDrawn="1"/>
        </p:nvSpPr>
        <p:spPr bwMode="auto">
          <a:xfrm>
            <a:off x="3260697" y="6511759"/>
            <a:ext cx="2885726" cy="276999"/>
          </a:xfrm>
          <a:prstGeom prst="rect">
            <a:avLst/>
          </a:prstGeom>
          <a:noFill/>
          <a:ln w="12700">
            <a:noFill/>
            <a:miter lim="800000"/>
            <a:headEnd/>
            <a:tailEnd/>
          </a:ln>
          <a:effectLst/>
        </p:spPr>
        <p:txBody>
          <a:bodyPr wrap="none">
            <a:spAutoFit/>
          </a:bodyPr>
          <a:lstStyle/>
          <a:p>
            <a:pPr algn="l" eaLnBrk="0" hangingPunct="0"/>
            <a:r>
              <a:rPr lang="en-US" b="1" i="0" dirty="0" smtClean="0">
                <a:solidFill>
                  <a:srgbClr val="000099"/>
                </a:solidFill>
                <a:latin typeface="+mj-lt"/>
                <a:ea typeface="Verdana" pitchFamily="34" charset="0"/>
                <a:cs typeface="Verdana" pitchFamily="34" charset="0"/>
              </a:rPr>
              <a:t>ECE 340: Semiconductor Electronics</a:t>
            </a:r>
            <a:endParaRPr lang="en-US" b="1" i="0" dirty="0">
              <a:solidFill>
                <a:srgbClr val="000099"/>
              </a:solidFill>
              <a:latin typeface="+mj-lt"/>
              <a:ea typeface="Verdana" pitchFamily="34" charset="0"/>
              <a:cs typeface="Verdana"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Lst>
  <p:transition>
    <p:randomBar dir="vert"/>
  </p:transition>
  <p:hf hdr="0" ftr="0" dt="0"/>
  <p:txStyles>
    <p:titleStyle>
      <a:lvl1pPr algn="l" rtl="0" fontAlgn="base">
        <a:spcBef>
          <a:spcPct val="0"/>
        </a:spcBef>
        <a:spcAft>
          <a:spcPct val="0"/>
        </a:spcAft>
        <a:defRPr sz="3600">
          <a:solidFill>
            <a:srgbClr val="000099"/>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2pPr>
      <a:lvl3pPr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3pPr>
      <a:lvl4pPr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4pPr>
      <a:lvl5pPr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9pPr>
    </p:titleStyle>
    <p:bodyStyle>
      <a:lvl1pPr marL="342900" indent="-342900" algn="l" rtl="0" fontAlgn="base">
        <a:spcBef>
          <a:spcPts val="0"/>
        </a:spcBef>
        <a:spcAft>
          <a:spcPts val="600"/>
        </a:spcAft>
        <a:buChar char="•"/>
        <a:defRPr sz="2400">
          <a:solidFill>
            <a:schemeClr val="accent2"/>
          </a:solidFill>
          <a:latin typeface="+mn-lt"/>
          <a:ea typeface="+mn-ea"/>
          <a:cs typeface="+mn-cs"/>
        </a:defRPr>
      </a:lvl1pPr>
      <a:lvl2pPr marL="742950" indent="-285750" algn="l" rtl="0" fontAlgn="base">
        <a:spcBef>
          <a:spcPts val="0"/>
        </a:spcBef>
        <a:spcAft>
          <a:spcPts val="400"/>
        </a:spcAft>
        <a:buFont typeface="Wingdings" pitchFamily="2" charset="2"/>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plab.ece.illinois.edu/teaching.html" TargetMode="External"/><Relationship Id="rId2" Type="http://schemas.openxmlformats.org/officeDocument/2006/relationships/hyperlink" Target="http://courses.ece.illinois.edu/ece3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hyperlink" Target="http://www.intel.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emf"/><Relationship Id="rId1" Type="http://schemas.openxmlformats.org/officeDocument/2006/relationships/slideLayout" Target="../slideLayouts/slideLayout1.xml"/><Relationship Id="rId5" Type="http://schemas.openxmlformats.org/officeDocument/2006/relationships/image" Target="../media/image29.emf"/><Relationship Id="rId4" Type="http://schemas.openxmlformats.org/officeDocument/2006/relationships/image" Target="../media/image28.emf"/></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image" Target="../media/image28.emf"/><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1.xml"/><Relationship Id="rId5" Type="http://schemas.openxmlformats.org/officeDocument/2006/relationships/image" Target="../media/image37.emf"/><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hyperlink" Target="http://www.pbs.org/transistor" TargetMode="Externa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hyperlink" Target="http://www.pbs.org/transistor"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 Id="rId5" Type="http://schemas.openxmlformats.org/officeDocument/2006/relationships/image" Target="../media/image23.emf"/><Relationship Id="rId4" Type="http://schemas.openxmlformats.org/officeDocument/2006/relationships/hyperlink" Target="http://www.intel4004.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700" y="1331090"/>
            <a:ext cx="8536335" cy="5058137"/>
          </a:xfrm>
        </p:spPr>
        <p:txBody>
          <a:bodyPr/>
          <a:lstStyle/>
          <a:p>
            <a:pPr marL="231775" lvl="0" indent="-231775">
              <a:spcBef>
                <a:spcPts val="0"/>
              </a:spcBef>
              <a:spcAft>
                <a:spcPts val="200"/>
              </a:spcAft>
            </a:pPr>
            <a:r>
              <a:rPr lang="en-US" sz="2000" dirty="0" smtClean="0"/>
              <a:t>Three lecture/discussion meetings per week</a:t>
            </a:r>
          </a:p>
          <a:p>
            <a:pPr marL="231775" lvl="0" indent="-231775">
              <a:spcBef>
                <a:spcPts val="0"/>
              </a:spcBef>
              <a:spcAft>
                <a:spcPts val="200"/>
              </a:spcAft>
            </a:pPr>
            <a:r>
              <a:rPr lang="en-US" sz="2000" dirty="0" smtClean="0"/>
              <a:t>Four sections in parallel: same syllabus, homeworks, exams</a:t>
            </a:r>
          </a:p>
          <a:p>
            <a:pPr marL="231775" lvl="0" indent="-231775">
              <a:spcBef>
                <a:spcPts val="0"/>
              </a:spcBef>
              <a:spcAft>
                <a:spcPts val="200"/>
              </a:spcAft>
            </a:pPr>
            <a:r>
              <a:rPr lang="en-US" sz="2000" dirty="0" smtClean="0"/>
              <a:t>Grade = 10% HW, 15% Quiz (3x5%), 40% Midterm (2x20%), 35% Final</a:t>
            </a:r>
          </a:p>
          <a:p>
            <a:pPr marL="231775" lvl="0" indent="-231775">
              <a:spcBef>
                <a:spcPts val="0"/>
              </a:spcBef>
              <a:spcAft>
                <a:spcPts val="200"/>
              </a:spcAft>
            </a:pPr>
            <a:endParaRPr lang="en-US" sz="2000" dirty="0" smtClean="0"/>
          </a:p>
          <a:p>
            <a:pPr marL="231775" lvl="0" indent="-231775">
              <a:spcBef>
                <a:spcPts val="0"/>
              </a:spcBef>
              <a:spcAft>
                <a:spcPts val="200"/>
              </a:spcAft>
            </a:pPr>
            <a:r>
              <a:rPr lang="en-US" sz="2000" dirty="0" smtClean="0"/>
              <a:t>Midterms:</a:t>
            </a:r>
          </a:p>
          <a:p>
            <a:pPr marL="631825" lvl="2" indent="-231775">
              <a:spcBef>
                <a:spcPts val="0"/>
              </a:spcBef>
              <a:spcAft>
                <a:spcPts val="200"/>
              </a:spcAft>
            </a:pPr>
            <a:r>
              <a:rPr lang="en-US" dirty="0" smtClean="0"/>
              <a:t>Tuesday, Feb 26, 7-8pm (location TBA)</a:t>
            </a:r>
          </a:p>
          <a:p>
            <a:pPr marL="631825" lvl="2" indent="-231775">
              <a:spcBef>
                <a:spcPts val="0"/>
              </a:spcBef>
              <a:spcAft>
                <a:spcPts val="200"/>
              </a:spcAft>
            </a:pPr>
            <a:r>
              <a:rPr lang="en-US" dirty="0" smtClean="0"/>
              <a:t>Tuesday, Apr 9, 7-8pm (location TBA)</a:t>
            </a:r>
          </a:p>
          <a:p>
            <a:pPr marL="231775" lvl="0" indent="-231775">
              <a:spcBef>
                <a:spcPts val="0"/>
              </a:spcBef>
              <a:spcAft>
                <a:spcPts val="200"/>
              </a:spcAft>
            </a:pPr>
            <a:r>
              <a:rPr lang="en-US" sz="2000" dirty="0" smtClean="0"/>
              <a:t>Quizzes: 3x, 10 min., </a:t>
            </a:r>
            <a:r>
              <a:rPr lang="en-US" sz="2000" u="sng" dirty="0" smtClean="0"/>
              <a:t>un</a:t>
            </a:r>
            <a:r>
              <a:rPr lang="en-US" sz="2000" dirty="0" smtClean="0"/>
              <a:t>announced, must be taken in assigned section</a:t>
            </a:r>
          </a:p>
          <a:p>
            <a:pPr marL="231775" lvl="0" indent="-231775">
              <a:spcBef>
                <a:spcPts val="0"/>
              </a:spcBef>
              <a:spcAft>
                <a:spcPts val="200"/>
              </a:spcAft>
            </a:pPr>
            <a:r>
              <a:rPr lang="en-US" sz="2000" dirty="0" smtClean="0"/>
              <a:t>Homeworks, solutions, other resources on web sites:</a:t>
            </a:r>
          </a:p>
          <a:p>
            <a:pPr marL="631825" lvl="2" indent="-231775">
              <a:spcBef>
                <a:spcPts val="0"/>
              </a:spcBef>
              <a:spcAft>
                <a:spcPts val="200"/>
              </a:spcAft>
            </a:pPr>
            <a:r>
              <a:rPr lang="en-US" u="sng" dirty="0" smtClean="0">
                <a:hlinkClick r:id="rId2"/>
              </a:rPr>
              <a:t>http://courses.ece.illinois.edu/ece340</a:t>
            </a:r>
            <a:r>
              <a:rPr lang="en-US" dirty="0" smtClean="0"/>
              <a:t> (main)</a:t>
            </a:r>
          </a:p>
          <a:p>
            <a:pPr marL="631825" lvl="2" indent="-231775">
              <a:spcBef>
                <a:spcPts val="0"/>
              </a:spcBef>
              <a:spcAft>
                <a:spcPts val="200"/>
              </a:spcAft>
            </a:pPr>
            <a:r>
              <a:rPr lang="en-US" u="sng" dirty="0" smtClean="0">
                <a:hlinkClick r:id="rId3"/>
              </a:rPr>
              <a:t>http://poplab.ece.illinois.edu/teaching.html</a:t>
            </a:r>
            <a:r>
              <a:rPr lang="en-US" dirty="0" smtClean="0"/>
              <a:t> (E. Pop)</a:t>
            </a:r>
          </a:p>
          <a:p>
            <a:pPr marL="231775" indent="-231775">
              <a:spcBef>
                <a:spcPts val="0"/>
              </a:spcBef>
              <a:spcAft>
                <a:spcPts val="200"/>
              </a:spcAft>
            </a:pPr>
            <a:endParaRPr lang="en-US" sz="2000" dirty="0" smtClean="0"/>
          </a:p>
          <a:p>
            <a:pPr marL="231775" lvl="0" indent="-231775">
              <a:spcBef>
                <a:spcPts val="0"/>
              </a:spcBef>
              <a:spcAft>
                <a:spcPts val="200"/>
              </a:spcAft>
            </a:pPr>
            <a:r>
              <a:rPr lang="en-US" sz="2000" dirty="0" smtClean="0"/>
              <a:t>Prof. Eric Pop, OH Mondays 4-5pm, MNTL 2258</a:t>
            </a:r>
          </a:p>
          <a:p>
            <a:pPr marL="231775" lvl="0" indent="-231775">
              <a:spcBef>
                <a:spcPts val="0"/>
              </a:spcBef>
              <a:spcAft>
                <a:spcPts val="200"/>
              </a:spcAft>
            </a:pPr>
            <a:r>
              <a:rPr lang="en-US" sz="2000" dirty="0" smtClean="0"/>
              <a:t>Please take advantage of </a:t>
            </a:r>
            <a:r>
              <a:rPr lang="en-US" sz="2000" u="sng" dirty="0" smtClean="0"/>
              <a:t>all instructor and TA</a:t>
            </a:r>
            <a:r>
              <a:rPr lang="en-US" sz="2000" dirty="0" smtClean="0"/>
              <a:t> office hours</a:t>
            </a:r>
          </a:p>
          <a:p>
            <a:pPr marL="231775" indent="-231775">
              <a:spcBef>
                <a:spcPts val="0"/>
              </a:spcBef>
              <a:spcAft>
                <a:spcPts val="200"/>
              </a:spcAft>
            </a:pPr>
            <a:r>
              <a:rPr lang="en-US" sz="2000" dirty="0" smtClean="0"/>
              <a:t>Please read Syllabus handout</a:t>
            </a:r>
            <a:endParaRPr lang="en-US" sz="2000"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1</a:t>
            </a:fld>
            <a:endParaRPr lang="en-US"/>
          </a:p>
        </p:txBody>
      </p:sp>
      <p:sp>
        <p:nvSpPr>
          <p:cNvPr id="4" name="Title 1"/>
          <p:cNvSpPr txBox="1">
            <a:spLocks/>
          </p:cNvSpPr>
          <p:nvPr/>
        </p:nvSpPr>
        <p:spPr>
          <a:xfrm>
            <a:off x="0" y="123825"/>
            <a:ext cx="9144000" cy="1077218"/>
          </a:xfrm>
          <a:prstGeom prst="rect">
            <a:avLst/>
          </a:prstGeom>
        </p:spPr>
        <p:txBody>
          <a:bodyPr/>
          <a:lstStyle/>
          <a:p>
            <a:r>
              <a:rPr kumimoji="0" lang="en-US" sz="3600" b="1" i="0" u="sng" strike="noStrike" kern="0" cap="none" spc="0" normalizeH="0" baseline="0" noProof="0" dirty="0" smtClean="0">
                <a:ln>
                  <a:noFill/>
                </a:ln>
                <a:solidFill>
                  <a:srgbClr val="000099"/>
                </a:solidFill>
                <a:effectLst>
                  <a:outerShdw blurRad="38100" dist="38100" dir="2700000" algn="tl">
                    <a:srgbClr val="C0C0C0"/>
                  </a:outerShdw>
                </a:effectLst>
                <a:uLnTx/>
                <a:uFillTx/>
                <a:latin typeface="+mj-lt"/>
                <a:ea typeface="+mj-ea"/>
                <a:cs typeface="+mj-cs"/>
              </a:rPr>
              <a:t>ECE 340:</a:t>
            </a:r>
            <a:r>
              <a:rPr kumimoji="0" lang="en-US" sz="3600" b="1" i="0" u="sng" strike="noStrike" kern="0" cap="none" spc="0" normalizeH="0" noProof="0" dirty="0" smtClean="0">
                <a:ln>
                  <a:noFill/>
                </a:ln>
                <a:solidFill>
                  <a:srgbClr val="000099"/>
                </a:solidFill>
                <a:effectLst>
                  <a:outerShdw blurRad="38100" dist="38100" dir="2700000" algn="tl">
                    <a:srgbClr val="C0C0C0"/>
                  </a:outerShdw>
                </a:effectLst>
                <a:uLnTx/>
                <a:uFillTx/>
                <a:latin typeface="+mj-lt"/>
                <a:ea typeface="+mj-ea"/>
                <a:cs typeface="+mj-cs"/>
              </a:rPr>
              <a:t> Semiconductor Electronics</a:t>
            </a:r>
            <a:r>
              <a:rPr kumimoji="0" lang="en-US" sz="3600" b="0" i="0" u="sng" strike="noStrike" kern="0" cap="none" spc="0" normalizeH="0" baseline="0" noProof="0" dirty="0" smtClean="0">
                <a:ln>
                  <a:noFill/>
                </a:ln>
                <a:solidFill>
                  <a:srgbClr val="000099"/>
                </a:solidFill>
                <a:effectLst>
                  <a:outerShdw blurRad="38100" dist="38100" dir="2700000" algn="tl">
                    <a:srgbClr val="C0C0C0"/>
                  </a:outerShdw>
                </a:effectLst>
                <a:uLnTx/>
                <a:uFillTx/>
                <a:latin typeface="+mj-lt"/>
                <a:ea typeface="+mj-ea"/>
                <a:cs typeface="+mj-cs"/>
              </a:rPr>
              <a:t/>
            </a:r>
            <a:br>
              <a:rPr kumimoji="0" lang="en-US" sz="3600" b="0" i="0" u="sng" strike="noStrike" kern="0" cap="none" spc="0" normalizeH="0" baseline="0" noProof="0" dirty="0" smtClean="0">
                <a:ln>
                  <a:noFill/>
                </a:ln>
                <a:solidFill>
                  <a:srgbClr val="000099"/>
                </a:solidFill>
                <a:effectLst>
                  <a:outerShdw blurRad="38100" dist="38100" dir="2700000" algn="tl">
                    <a:srgbClr val="C0C0C0"/>
                  </a:outerShdw>
                </a:effectLst>
                <a:uLnTx/>
                <a:uFillTx/>
                <a:latin typeface="+mj-lt"/>
                <a:ea typeface="+mj-ea"/>
                <a:cs typeface="+mj-cs"/>
              </a:rPr>
            </a:br>
            <a:r>
              <a:rPr kumimoji="0" lang="en-US" sz="2400" b="0" i="0" u="none" strike="noStrike" kern="0" cap="none" spc="0" normalizeH="0" baseline="0" noProof="0" dirty="0" smtClean="0">
                <a:ln>
                  <a:noFill/>
                </a:ln>
                <a:solidFill>
                  <a:srgbClr val="000099"/>
                </a:solidFill>
                <a:effectLst>
                  <a:outerShdw blurRad="38100" dist="38100" dir="2700000" algn="tl">
                    <a:srgbClr val="C0C0C0"/>
                  </a:outerShdw>
                </a:effectLst>
                <a:uLnTx/>
                <a:uFillTx/>
                <a:latin typeface="+mn-lt"/>
                <a:ea typeface="+mj-ea"/>
                <a:cs typeface="+mj-cs"/>
              </a:rPr>
              <a:t>Spring 2013 • Section X:</a:t>
            </a:r>
            <a:r>
              <a:rPr kumimoji="0" lang="en-US" sz="2400" b="0" i="0" u="none" strike="noStrike" kern="0" cap="none" spc="0" normalizeH="0" noProof="0" dirty="0" smtClean="0">
                <a:ln>
                  <a:noFill/>
                </a:ln>
                <a:solidFill>
                  <a:srgbClr val="000099"/>
                </a:solidFill>
                <a:effectLst>
                  <a:outerShdw blurRad="38100" dist="38100" dir="2700000" algn="tl">
                    <a:srgbClr val="C0C0C0"/>
                  </a:outerShdw>
                </a:effectLst>
                <a:uLnTx/>
                <a:uFillTx/>
                <a:latin typeface="+mn-lt"/>
                <a:ea typeface="+mj-ea"/>
                <a:cs typeface="+mj-cs"/>
              </a:rPr>
              <a:t> MWF 12pm</a:t>
            </a:r>
            <a:r>
              <a:rPr lang="en-US" sz="2400" kern="0" dirty="0" smtClean="0">
                <a:solidFill>
                  <a:srgbClr val="000099"/>
                </a:solidFill>
                <a:effectLst>
                  <a:outerShdw blurRad="38100" dist="38100" dir="2700000" algn="tl">
                    <a:srgbClr val="C0C0C0"/>
                  </a:outerShdw>
                </a:effectLst>
                <a:latin typeface="+mn-lt"/>
              </a:rPr>
              <a:t> </a:t>
            </a:r>
            <a:r>
              <a:rPr lang="en-US" sz="2400" kern="0" dirty="0" smtClean="0">
                <a:solidFill>
                  <a:srgbClr val="000099"/>
                </a:solidFill>
                <a:effectLst>
                  <a:outerShdw blurRad="38100" dist="38100" dir="2700000" algn="tl">
                    <a:srgbClr val="C0C0C0"/>
                  </a:outerShdw>
                </a:effectLst>
                <a:latin typeface="Arial"/>
              </a:rPr>
              <a:t>• Everitt 165 </a:t>
            </a:r>
            <a:r>
              <a:rPr lang="en-US" sz="2400" kern="0" dirty="0" smtClean="0">
                <a:solidFill>
                  <a:srgbClr val="000099"/>
                </a:solidFill>
                <a:effectLst>
                  <a:outerShdw blurRad="38100" dist="38100" dir="2700000" algn="tl">
                    <a:srgbClr val="C0C0C0"/>
                  </a:outerShdw>
                </a:effectLst>
                <a:latin typeface="+mn-lt"/>
              </a:rPr>
              <a:t>• Prof. Eric Pop</a:t>
            </a:r>
            <a:endParaRPr kumimoji="0" lang="en-US" sz="3600" b="0" i="0" u="none" strike="noStrike" kern="0" cap="none" spc="0" normalizeH="0" baseline="0" noProof="0" dirty="0">
              <a:ln>
                <a:noFill/>
              </a:ln>
              <a:solidFill>
                <a:srgbClr val="000099"/>
              </a:solidFill>
              <a:effectLst>
                <a:outerShdw blurRad="38100" dist="38100" dir="2700000" algn="tl">
                  <a:srgbClr val="C0C0C0"/>
                </a:outerShdw>
              </a:effectLst>
              <a:uLnTx/>
              <a:uFillTx/>
              <a:latin typeface="+mn-lt"/>
              <a:ea typeface="+mj-ea"/>
              <a:cs typeface="+mj-cs"/>
            </a:endParaRPr>
          </a:p>
        </p:txBody>
      </p:sp>
    </p:spTree>
  </p:cSld>
  <p:clrMapOvr>
    <a:masterClrMapping/>
  </p:clrMapOvr>
  <p:transition>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700" y="312513"/>
            <a:ext cx="8229600" cy="5697901"/>
          </a:xfrm>
        </p:spPr>
        <p:txBody>
          <a:bodyPr/>
          <a:lstStyle/>
          <a:p>
            <a:pPr>
              <a:buNone/>
            </a:pPr>
            <a:r>
              <a:rPr lang="en-US" dirty="0" smtClean="0"/>
              <a:t>Gordon Moore’s “Law”</a:t>
            </a:r>
          </a:p>
          <a:p>
            <a:pPr>
              <a:buNone/>
            </a:pPr>
            <a:r>
              <a:rPr lang="en-US" dirty="0" smtClean="0"/>
              <a:t>~ doubling circuit density every 1.5-2 years</a:t>
            </a:r>
            <a:endParaRPr lang="en-US"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10</a:t>
            </a:fld>
            <a:endParaRPr lang="en-US"/>
          </a:p>
        </p:txBody>
      </p:sp>
      <p:pic>
        <p:nvPicPr>
          <p:cNvPr id="769026" name="Picture 42"/>
          <p:cNvPicPr>
            <a:picLocks noChangeAspect="1" noChangeArrowheads="1"/>
          </p:cNvPicPr>
          <p:nvPr/>
        </p:nvPicPr>
        <p:blipFill>
          <a:blip r:embed="rId2" cstate="print"/>
          <a:srcRect/>
          <a:stretch>
            <a:fillRect/>
          </a:stretch>
        </p:blipFill>
        <p:spPr bwMode="auto">
          <a:xfrm>
            <a:off x="5168641" y="1220506"/>
            <a:ext cx="3778250" cy="2533650"/>
          </a:xfrm>
          <a:prstGeom prst="rect">
            <a:avLst/>
          </a:prstGeom>
          <a:noFill/>
          <a:ln w="9525">
            <a:noFill/>
            <a:miter lim="800000"/>
            <a:headEnd/>
            <a:tailEnd/>
          </a:ln>
        </p:spPr>
      </p:pic>
      <p:sp>
        <p:nvSpPr>
          <p:cNvPr id="769027" name="Text Box 3"/>
          <p:cNvSpPr txBox="1">
            <a:spLocks noChangeArrowheads="1"/>
          </p:cNvSpPr>
          <p:nvPr/>
        </p:nvSpPr>
        <p:spPr bwMode="auto">
          <a:xfrm>
            <a:off x="4375237" y="2302665"/>
            <a:ext cx="739836" cy="3693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Arial" pitchFamily="34" charset="0"/>
              </a:rPr>
              <a:t>1965</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69028" name="Picture 43"/>
          <p:cNvPicPr>
            <a:picLocks noChangeAspect="1" noChangeArrowheads="1"/>
          </p:cNvPicPr>
          <p:nvPr/>
        </p:nvPicPr>
        <p:blipFill>
          <a:blip r:embed="rId3" cstate="print"/>
          <a:srcRect/>
          <a:stretch>
            <a:fillRect/>
          </a:stretch>
        </p:blipFill>
        <p:spPr bwMode="auto">
          <a:xfrm>
            <a:off x="0" y="3432175"/>
            <a:ext cx="5099050" cy="3425825"/>
          </a:xfrm>
          <a:prstGeom prst="rect">
            <a:avLst/>
          </a:prstGeom>
          <a:noFill/>
          <a:ln w="9525">
            <a:noFill/>
            <a:miter lim="800000"/>
            <a:headEnd/>
            <a:tailEnd/>
          </a:ln>
        </p:spPr>
      </p:pic>
      <p:sp>
        <p:nvSpPr>
          <p:cNvPr id="11" name="Rectangle 10"/>
          <p:cNvSpPr/>
          <p:nvPr/>
        </p:nvSpPr>
        <p:spPr>
          <a:xfrm>
            <a:off x="5743365" y="6114724"/>
            <a:ext cx="2518638" cy="276999"/>
          </a:xfrm>
          <a:prstGeom prst="rect">
            <a:avLst/>
          </a:prstGeom>
        </p:spPr>
        <p:txBody>
          <a:bodyPr wrap="none">
            <a:spAutoFit/>
          </a:bodyPr>
          <a:lstStyle/>
          <a:p>
            <a:r>
              <a:rPr lang="en-US" i="1" dirty="0" smtClean="0"/>
              <a:t>Source: </a:t>
            </a:r>
            <a:r>
              <a:rPr lang="en-US" i="1" u="sng" dirty="0" smtClean="0">
                <a:hlinkClick r:id="rId4"/>
              </a:rPr>
              <a:t>http://www.intel.com</a:t>
            </a:r>
            <a:endParaRPr lang="en-US" dirty="0"/>
          </a:p>
        </p:txBody>
      </p:sp>
    </p:spTree>
  </p:cSld>
  <p:clrMapOvr>
    <a:masterClrMapping/>
  </p:clrMapOvr>
  <p:transition>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0" y="6065134"/>
            <a:ext cx="7095281" cy="792866"/>
          </a:xfrm>
          <a:prstGeom prst="rect">
            <a:avLst/>
          </a:prstGeom>
          <a:solidFill>
            <a:schemeClr val="bg1"/>
          </a:solidFill>
          <a:ln w="158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Verdana" pitchFamily="34" charset="0"/>
            </a:endParaRPr>
          </a:p>
        </p:txBody>
      </p:sp>
      <p:sp>
        <p:nvSpPr>
          <p:cNvPr id="2" name="Content Placeholder 1"/>
          <p:cNvSpPr>
            <a:spLocks noGrp="1"/>
          </p:cNvSpPr>
          <p:nvPr>
            <p:ph idx="1"/>
          </p:nvPr>
        </p:nvSpPr>
        <p:spPr>
          <a:xfrm>
            <a:off x="133100" y="104163"/>
            <a:ext cx="8229600" cy="5697901"/>
          </a:xfrm>
        </p:spPr>
        <p:txBody>
          <a:bodyPr/>
          <a:lstStyle/>
          <a:p>
            <a:r>
              <a:rPr lang="en-US" dirty="0" smtClean="0"/>
              <a:t>Transistor size scaling:</a:t>
            </a:r>
            <a:endParaRPr lang="en-US"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11</a:t>
            </a:fld>
            <a:endParaRPr lang="en-US"/>
          </a:p>
        </p:txBody>
      </p:sp>
      <p:pic>
        <p:nvPicPr>
          <p:cNvPr id="770054" name="Picture 6"/>
          <p:cNvPicPr>
            <a:picLocks noChangeAspect="1" noChangeArrowheads="1"/>
          </p:cNvPicPr>
          <p:nvPr/>
        </p:nvPicPr>
        <p:blipFill>
          <a:blip r:embed="rId2" cstate="print"/>
          <a:srcRect/>
          <a:stretch>
            <a:fillRect/>
          </a:stretch>
        </p:blipFill>
        <p:spPr bwMode="auto">
          <a:xfrm>
            <a:off x="2442267" y="575150"/>
            <a:ext cx="3415858" cy="3051731"/>
          </a:xfrm>
          <a:prstGeom prst="rect">
            <a:avLst/>
          </a:prstGeom>
          <a:noFill/>
        </p:spPr>
      </p:pic>
      <p:pic>
        <p:nvPicPr>
          <p:cNvPr id="770055" name="Picture 7" descr="wire_on_hair_big"/>
          <p:cNvPicPr>
            <a:picLocks noChangeAspect="1" noChangeArrowheads="1"/>
          </p:cNvPicPr>
          <p:nvPr/>
        </p:nvPicPr>
        <p:blipFill>
          <a:blip r:embed="rId3" cstate="print"/>
          <a:srcRect l="20013" t="15500" r="33459"/>
          <a:stretch>
            <a:fillRect/>
          </a:stretch>
        </p:blipFill>
        <p:spPr bwMode="auto">
          <a:xfrm>
            <a:off x="6077976" y="-1"/>
            <a:ext cx="3066024" cy="4351834"/>
          </a:xfrm>
          <a:prstGeom prst="rect">
            <a:avLst/>
          </a:prstGeom>
          <a:noFill/>
          <a:ln w="9525">
            <a:noFill/>
            <a:miter lim="800000"/>
            <a:headEnd/>
            <a:tailEnd/>
          </a:ln>
        </p:spPr>
      </p:pic>
      <p:pic>
        <p:nvPicPr>
          <p:cNvPr id="770056" name="Picture 46"/>
          <p:cNvPicPr>
            <a:picLocks noChangeAspect="1" noChangeArrowheads="1"/>
          </p:cNvPicPr>
          <p:nvPr/>
        </p:nvPicPr>
        <p:blipFill>
          <a:blip r:embed="rId4" cstate="print"/>
          <a:srcRect/>
          <a:stretch>
            <a:fillRect/>
          </a:stretch>
        </p:blipFill>
        <p:spPr bwMode="auto">
          <a:xfrm rot="5400000">
            <a:off x="325182" y="3726893"/>
            <a:ext cx="2798300" cy="2682863"/>
          </a:xfrm>
          <a:prstGeom prst="rect">
            <a:avLst/>
          </a:prstGeom>
          <a:noFill/>
          <a:ln w="9525">
            <a:noFill/>
            <a:miter lim="800000"/>
            <a:headEnd/>
            <a:tailEnd/>
          </a:ln>
        </p:spPr>
      </p:pic>
      <p:pic>
        <p:nvPicPr>
          <p:cNvPr id="770057" name="Picture 47"/>
          <p:cNvPicPr>
            <a:picLocks noChangeAspect="1" noChangeArrowheads="1"/>
          </p:cNvPicPr>
          <p:nvPr/>
        </p:nvPicPr>
        <p:blipFill>
          <a:blip r:embed="rId5" cstate="print"/>
          <a:srcRect/>
          <a:stretch>
            <a:fillRect/>
          </a:stretch>
        </p:blipFill>
        <p:spPr bwMode="auto">
          <a:xfrm rot="5400000">
            <a:off x="3172578" y="3725503"/>
            <a:ext cx="2798300" cy="2685644"/>
          </a:xfrm>
          <a:prstGeom prst="rect">
            <a:avLst/>
          </a:prstGeom>
          <a:noFill/>
          <a:ln w="9525">
            <a:noFill/>
            <a:miter lim="800000"/>
            <a:headEnd/>
            <a:tailEnd/>
          </a:ln>
        </p:spPr>
      </p:pic>
      <p:sp>
        <p:nvSpPr>
          <p:cNvPr id="770058" name="Text Box 10"/>
          <p:cNvSpPr txBox="1">
            <a:spLocks noChangeArrowheads="1"/>
          </p:cNvSpPr>
          <p:nvPr/>
        </p:nvSpPr>
        <p:spPr bwMode="auto">
          <a:xfrm>
            <a:off x="583714" y="6540500"/>
            <a:ext cx="2281237" cy="3238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pitchFamily="34" charset="0"/>
              </a:rPr>
              <a:t>“65 nm” technology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0059" name="Text Box 11"/>
          <p:cNvSpPr txBox="1">
            <a:spLocks noChangeArrowheads="1"/>
          </p:cNvSpPr>
          <p:nvPr/>
        </p:nvSpPr>
        <p:spPr bwMode="auto">
          <a:xfrm>
            <a:off x="3600972" y="6540500"/>
            <a:ext cx="1941513" cy="3238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pitchFamily="34" charset="0"/>
              </a:rPr>
              <a:t>Influenza virus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0060" name="Rectangle 12"/>
          <p:cNvSpPr>
            <a:spLocks noChangeArrowheads="1"/>
          </p:cNvSpPr>
          <p:nvPr/>
        </p:nvSpPr>
        <p:spPr bwMode="auto">
          <a:xfrm>
            <a:off x="6724890" y="6062771"/>
            <a:ext cx="2384385"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Sources: NSF, Intel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ric\Documents\Teaching\ECE 340\IBM_Wafer.jpg"/>
          <p:cNvPicPr>
            <a:picLocks noChangeAspect="1" noChangeArrowheads="1"/>
          </p:cNvPicPr>
          <p:nvPr/>
        </p:nvPicPr>
        <p:blipFill>
          <a:blip r:embed="rId2" cstate="print"/>
          <a:srcRect l="5839" t="8406" r="4446" b="11277"/>
          <a:stretch>
            <a:fillRect/>
          </a:stretch>
        </p:blipFill>
        <p:spPr bwMode="auto">
          <a:xfrm>
            <a:off x="0" y="1158240"/>
            <a:ext cx="3688080" cy="3750590"/>
          </a:xfrm>
          <a:prstGeom prst="rect">
            <a:avLst/>
          </a:prstGeom>
          <a:noFill/>
        </p:spPr>
      </p:pic>
      <p:sp>
        <p:nvSpPr>
          <p:cNvPr id="2" name="Content Placeholder 1"/>
          <p:cNvSpPr>
            <a:spLocks noGrp="1"/>
          </p:cNvSpPr>
          <p:nvPr>
            <p:ph idx="1"/>
          </p:nvPr>
        </p:nvSpPr>
        <p:spPr>
          <a:xfrm>
            <a:off x="179400" y="69452"/>
            <a:ext cx="8229600" cy="555584"/>
          </a:xfrm>
        </p:spPr>
        <p:txBody>
          <a:bodyPr/>
          <a:lstStyle/>
          <a:p>
            <a:pPr>
              <a:buNone/>
            </a:pPr>
            <a:r>
              <a:rPr lang="en-US" dirty="0" smtClean="0"/>
              <a:t>Take the cover off a microprocessor.</a:t>
            </a:r>
            <a:endParaRPr lang="en-US"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12</a:t>
            </a:fld>
            <a:endParaRPr lang="en-US"/>
          </a:p>
        </p:txBody>
      </p:sp>
      <p:pic>
        <p:nvPicPr>
          <p:cNvPr id="771075" name="Picture 51"/>
          <p:cNvPicPr>
            <a:picLocks noChangeAspect="1" noChangeArrowheads="1"/>
          </p:cNvPicPr>
          <p:nvPr/>
        </p:nvPicPr>
        <p:blipFill>
          <a:blip r:embed="rId3" cstate="print"/>
          <a:srcRect/>
          <a:stretch>
            <a:fillRect/>
          </a:stretch>
        </p:blipFill>
        <p:spPr bwMode="auto">
          <a:xfrm>
            <a:off x="3994824" y="988955"/>
            <a:ext cx="1719262" cy="1674813"/>
          </a:xfrm>
          <a:prstGeom prst="rect">
            <a:avLst/>
          </a:prstGeom>
          <a:noFill/>
          <a:ln w="9525">
            <a:noFill/>
            <a:miter lim="800000"/>
            <a:headEnd/>
            <a:tailEnd/>
          </a:ln>
        </p:spPr>
      </p:pic>
      <p:cxnSp>
        <p:nvCxnSpPr>
          <p:cNvPr id="771076" name="AutoShape 4"/>
          <p:cNvCxnSpPr>
            <a:cxnSpLocks noChangeShapeType="1"/>
          </p:cNvCxnSpPr>
          <p:nvPr/>
        </p:nvCxnSpPr>
        <p:spPr bwMode="auto">
          <a:xfrm>
            <a:off x="5048667" y="1999729"/>
            <a:ext cx="1185863" cy="1055688"/>
          </a:xfrm>
          <a:prstGeom prst="straightConnector1">
            <a:avLst/>
          </a:prstGeom>
          <a:noFill/>
          <a:ln w="25400">
            <a:solidFill>
              <a:srgbClr val="000000"/>
            </a:solidFill>
            <a:round/>
            <a:headEnd/>
            <a:tailEnd type="none" w="lg" len="lg"/>
          </a:ln>
        </p:spPr>
      </p:cxnSp>
      <p:sp>
        <p:nvSpPr>
          <p:cNvPr id="771078" name="Text Box 6"/>
          <p:cNvSpPr txBox="1">
            <a:spLocks noChangeArrowheads="1"/>
          </p:cNvSpPr>
          <p:nvPr/>
        </p:nvSpPr>
        <p:spPr bwMode="auto">
          <a:xfrm>
            <a:off x="3644574" y="619268"/>
            <a:ext cx="1447800" cy="3222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pitchFamily="34" charset="0"/>
              </a:rPr>
              <a:t>Packaged die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771079" name="AutoShape 7"/>
          <p:cNvCxnSpPr>
            <a:cxnSpLocks noChangeShapeType="1"/>
          </p:cNvCxnSpPr>
          <p:nvPr/>
        </p:nvCxnSpPr>
        <p:spPr bwMode="auto">
          <a:xfrm flipV="1">
            <a:off x="2712720" y="1940560"/>
            <a:ext cx="1981200" cy="995681"/>
          </a:xfrm>
          <a:prstGeom prst="straightConnector1">
            <a:avLst/>
          </a:prstGeom>
          <a:noFill/>
          <a:ln w="25400">
            <a:solidFill>
              <a:srgbClr val="000000"/>
            </a:solidFill>
            <a:round/>
            <a:headEnd/>
            <a:tailEnd type="triangle" w="lg" len="lg"/>
          </a:ln>
        </p:spPr>
      </p:cxnSp>
      <p:cxnSp>
        <p:nvCxnSpPr>
          <p:cNvPr id="771080" name="AutoShape 8"/>
          <p:cNvCxnSpPr>
            <a:cxnSpLocks noChangeShapeType="1"/>
          </p:cNvCxnSpPr>
          <p:nvPr/>
        </p:nvCxnSpPr>
        <p:spPr bwMode="auto">
          <a:xfrm flipV="1">
            <a:off x="5048667" y="518592"/>
            <a:ext cx="1146175" cy="1068387"/>
          </a:xfrm>
          <a:prstGeom prst="straightConnector1">
            <a:avLst/>
          </a:prstGeom>
          <a:noFill/>
          <a:ln w="25400">
            <a:solidFill>
              <a:srgbClr val="000000"/>
            </a:solidFill>
            <a:round/>
            <a:headEnd/>
            <a:tailEnd type="none" w="lg" len="lg"/>
          </a:ln>
        </p:spPr>
      </p:cxnSp>
      <p:pic>
        <p:nvPicPr>
          <p:cNvPr id="771081" name="Picture 65" descr="C:\Users\Eric\Documents\My Talks\Stanford MSE Dec 2006\Intel90nmInterconnectSEM.jpg"/>
          <p:cNvPicPr>
            <a:picLocks noChangeAspect="1" noChangeArrowheads="1"/>
          </p:cNvPicPr>
          <p:nvPr/>
        </p:nvPicPr>
        <p:blipFill>
          <a:blip r:embed="rId4" cstate="print"/>
          <a:srcRect/>
          <a:stretch>
            <a:fillRect/>
          </a:stretch>
        </p:blipFill>
        <p:spPr bwMode="auto">
          <a:xfrm>
            <a:off x="6622543" y="3677516"/>
            <a:ext cx="2093913" cy="2601912"/>
          </a:xfrm>
          <a:prstGeom prst="rect">
            <a:avLst/>
          </a:prstGeom>
          <a:noFill/>
          <a:ln w="9525">
            <a:noFill/>
            <a:miter lim="800000"/>
            <a:headEnd/>
            <a:tailEnd/>
          </a:ln>
        </p:spPr>
      </p:pic>
      <p:sp>
        <p:nvSpPr>
          <p:cNvPr id="771082" name="Text Box 10"/>
          <p:cNvSpPr txBox="1">
            <a:spLocks noChangeArrowheads="1"/>
          </p:cNvSpPr>
          <p:nvPr/>
        </p:nvSpPr>
        <p:spPr bwMode="auto">
          <a:xfrm>
            <a:off x="6978143" y="3356841"/>
            <a:ext cx="1362075" cy="32543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pitchFamily="34" charset="0"/>
              </a:rPr>
              <a:t>Cross-section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771083" name="AutoShape 11"/>
          <p:cNvCxnSpPr>
            <a:cxnSpLocks noChangeShapeType="1"/>
          </p:cNvCxnSpPr>
          <p:nvPr/>
        </p:nvCxnSpPr>
        <p:spPr bwMode="auto">
          <a:xfrm>
            <a:off x="7783006" y="3090141"/>
            <a:ext cx="887412" cy="584200"/>
          </a:xfrm>
          <a:prstGeom prst="straightConnector1">
            <a:avLst/>
          </a:prstGeom>
          <a:noFill/>
          <a:ln w="25400">
            <a:solidFill>
              <a:srgbClr val="000000"/>
            </a:solidFill>
            <a:round/>
            <a:headEnd/>
            <a:tailEnd type="none" w="lg" len="lg"/>
          </a:ln>
        </p:spPr>
      </p:cxnSp>
      <p:cxnSp>
        <p:nvCxnSpPr>
          <p:cNvPr id="771084" name="AutoShape 12"/>
          <p:cNvCxnSpPr>
            <a:cxnSpLocks noChangeShapeType="1"/>
          </p:cNvCxnSpPr>
          <p:nvPr/>
        </p:nvCxnSpPr>
        <p:spPr bwMode="auto">
          <a:xfrm flipV="1">
            <a:off x="6649531" y="3090141"/>
            <a:ext cx="836612" cy="584200"/>
          </a:xfrm>
          <a:prstGeom prst="straightConnector1">
            <a:avLst/>
          </a:prstGeom>
          <a:noFill/>
          <a:ln w="25400">
            <a:solidFill>
              <a:srgbClr val="000000"/>
            </a:solidFill>
            <a:round/>
            <a:headEnd/>
            <a:tailEnd type="none" w="lg" len="lg"/>
          </a:ln>
        </p:spPr>
      </p:cxnSp>
      <p:sp>
        <p:nvSpPr>
          <p:cNvPr id="771085" name="Oval 13"/>
          <p:cNvSpPr>
            <a:spLocks noChangeArrowheads="1"/>
          </p:cNvSpPr>
          <p:nvPr/>
        </p:nvSpPr>
        <p:spPr bwMode="auto">
          <a:xfrm>
            <a:off x="7189281" y="6092103"/>
            <a:ext cx="296862" cy="322263"/>
          </a:xfrm>
          <a:prstGeom prst="ellipse">
            <a:avLst/>
          </a:prstGeom>
          <a:noFill/>
          <a:ln w="25400">
            <a:solidFill>
              <a:srgbClr val="000000"/>
            </a:solidFill>
            <a:round/>
            <a:headEnd/>
            <a:tailEnd type="none" w="lg" len="lg"/>
          </a:ln>
        </p:spPr>
        <p:txBody>
          <a:bodyPr vert="horz" wrap="square" lIns="91440" tIns="45720" rIns="91440" bIns="45720" numCol="1" anchor="t" anchorCtr="0" compatLnSpc="1">
            <a:prstTxWarp prst="textNoShape">
              <a:avLst/>
            </a:prstTxWarp>
            <a:spAutoFit/>
          </a:bodyPr>
          <a:lstStyle/>
          <a:p>
            <a:endParaRPr lang="en-US"/>
          </a:p>
        </p:txBody>
      </p:sp>
      <p:pic>
        <p:nvPicPr>
          <p:cNvPr id="771086" name="Picture 4" descr="ibm-bluegene-chip"/>
          <p:cNvPicPr>
            <a:picLocks noChangeAspect="1" noChangeArrowheads="1"/>
          </p:cNvPicPr>
          <p:nvPr/>
        </p:nvPicPr>
        <p:blipFill>
          <a:blip r:embed="rId5" cstate="print"/>
          <a:srcRect/>
          <a:stretch>
            <a:fillRect/>
          </a:stretch>
        </p:blipFill>
        <p:spPr bwMode="auto">
          <a:xfrm>
            <a:off x="6240880" y="450329"/>
            <a:ext cx="2620962" cy="2652713"/>
          </a:xfrm>
          <a:prstGeom prst="rect">
            <a:avLst/>
          </a:prstGeom>
          <a:noFill/>
          <a:ln w="9525">
            <a:noFill/>
            <a:miter lim="800000"/>
            <a:headEnd/>
            <a:tailEnd/>
          </a:ln>
        </p:spPr>
      </p:pic>
      <p:sp>
        <p:nvSpPr>
          <p:cNvPr id="771087" name="Oval 15"/>
          <p:cNvSpPr>
            <a:spLocks noChangeArrowheads="1"/>
          </p:cNvSpPr>
          <p:nvPr/>
        </p:nvSpPr>
        <p:spPr bwMode="auto">
          <a:xfrm>
            <a:off x="7509292" y="2896667"/>
            <a:ext cx="296863" cy="322262"/>
          </a:xfrm>
          <a:prstGeom prst="ellipse">
            <a:avLst/>
          </a:prstGeom>
          <a:noFill/>
          <a:ln w="25400">
            <a:solidFill>
              <a:srgbClr val="000000"/>
            </a:solidFill>
            <a:round/>
            <a:headEnd/>
            <a:tailEnd type="none" w="lg" len="lg"/>
          </a:ln>
        </p:spPr>
        <p:txBody>
          <a:bodyPr vert="horz" wrap="square" lIns="91440" tIns="45720" rIns="91440" bIns="45720" numCol="1" anchor="t" anchorCtr="0" compatLnSpc="1">
            <a:prstTxWarp prst="textNoShape">
              <a:avLst/>
            </a:prstTxWarp>
            <a:spAutoFit/>
          </a:bodyPr>
          <a:lstStyle/>
          <a:p>
            <a:endParaRPr lang="en-US"/>
          </a:p>
        </p:txBody>
      </p:sp>
      <p:pic>
        <p:nvPicPr>
          <p:cNvPr id="771088" name="Picture 46"/>
          <p:cNvPicPr>
            <a:picLocks noChangeAspect="1" noChangeArrowheads="1"/>
          </p:cNvPicPr>
          <p:nvPr/>
        </p:nvPicPr>
        <p:blipFill>
          <a:blip r:embed="rId6" cstate="print"/>
          <a:srcRect l="4726" t="6451" r="7791" b="5484"/>
          <a:stretch>
            <a:fillRect/>
          </a:stretch>
        </p:blipFill>
        <p:spPr bwMode="auto">
          <a:xfrm rot="5400000">
            <a:off x="4252074" y="4608645"/>
            <a:ext cx="1544638" cy="1492250"/>
          </a:xfrm>
          <a:prstGeom prst="rect">
            <a:avLst/>
          </a:prstGeom>
          <a:noFill/>
          <a:ln w="9525">
            <a:noFill/>
            <a:miter lim="800000"/>
            <a:headEnd/>
            <a:tailEnd/>
          </a:ln>
        </p:spPr>
      </p:pic>
      <p:cxnSp>
        <p:nvCxnSpPr>
          <p:cNvPr id="771089" name="AutoShape 17"/>
          <p:cNvCxnSpPr>
            <a:cxnSpLocks noChangeShapeType="1"/>
          </p:cNvCxnSpPr>
          <p:nvPr/>
        </p:nvCxnSpPr>
        <p:spPr bwMode="auto">
          <a:xfrm flipH="1" flipV="1">
            <a:off x="5784806" y="5935001"/>
            <a:ext cx="1416050" cy="349250"/>
          </a:xfrm>
          <a:prstGeom prst="straightConnector1">
            <a:avLst/>
          </a:prstGeom>
          <a:noFill/>
          <a:ln w="25400">
            <a:solidFill>
              <a:srgbClr val="000000"/>
            </a:solidFill>
            <a:round/>
            <a:headEnd/>
            <a:tailEnd type="triangle" w="lg" len="lg"/>
          </a:ln>
        </p:spPr>
      </p:cxnSp>
      <p:sp>
        <p:nvSpPr>
          <p:cNvPr id="771090" name="Text Box 18"/>
          <p:cNvSpPr txBox="1">
            <a:spLocks noChangeArrowheads="1"/>
          </p:cNvSpPr>
          <p:nvPr/>
        </p:nvSpPr>
        <p:spPr bwMode="auto">
          <a:xfrm>
            <a:off x="4259218" y="4223676"/>
            <a:ext cx="1554163" cy="3238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pitchFamily="34" charset="0"/>
              </a:rPr>
              <a:t>Single transistor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1077" name="Text Box 5"/>
          <p:cNvSpPr txBox="1">
            <a:spLocks noChangeArrowheads="1"/>
          </p:cNvSpPr>
          <p:nvPr/>
        </p:nvSpPr>
        <p:spPr bwMode="auto">
          <a:xfrm>
            <a:off x="599440" y="4935258"/>
            <a:ext cx="2631440" cy="95923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Full wafer (100s of dies</a:t>
            </a:r>
            <a:r>
              <a:rPr kumimoji="0" lang="en-US" sz="1600" b="0" i="0" u="none" strike="noStrike" cap="none" normalizeH="0" baseline="0" dirty="0" smtClean="0">
                <a:ln>
                  <a:noFill/>
                </a:ln>
                <a:solidFill>
                  <a:schemeClr val="tx1"/>
                </a:solidFill>
                <a:effectLst/>
                <a:latin typeface="Calibri" pitchFamily="34" charset="0"/>
                <a:cs typeface="Arial" pitchFamily="34" charset="0"/>
              </a:rPr>
              <a:t>)</a:t>
            </a:r>
          </a:p>
          <a:p>
            <a:pPr marL="0" marR="0" lvl="0" indent="0" algn="l" defTabSz="914400" rtl="0" eaLnBrk="1" fontAlgn="base" latinLnBrk="0" hangingPunct="1">
              <a:lnSpc>
                <a:spcPct val="100000"/>
              </a:lnSpc>
              <a:spcBef>
                <a:spcPct val="0"/>
              </a:spcBef>
              <a:spcAft>
                <a:spcPts val="1000"/>
              </a:spcAft>
              <a:buClrTx/>
              <a:buSzTx/>
              <a:buFontTx/>
              <a:buNone/>
              <a:tabLst/>
            </a:pPr>
            <a:r>
              <a:rPr lang="en-US" sz="1600" dirty="0" smtClean="0">
                <a:latin typeface="Calibri" pitchFamily="34" charset="0"/>
                <a:cs typeface="Arial" pitchFamily="34" charset="0"/>
              </a:rPr>
              <a:t>modern wafers: 200-300 mm diameter (8-12 inches)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2048719" y="6065134"/>
            <a:ext cx="7095281" cy="792866"/>
          </a:xfrm>
          <a:prstGeom prst="rect">
            <a:avLst/>
          </a:prstGeom>
          <a:solidFill>
            <a:schemeClr val="bg1"/>
          </a:solidFill>
          <a:ln w="158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Verdana" pitchFamily="34" charset="0"/>
            </a:endParaRPr>
          </a:p>
        </p:txBody>
      </p:sp>
      <p:sp>
        <p:nvSpPr>
          <p:cNvPr id="2" name="Content Placeholder 1"/>
          <p:cNvSpPr>
            <a:spLocks noGrp="1"/>
          </p:cNvSpPr>
          <p:nvPr>
            <p:ph idx="1"/>
          </p:nvPr>
        </p:nvSpPr>
        <p:spPr>
          <a:xfrm>
            <a:off x="225700" y="312513"/>
            <a:ext cx="8229600" cy="5926238"/>
          </a:xfrm>
        </p:spPr>
        <p:txBody>
          <a:bodyPr/>
          <a:lstStyle/>
          <a:p>
            <a:r>
              <a:rPr lang="en-US" dirty="0" smtClean="0"/>
              <a:t>Why semiconductors?</a:t>
            </a:r>
          </a:p>
          <a:p>
            <a:pPr lvl="1"/>
            <a:r>
              <a:rPr lang="en-US" dirty="0" smtClean="0"/>
              <a:t>vs. conductors or insulators</a:t>
            </a:r>
          </a:p>
          <a:p>
            <a:pPr lvl="1"/>
            <a:r>
              <a:rPr lang="en-US" dirty="0" smtClean="0"/>
              <a:t> </a:t>
            </a:r>
          </a:p>
          <a:p>
            <a:pPr lvl="1"/>
            <a:r>
              <a:rPr lang="en-US" dirty="0" smtClean="0"/>
              <a:t>Elemental vs. compound</a:t>
            </a:r>
          </a:p>
          <a:p>
            <a:pPr lvl="1"/>
            <a:r>
              <a:rPr lang="en-US" dirty="0" smtClean="0"/>
              <a:t> </a:t>
            </a:r>
          </a:p>
          <a:p>
            <a:endParaRPr lang="en-US" dirty="0" smtClean="0"/>
          </a:p>
          <a:p>
            <a:r>
              <a:rPr lang="en-US" dirty="0" smtClean="0"/>
              <a:t>Why (usually) crystalline?</a:t>
            </a:r>
          </a:p>
          <a:p>
            <a:pPr lvl="1"/>
            <a:r>
              <a:rPr lang="en-US" dirty="0" smtClean="0"/>
              <a:t> </a:t>
            </a:r>
          </a:p>
          <a:p>
            <a:pPr lvl="1"/>
            <a:r>
              <a:rPr lang="en-US" dirty="0" smtClean="0"/>
              <a:t> </a:t>
            </a:r>
          </a:p>
          <a:p>
            <a:pPr lvl="1"/>
            <a:r>
              <a:rPr lang="en-US" dirty="0" smtClean="0"/>
              <a:t> </a:t>
            </a:r>
          </a:p>
          <a:p>
            <a:endParaRPr lang="en-US" dirty="0" smtClean="0"/>
          </a:p>
          <a:p>
            <a:r>
              <a:rPr lang="en-US" dirty="0" smtClean="0"/>
              <a:t>Why silicon?</a:t>
            </a:r>
          </a:p>
          <a:p>
            <a:pPr lvl="1"/>
            <a:r>
              <a:rPr lang="en-US" dirty="0" smtClean="0"/>
              <a:t> </a:t>
            </a:r>
          </a:p>
          <a:p>
            <a:pPr lvl="1"/>
            <a:r>
              <a:rPr lang="en-US" dirty="0" smtClean="0"/>
              <a:t> </a:t>
            </a:r>
          </a:p>
          <a:p>
            <a:pPr lvl="1"/>
            <a:r>
              <a:rPr lang="en-US" dirty="0" smtClean="0"/>
              <a:t> </a:t>
            </a:r>
            <a:endParaRPr lang="en-US" dirty="0"/>
          </a:p>
        </p:txBody>
      </p:sp>
      <p:pic>
        <p:nvPicPr>
          <p:cNvPr id="772099" name="Picture 3"/>
          <p:cNvPicPr>
            <a:picLocks noChangeAspect="1" noChangeArrowheads="1"/>
          </p:cNvPicPr>
          <p:nvPr/>
        </p:nvPicPr>
        <p:blipFill>
          <a:blip r:embed="rId2" cstate="print"/>
          <a:srcRect/>
          <a:stretch>
            <a:fillRect/>
          </a:stretch>
        </p:blipFill>
        <p:spPr bwMode="auto">
          <a:xfrm>
            <a:off x="4545371" y="0"/>
            <a:ext cx="2627392" cy="2214307"/>
          </a:xfrm>
          <a:prstGeom prst="rect">
            <a:avLst/>
          </a:prstGeom>
          <a:noFill/>
        </p:spPr>
      </p:pic>
      <p:pic>
        <p:nvPicPr>
          <p:cNvPr id="772100" name="Picture 73"/>
          <p:cNvPicPr>
            <a:picLocks noChangeAspect="1" noChangeArrowheads="1"/>
          </p:cNvPicPr>
          <p:nvPr/>
        </p:nvPicPr>
        <p:blipFill>
          <a:blip r:embed="rId3" cstate="print"/>
          <a:srcRect/>
          <a:stretch>
            <a:fillRect/>
          </a:stretch>
        </p:blipFill>
        <p:spPr bwMode="auto">
          <a:xfrm>
            <a:off x="4906823" y="2311617"/>
            <a:ext cx="3825875" cy="1223962"/>
          </a:xfrm>
          <a:prstGeom prst="rect">
            <a:avLst/>
          </a:prstGeom>
          <a:noFill/>
          <a:ln w="9525">
            <a:noFill/>
            <a:miter lim="800000"/>
            <a:headEnd/>
            <a:tailEnd/>
          </a:ln>
        </p:spPr>
      </p:pic>
      <p:pic>
        <p:nvPicPr>
          <p:cNvPr id="11" name="Picture 9" descr="File:Relative abundance of elements.png"/>
          <p:cNvPicPr>
            <a:picLocks noChangeAspect="1" noChangeArrowheads="1"/>
          </p:cNvPicPr>
          <p:nvPr/>
        </p:nvPicPr>
        <p:blipFill>
          <a:blip r:embed="rId4" cstate="print"/>
          <a:srcRect/>
          <a:stretch>
            <a:fillRect/>
          </a:stretch>
        </p:blipFill>
        <p:spPr bwMode="auto">
          <a:xfrm>
            <a:off x="4044668" y="3458445"/>
            <a:ext cx="5099332" cy="3399556"/>
          </a:xfrm>
          <a:prstGeom prst="rect">
            <a:avLst/>
          </a:prstGeom>
          <a:noFill/>
        </p:spPr>
      </p:pic>
      <p:pic>
        <p:nvPicPr>
          <p:cNvPr id="772107" name="Picture 11"/>
          <p:cNvPicPr>
            <a:picLocks noChangeAspect="1" noChangeArrowheads="1"/>
          </p:cNvPicPr>
          <p:nvPr/>
        </p:nvPicPr>
        <p:blipFill>
          <a:blip r:embed="rId5" cstate="print"/>
          <a:srcRect/>
          <a:stretch>
            <a:fillRect/>
          </a:stretch>
        </p:blipFill>
        <p:spPr bwMode="auto">
          <a:xfrm>
            <a:off x="7477332" y="398020"/>
            <a:ext cx="1435100" cy="1598613"/>
          </a:xfrm>
          <a:prstGeom prst="rect">
            <a:avLst/>
          </a:prstGeom>
          <a:noFill/>
        </p:spPr>
      </p:pic>
      <p:sp>
        <p:nvSpPr>
          <p:cNvPr id="14" name="Oval 13"/>
          <p:cNvSpPr/>
          <p:nvPr/>
        </p:nvSpPr>
        <p:spPr bwMode="auto">
          <a:xfrm>
            <a:off x="5555847" y="625034"/>
            <a:ext cx="578734" cy="578734"/>
          </a:xfrm>
          <a:prstGeom prst="ellipse">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Verdana" pitchFamily="34" charset="0"/>
            </a:endParaRPr>
          </a:p>
        </p:txBody>
      </p:sp>
    </p:spTree>
  </p:cSld>
  <p:clrMapOvr>
    <a:masterClrMapping/>
  </p:clrMapOvr>
  <p:transition>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700" y="289363"/>
            <a:ext cx="8229600" cy="5697901"/>
          </a:xfrm>
        </p:spPr>
        <p:txBody>
          <a:bodyPr/>
          <a:lstStyle/>
          <a:p>
            <a:r>
              <a:rPr lang="en-US" dirty="0" smtClean="0"/>
              <a:t>Why the (CMOS) transistor?</a:t>
            </a:r>
          </a:p>
          <a:p>
            <a:endParaRPr lang="en-US" sz="1200" dirty="0" smtClean="0"/>
          </a:p>
          <a:p>
            <a:pPr lvl="1"/>
            <a:r>
              <a:rPr lang="en-US" dirty="0" smtClean="0"/>
              <a:t>Transistor = switch</a:t>
            </a:r>
          </a:p>
          <a:p>
            <a:pPr lvl="1"/>
            <a:r>
              <a:rPr lang="en-US" dirty="0" smtClean="0"/>
              <a:t>Technology is very scalable (Moore’s Law)</a:t>
            </a:r>
          </a:p>
          <a:p>
            <a:pPr lvl="1"/>
            <a:r>
              <a:rPr lang="en-US" dirty="0" smtClean="0"/>
              <a:t>CMOS = complementary metal-oxide-semiconductor</a:t>
            </a:r>
          </a:p>
          <a:p>
            <a:pPr lvl="1"/>
            <a:r>
              <a:rPr lang="en-US" dirty="0" smtClean="0"/>
              <a:t>Fabrication is reproducible on extremely large scales</a:t>
            </a:r>
          </a:p>
          <a:p>
            <a:pPr lvl="1"/>
            <a:r>
              <a:rPr lang="en-US" dirty="0" smtClean="0"/>
              <a:t>Circuit engineering</a:t>
            </a:r>
          </a:p>
          <a:p>
            <a:pPr lvl="1"/>
            <a:r>
              <a:rPr lang="en-US" dirty="0" smtClean="0"/>
              <a:t>Design abstractions</a:t>
            </a:r>
            <a:endParaRPr lang="en-US"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14</a:t>
            </a:fld>
            <a:endParaRPr lang="en-US"/>
          </a:p>
        </p:txBody>
      </p:sp>
      <p:pic>
        <p:nvPicPr>
          <p:cNvPr id="773123" name="Picture 3"/>
          <p:cNvPicPr>
            <a:picLocks noChangeAspect="1" noChangeArrowheads="1"/>
          </p:cNvPicPr>
          <p:nvPr/>
        </p:nvPicPr>
        <p:blipFill>
          <a:blip r:embed="rId2" cstate="print"/>
          <a:srcRect/>
          <a:stretch>
            <a:fillRect/>
          </a:stretch>
        </p:blipFill>
        <p:spPr bwMode="auto">
          <a:xfrm>
            <a:off x="6031456" y="2781964"/>
            <a:ext cx="2195513" cy="3082925"/>
          </a:xfrm>
          <a:prstGeom prst="rect">
            <a:avLst/>
          </a:prstGeom>
          <a:noFill/>
        </p:spPr>
      </p:pic>
    </p:spTree>
  </p:cSld>
  <p:clrMapOvr>
    <a:masterClrMapping/>
  </p:clrMapOvr>
  <p:transition>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700" y="173621"/>
            <a:ext cx="8229600" cy="5952544"/>
          </a:xfrm>
        </p:spPr>
        <p:txBody>
          <a:bodyPr/>
          <a:lstStyle/>
          <a:p>
            <a:r>
              <a:rPr lang="en-US" dirty="0" smtClean="0"/>
              <a:t>What do we learn in ECE 340? (and later in ECE 441)</a:t>
            </a:r>
            <a:endParaRPr lang="en-US"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15</a:t>
            </a:fld>
            <a:endParaRPr lang="en-US"/>
          </a:p>
        </p:txBody>
      </p:sp>
      <p:sp>
        <p:nvSpPr>
          <p:cNvPr id="774146" name="Text Box 2"/>
          <p:cNvSpPr txBox="1">
            <a:spLocks noChangeArrowheads="1"/>
          </p:cNvSpPr>
          <p:nvPr/>
        </p:nvSpPr>
        <p:spPr bwMode="auto">
          <a:xfrm>
            <a:off x="4941562" y="3929804"/>
            <a:ext cx="1589378" cy="33855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rgbClr val="808080"/>
                </a:solidFill>
                <a:effectLst/>
                <a:ea typeface="Verdana" pitchFamily="34" charset="0"/>
                <a:cs typeface="Verdana" pitchFamily="34" charset="0"/>
              </a:rPr>
              <a:t>(ECE 444)</a:t>
            </a:r>
            <a:endParaRPr kumimoji="0" lang="en-US" sz="1800" b="0" i="0" u="none" strike="noStrike" cap="none" normalizeH="0" baseline="0" dirty="0" smtClean="0">
              <a:ln>
                <a:noFill/>
              </a:ln>
              <a:solidFill>
                <a:schemeClr val="tx1"/>
              </a:solidFill>
              <a:effectLst/>
              <a:ea typeface="Verdana" pitchFamily="34" charset="0"/>
              <a:cs typeface="Verdana" pitchFamily="34" charset="0"/>
            </a:endParaRPr>
          </a:p>
        </p:txBody>
      </p:sp>
      <p:sp>
        <p:nvSpPr>
          <p:cNvPr id="774147" name="Text Box 3"/>
          <p:cNvSpPr txBox="1">
            <a:spLocks noChangeArrowheads="1"/>
          </p:cNvSpPr>
          <p:nvPr/>
        </p:nvSpPr>
        <p:spPr bwMode="auto">
          <a:xfrm>
            <a:off x="4725014" y="805988"/>
            <a:ext cx="2022475" cy="3048382"/>
          </a:xfrm>
          <a:prstGeom prst="rect">
            <a:avLst/>
          </a:prstGeom>
          <a:noFill/>
          <a:ln w="25400">
            <a:solidFill>
              <a:srgbClr val="7F7F7F"/>
            </a:solid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800" b="1" i="0" u="sng" strike="noStrike" cap="none" normalizeH="0" baseline="0" dirty="0" smtClean="0">
                <a:ln>
                  <a:noFill/>
                </a:ln>
                <a:solidFill>
                  <a:srgbClr val="808080"/>
                </a:solidFill>
                <a:effectLst/>
                <a:latin typeface="Verdana" pitchFamily="34" charset="0"/>
                <a:cs typeface="Arial" pitchFamily="34" charset="0"/>
              </a:rPr>
              <a:t>Processing</a:t>
            </a:r>
          </a:p>
          <a:p>
            <a:pPr marL="4763" marR="0" lvl="1" indent="168275" algn="l" defTabSz="914400" rtl="0" eaLnBrk="1" fontAlgn="base" latinLnBrk="0" hangingPunct="1">
              <a:lnSpc>
                <a:spcPct val="100000"/>
              </a:lnSpc>
              <a:spcBef>
                <a:spcPct val="0"/>
              </a:spcBef>
              <a:spcAft>
                <a:spcPts val="600"/>
              </a:spcAft>
              <a:buClr>
                <a:srgbClr val="808080"/>
              </a:buClr>
              <a:buSzTx/>
              <a:buFont typeface="Symbol" pitchFamily="18" charset="2"/>
              <a:buChar char="·"/>
              <a:tabLst/>
            </a:pPr>
            <a:r>
              <a:rPr kumimoji="0" lang="en-US" sz="1600" b="0" i="0" u="none" strike="noStrike" cap="none" normalizeH="0" baseline="0" dirty="0" smtClean="0">
                <a:ln>
                  <a:noFill/>
                </a:ln>
                <a:solidFill>
                  <a:srgbClr val="808080"/>
                </a:solidFill>
                <a:effectLst/>
                <a:latin typeface="Times New Roman" pitchFamily="18" charset="0"/>
                <a:cs typeface="Arial" pitchFamily="34" charset="0"/>
              </a:rPr>
              <a:t>Zone refining</a:t>
            </a:r>
          </a:p>
          <a:p>
            <a:pPr marL="4763" marR="0" lvl="1" indent="168275" algn="l" defTabSz="914400" rtl="0" eaLnBrk="1" fontAlgn="base" latinLnBrk="0" hangingPunct="1">
              <a:lnSpc>
                <a:spcPct val="100000"/>
              </a:lnSpc>
              <a:spcBef>
                <a:spcPct val="0"/>
              </a:spcBef>
              <a:spcAft>
                <a:spcPts val="600"/>
              </a:spcAft>
              <a:buClr>
                <a:srgbClr val="808080"/>
              </a:buClr>
              <a:buSzTx/>
              <a:buFont typeface="Symbol" pitchFamily="18" charset="2"/>
              <a:buChar char="·"/>
              <a:tabLst/>
            </a:pPr>
            <a:r>
              <a:rPr kumimoji="0" lang="en-US" sz="1600" b="0" i="0" u="none" strike="noStrike" cap="none" normalizeH="0" baseline="0" dirty="0" smtClean="0">
                <a:ln>
                  <a:noFill/>
                </a:ln>
                <a:solidFill>
                  <a:srgbClr val="808080"/>
                </a:solidFill>
                <a:effectLst/>
                <a:latin typeface="Times New Roman" pitchFamily="18" charset="0"/>
                <a:cs typeface="Arial" pitchFamily="34" charset="0"/>
              </a:rPr>
              <a:t>Epitaxial growth</a:t>
            </a:r>
          </a:p>
          <a:p>
            <a:pPr marL="4763" marR="0" lvl="0" indent="168275" algn="l" defTabSz="914400" rtl="0" eaLnBrk="1" fontAlgn="base" latinLnBrk="0" hangingPunct="1">
              <a:lnSpc>
                <a:spcPct val="100000"/>
              </a:lnSpc>
              <a:spcBef>
                <a:spcPct val="0"/>
              </a:spcBef>
              <a:spcAft>
                <a:spcPct val="0"/>
              </a:spcAft>
              <a:buClr>
                <a:srgbClr val="808080"/>
              </a:buClr>
              <a:buSzTx/>
              <a:buFont typeface="Symbol" pitchFamily="18" charset="2"/>
              <a:buChar char="·"/>
              <a:tabLst/>
            </a:pPr>
            <a:r>
              <a:rPr kumimoji="0" lang="en-US" sz="1600" b="0" i="0" u="none" strike="noStrike" cap="none" normalizeH="0" baseline="0" dirty="0" smtClean="0">
                <a:ln>
                  <a:noFill/>
                </a:ln>
                <a:solidFill>
                  <a:srgbClr val="808080"/>
                </a:solidFill>
                <a:effectLst/>
                <a:latin typeface="Times New Roman" pitchFamily="18" charset="0"/>
                <a:cs typeface="Arial" pitchFamily="34" charset="0"/>
              </a:rPr>
              <a:t>Photolithography</a:t>
            </a:r>
          </a:p>
          <a:p>
            <a:pPr marL="4763" marR="0" lvl="0" indent="168275" algn="l" defTabSz="914400" rtl="0" eaLnBrk="1" fontAlgn="base" latinLnBrk="0" hangingPunct="1">
              <a:lnSpc>
                <a:spcPct val="100000"/>
              </a:lnSpc>
              <a:spcBef>
                <a:spcPct val="0"/>
              </a:spcBef>
              <a:spcAft>
                <a:spcPct val="0"/>
              </a:spcAft>
              <a:buClr>
                <a:srgbClr val="808080"/>
              </a:buClr>
              <a:buSzTx/>
              <a:buFont typeface="Symbol" pitchFamily="18" charset="2"/>
              <a:buChar char="·"/>
              <a:tabLst/>
            </a:pPr>
            <a:r>
              <a:rPr kumimoji="0" lang="en-US" sz="1600" b="0" i="0" u="none" strike="noStrike" cap="none" normalizeH="0" baseline="0" dirty="0" smtClean="0">
                <a:ln>
                  <a:noFill/>
                </a:ln>
                <a:solidFill>
                  <a:srgbClr val="808080"/>
                </a:solidFill>
                <a:effectLst/>
                <a:latin typeface="Times New Roman" pitchFamily="18" charset="0"/>
                <a:cs typeface="Arial" pitchFamily="34" charset="0"/>
              </a:rPr>
              <a:t>Resist (positive/negative)</a:t>
            </a:r>
          </a:p>
          <a:p>
            <a:pPr marL="4763" marR="0" lvl="0" indent="168275" algn="l" defTabSz="914400" rtl="0" eaLnBrk="1" fontAlgn="base" latinLnBrk="0" hangingPunct="1">
              <a:lnSpc>
                <a:spcPct val="100000"/>
              </a:lnSpc>
              <a:spcBef>
                <a:spcPct val="0"/>
              </a:spcBef>
              <a:spcAft>
                <a:spcPct val="0"/>
              </a:spcAft>
              <a:buClr>
                <a:srgbClr val="808080"/>
              </a:buClr>
              <a:buSzTx/>
              <a:buFont typeface="Symbol" pitchFamily="18" charset="2"/>
              <a:buChar char="·"/>
              <a:tabLst/>
            </a:pPr>
            <a:r>
              <a:rPr kumimoji="0" lang="en-US" sz="1600" b="0" i="0" u="none" strike="noStrike" cap="none" normalizeH="0" baseline="0" dirty="0" smtClean="0">
                <a:ln>
                  <a:noFill/>
                </a:ln>
                <a:solidFill>
                  <a:srgbClr val="808080"/>
                </a:solidFill>
                <a:effectLst/>
                <a:latin typeface="Times New Roman" pitchFamily="18" charset="0"/>
                <a:cs typeface="Arial" pitchFamily="34" charset="0"/>
              </a:rPr>
              <a:t>Encapsulation (CVD, sputtering)</a:t>
            </a:r>
          </a:p>
          <a:p>
            <a:pPr marL="4763" marR="0" lvl="0" indent="168275" algn="l" defTabSz="914400" rtl="0" eaLnBrk="1" fontAlgn="base" latinLnBrk="0" hangingPunct="1">
              <a:lnSpc>
                <a:spcPct val="100000"/>
              </a:lnSpc>
              <a:spcBef>
                <a:spcPct val="0"/>
              </a:spcBef>
              <a:spcAft>
                <a:spcPct val="0"/>
              </a:spcAft>
              <a:buClr>
                <a:srgbClr val="808080"/>
              </a:buClr>
              <a:buSzTx/>
              <a:buFont typeface="Symbol" pitchFamily="18" charset="2"/>
              <a:buChar char="·"/>
              <a:tabLst/>
            </a:pPr>
            <a:r>
              <a:rPr kumimoji="0" lang="en-US" sz="1600" b="0" i="0" u="none" strike="noStrike" cap="none" normalizeH="0" baseline="0" dirty="0" smtClean="0">
                <a:ln>
                  <a:noFill/>
                </a:ln>
                <a:solidFill>
                  <a:srgbClr val="808080"/>
                </a:solidFill>
                <a:effectLst/>
                <a:latin typeface="Times New Roman" pitchFamily="18" charset="0"/>
                <a:cs typeface="Arial" pitchFamily="34" charset="0"/>
              </a:rPr>
              <a:t>Ion etching</a:t>
            </a:r>
          </a:p>
          <a:p>
            <a:pPr marL="4763" marR="0" lvl="0" indent="168275" algn="l" defTabSz="914400" rtl="0" eaLnBrk="1" fontAlgn="base" latinLnBrk="0" hangingPunct="1">
              <a:lnSpc>
                <a:spcPct val="100000"/>
              </a:lnSpc>
              <a:spcBef>
                <a:spcPct val="0"/>
              </a:spcBef>
              <a:spcAft>
                <a:spcPct val="0"/>
              </a:spcAft>
              <a:buClr>
                <a:srgbClr val="808080"/>
              </a:buClr>
              <a:buSzTx/>
              <a:buFont typeface="Symbol" pitchFamily="18" charset="2"/>
              <a:buChar char="·"/>
              <a:tabLst/>
            </a:pPr>
            <a:r>
              <a:rPr kumimoji="0" lang="en-US" sz="1600" b="0" i="0" u="none" strike="noStrike" cap="none" normalizeH="0" baseline="0" dirty="0" smtClean="0">
                <a:ln>
                  <a:noFill/>
                </a:ln>
                <a:solidFill>
                  <a:srgbClr val="808080"/>
                </a:solidFill>
                <a:effectLst/>
                <a:latin typeface="Times New Roman" pitchFamily="18" charset="0"/>
                <a:cs typeface="Arial" pitchFamily="34" charset="0"/>
              </a:rPr>
              <a:t>Ion implantation and diffusion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74148" name="AutoShape 4"/>
          <p:cNvCxnSpPr>
            <a:cxnSpLocks noChangeShapeType="1"/>
          </p:cNvCxnSpPr>
          <p:nvPr/>
        </p:nvCxnSpPr>
        <p:spPr bwMode="auto">
          <a:xfrm>
            <a:off x="4726602" y="4659538"/>
            <a:ext cx="2022475" cy="0"/>
          </a:xfrm>
          <a:prstGeom prst="straightConnector1">
            <a:avLst/>
          </a:prstGeom>
          <a:noFill/>
          <a:ln w="25400">
            <a:solidFill>
              <a:srgbClr val="000000"/>
            </a:solidFill>
            <a:round/>
            <a:headEnd type="triangle" w="lg" len="lg"/>
            <a:tailEnd type="triangle" w="lg" len="lg"/>
          </a:ln>
        </p:spPr>
      </p:cxnSp>
      <p:sp>
        <p:nvSpPr>
          <p:cNvPr id="774149" name="Text Box 5"/>
          <p:cNvSpPr txBox="1">
            <a:spLocks noChangeArrowheads="1"/>
          </p:cNvSpPr>
          <p:nvPr/>
        </p:nvSpPr>
        <p:spPr bwMode="auto">
          <a:xfrm>
            <a:off x="5215552" y="4724625"/>
            <a:ext cx="1117600" cy="5847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Verdana" pitchFamily="34" charset="0"/>
                <a:cs typeface="Arial" pitchFamily="34" charset="0"/>
              </a:rPr>
              <a:t>ECE 340</a:t>
            </a:r>
            <a:r>
              <a:rPr kumimoji="0" lang="en-US" sz="1600" b="1" i="0" u="none" strike="noStrike" cap="none" normalizeH="0" dirty="0" smtClean="0">
                <a:ln>
                  <a:noFill/>
                </a:ln>
                <a:solidFill>
                  <a:schemeClr val="tx1"/>
                </a:solidFill>
                <a:effectLst/>
                <a:latin typeface="Verdana" pitchFamily="34" charset="0"/>
                <a:cs typeface="Arial" pitchFamily="34" charset="0"/>
              </a:rPr>
              <a:t> </a:t>
            </a:r>
            <a:r>
              <a:rPr kumimoji="0" lang="en-US" sz="1600" b="1" i="0" u="none" strike="noStrike" cap="none" normalizeH="0" baseline="0" dirty="0" smtClean="0">
                <a:ln>
                  <a:noFill/>
                </a:ln>
                <a:solidFill>
                  <a:schemeClr val="tx1"/>
                </a:solidFill>
                <a:effectLst/>
                <a:latin typeface="Verdana" pitchFamily="34" charset="0"/>
                <a:cs typeface="Arial" pitchFamily="34" charset="0"/>
              </a:rPr>
              <a:t>ECE 441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74150" name="Text Box 6"/>
          <p:cNvSpPr txBox="1">
            <a:spLocks noChangeArrowheads="1"/>
          </p:cNvSpPr>
          <p:nvPr/>
        </p:nvSpPr>
        <p:spPr bwMode="auto">
          <a:xfrm>
            <a:off x="6747489" y="1874375"/>
            <a:ext cx="1854200" cy="3392106"/>
          </a:xfrm>
          <a:prstGeom prst="rect">
            <a:avLst/>
          </a:prstGeom>
          <a:solidFill>
            <a:srgbClr val="F2DBDB"/>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800" b="1" i="0" u="sng" strike="noStrike" cap="none" normalizeH="0" baseline="0" dirty="0" smtClean="0">
                <a:ln>
                  <a:noFill/>
                </a:ln>
                <a:solidFill>
                  <a:schemeClr val="tx1"/>
                </a:solidFill>
                <a:effectLst/>
                <a:latin typeface="Verdana" pitchFamily="34" charset="0"/>
                <a:cs typeface="Arial" pitchFamily="34" charset="0"/>
              </a:rPr>
              <a:t>Devices</a:t>
            </a:r>
          </a:p>
          <a:p>
            <a:pPr marL="4763" marR="0" lvl="1" indent="168275" algn="l" defTabSz="914400" rtl="0" eaLnBrk="1" fontAlgn="base" latinLnBrk="0" hangingPunct="1">
              <a:lnSpc>
                <a:spcPct val="100000"/>
              </a:lnSpc>
              <a:spcBef>
                <a:spcPct val="0"/>
              </a:spcBef>
              <a:spcAft>
                <a:spcPts val="600"/>
              </a:spcAft>
              <a:buClrTx/>
              <a:buSzTx/>
              <a:buFont typeface="Symbol" pitchFamily="18" charset="2"/>
              <a:buChar char="·"/>
              <a:tabLst/>
            </a:pPr>
            <a:r>
              <a:rPr kumimoji="0" lang="en-US" sz="1600" b="0" i="0" u="none" strike="noStrike" cap="none" normalizeH="0" baseline="0" dirty="0" smtClean="0">
                <a:ln>
                  <a:noFill/>
                </a:ln>
                <a:solidFill>
                  <a:schemeClr val="tx1"/>
                </a:solidFill>
                <a:effectLst/>
                <a:latin typeface="Times New Roman" pitchFamily="18" charset="0"/>
                <a:cs typeface="Arial" pitchFamily="34" charset="0"/>
              </a:rPr>
              <a:t>P-N diode</a:t>
            </a:r>
          </a:p>
          <a:p>
            <a:pPr marL="4763" marR="0" lvl="1" indent="168275" algn="l" defTabSz="914400" rtl="0" eaLnBrk="1" fontAlgn="base" latinLnBrk="0" hangingPunct="1">
              <a:lnSpc>
                <a:spcPct val="100000"/>
              </a:lnSpc>
              <a:spcBef>
                <a:spcPct val="0"/>
              </a:spcBef>
              <a:spcAft>
                <a:spcPts val="600"/>
              </a:spcAft>
              <a:buClrTx/>
              <a:buSzTx/>
              <a:buFont typeface="Symbol" pitchFamily="18" charset="2"/>
              <a:buChar char="·"/>
              <a:tabLst/>
            </a:pPr>
            <a:r>
              <a:rPr kumimoji="0" lang="en-US" sz="1600" b="0" i="0" u="none" strike="noStrike" cap="none" normalizeH="0" baseline="0" dirty="0" smtClean="0">
                <a:ln>
                  <a:noFill/>
                </a:ln>
                <a:solidFill>
                  <a:schemeClr val="tx1"/>
                </a:solidFill>
                <a:effectLst/>
                <a:latin typeface="Times New Roman" pitchFamily="18" charset="0"/>
                <a:cs typeface="Arial" pitchFamily="34" charset="0"/>
              </a:rPr>
              <a:t>Schottky barrier</a:t>
            </a:r>
          </a:p>
          <a:p>
            <a:pPr marL="4763" marR="0" lvl="0" indent="168275"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600" b="0" i="0" u="none" strike="noStrike" cap="none" normalizeH="0" baseline="0" dirty="0" smtClean="0">
                <a:ln>
                  <a:noFill/>
                </a:ln>
                <a:solidFill>
                  <a:schemeClr val="tx1"/>
                </a:solidFill>
                <a:effectLst/>
                <a:latin typeface="Times New Roman" pitchFamily="18" charset="0"/>
                <a:cs typeface="Arial" pitchFamily="34" charset="0"/>
              </a:rPr>
              <a:t>Bipolar junction transistor</a:t>
            </a:r>
          </a:p>
          <a:p>
            <a:pPr marL="4763" marR="0" lvl="0" indent="168275"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600" b="0" i="0" u="none" strike="noStrike" cap="none" normalizeH="0" baseline="0" dirty="0" smtClean="0">
                <a:ln>
                  <a:noFill/>
                </a:ln>
                <a:solidFill>
                  <a:schemeClr val="tx1"/>
                </a:solidFill>
                <a:effectLst/>
                <a:latin typeface="Times New Roman" pitchFamily="18" charset="0"/>
                <a:cs typeface="Arial" pitchFamily="34" charset="0"/>
              </a:rPr>
              <a:t>Metal-oxide-semiconductor field-effect transistor (MOSFET)</a:t>
            </a:r>
          </a:p>
          <a:p>
            <a:pPr marL="4763" marR="0" lvl="0" indent="168275"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600" b="0" i="0" u="none" strike="noStrike" cap="none" normalizeH="0" baseline="0" dirty="0" smtClean="0">
                <a:ln>
                  <a:noFill/>
                </a:ln>
                <a:solidFill>
                  <a:schemeClr val="tx1"/>
                </a:solidFill>
                <a:effectLst/>
                <a:latin typeface="Times New Roman" pitchFamily="18" charset="0"/>
                <a:cs typeface="Arial" pitchFamily="34" charset="0"/>
              </a:rPr>
              <a:t>Solar cells</a:t>
            </a:r>
          </a:p>
          <a:p>
            <a:pPr marL="4763" marR="0" lvl="0" indent="168275"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600" b="0" i="0" u="none" strike="noStrike" cap="none" normalizeH="0" baseline="0" dirty="0" smtClean="0">
                <a:ln>
                  <a:noFill/>
                </a:ln>
                <a:solidFill>
                  <a:schemeClr val="tx1"/>
                </a:solidFill>
                <a:effectLst/>
                <a:latin typeface="Times New Roman" pitchFamily="18" charset="0"/>
                <a:cs typeface="Arial" pitchFamily="34" charset="0"/>
              </a:rPr>
              <a:t>Photodiodes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74151" name="Text Box 7"/>
          <p:cNvSpPr txBox="1">
            <a:spLocks noChangeArrowheads="1"/>
          </p:cNvSpPr>
          <p:nvPr/>
        </p:nvSpPr>
        <p:spPr bwMode="auto">
          <a:xfrm>
            <a:off x="2634277" y="1912475"/>
            <a:ext cx="2090737" cy="3296133"/>
          </a:xfrm>
          <a:prstGeom prst="rect">
            <a:avLst/>
          </a:prstGeom>
          <a:solidFill>
            <a:srgbClr val="F2DBDB"/>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800" b="1" i="0" u="sng" strike="noStrike" cap="none" normalizeH="0" baseline="0" dirty="0" smtClean="0">
                <a:ln>
                  <a:noFill/>
                </a:ln>
                <a:solidFill>
                  <a:schemeClr val="tx1"/>
                </a:solidFill>
                <a:effectLst/>
                <a:latin typeface="Verdana" pitchFamily="34" charset="0"/>
                <a:cs typeface="Arial" pitchFamily="34" charset="0"/>
              </a:rPr>
              <a:t>Materials</a:t>
            </a:r>
          </a:p>
          <a:p>
            <a:pPr marL="4763" marR="0" lvl="1" indent="168275" algn="l" defTabSz="914400" rtl="0" eaLnBrk="1" fontAlgn="base" latinLnBrk="0" hangingPunct="1">
              <a:lnSpc>
                <a:spcPct val="100000"/>
              </a:lnSpc>
              <a:spcBef>
                <a:spcPct val="0"/>
              </a:spcBef>
              <a:spcAft>
                <a:spcPts val="600"/>
              </a:spcAft>
              <a:buClrTx/>
              <a:buSzTx/>
              <a:buFont typeface="Symbol" pitchFamily="18" charset="2"/>
              <a:buChar char="·"/>
              <a:tabLst/>
            </a:pPr>
            <a:r>
              <a:rPr kumimoji="0" lang="en-US" sz="1600" b="0" i="0" u="none" strike="noStrike" cap="none" normalizeH="0" baseline="0" dirty="0" smtClean="0">
                <a:ln>
                  <a:noFill/>
                </a:ln>
                <a:solidFill>
                  <a:schemeClr val="tx1"/>
                </a:solidFill>
                <a:effectLst/>
                <a:latin typeface="Times New Roman" pitchFamily="18" charset="0"/>
                <a:cs typeface="Arial" pitchFamily="34" charset="0"/>
              </a:rPr>
              <a:t>Fundamental properties</a:t>
            </a:r>
          </a:p>
          <a:p>
            <a:pPr marL="4763" marR="0" lvl="1" indent="168275" algn="l" defTabSz="914400" rtl="0" eaLnBrk="1" fontAlgn="base" latinLnBrk="0" hangingPunct="1">
              <a:lnSpc>
                <a:spcPct val="100000"/>
              </a:lnSpc>
              <a:spcBef>
                <a:spcPct val="0"/>
              </a:spcBef>
              <a:spcAft>
                <a:spcPts val="600"/>
              </a:spcAft>
              <a:buClrTx/>
              <a:buSzTx/>
              <a:buFont typeface="Symbol" pitchFamily="18" charset="2"/>
              <a:buChar char="·"/>
              <a:tabLst/>
            </a:pPr>
            <a:r>
              <a:rPr kumimoji="0" lang="en-US" sz="1600" b="0" i="0" u="none" strike="noStrike" cap="none" normalizeH="0" baseline="0" dirty="0" smtClean="0">
                <a:ln>
                  <a:noFill/>
                </a:ln>
                <a:solidFill>
                  <a:schemeClr val="tx1"/>
                </a:solidFill>
                <a:effectLst/>
                <a:latin typeface="Times New Roman" pitchFamily="18" charset="0"/>
                <a:cs typeface="Arial" pitchFamily="34" charset="0"/>
              </a:rPr>
              <a:t>Crystal structure</a:t>
            </a:r>
          </a:p>
          <a:p>
            <a:pPr marL="4763" marR="0" lvl="0" indent="168275"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600" b="0" i="0" u="none" strike="noStrike" cap="none" normalizeH="0" baseline="0" dirty="0" smtClean="0">
                <a:ln>
                  <a:noFill/>
                </a:ln>
                <a:solidFill>
                  <a:schemeClr val="tx1"/>
                </a:solidFill>
                <a:effectLst/>
                <a:latin typeface="Times New Roman" pitchFamily="18" charset="0"/>
                <a:cs typeface="Arial" pitchFamily="34" charset="0"/>
              </a:rPr>
              <a:t>Charge carriers</a:t>
            </a:r>
          </a:p>
          <a:p>
            <a:pPr marL="4763" marR="0" lvl="0" indent="168275"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600" b="0" i="0" u="none" strike="noStrike" cap="none" normalizeH="0" baseline="0" dirty="0" smtClean="0">
                <a:ln>
                  <a:noFill/>
                </a:ln>
                <a:solidFill>
                  <a:schemeClr val="tx1"/>
                </a:solidFill>
                <a:effectLst/>
                <a:latin typeface="Times New Roman" pitchFamily="18" charset="0"/>
                <a:cs typeface="Arial" pitchFamily="34" charset="0"/>
              </a:rPr>
              <a:t>Energy bands</a:t>
            </a:r>
          </a:p>
          <a:p>
            <a:pPr marL="4763" marR="0" lvl="0" indent="168275"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600" b="0" i="0" u="none" strike="noStrike" cap="none" normalizeH="0" baseline="0" dirty="0" smtClean="0">
                <a:ln>
                  <a:noFill/>
                </a:ln>
                <a:solidFill>
                  <a:schemeClr val="tx1"/>
                </a:solidFill>
                <a:effectLst/>
                <a:latin typeface="Times New Roman" pitchFamily="18" charset="0"/>
                <a:cs typeface="Arial" pitchFamily="34" charset="0"/>
              </a:rPr>
              <a:t>Optical absorption (direct/indirect)</a:t>
            </a:r>
          </a:p>
          <a:p>
            <a:pPr marL="4763" marR="0" lvl="0" indent="168275"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600" b="0" i="0" u="none" strike="noStrike" cap="none" normalizeH="0" baseline="0" dirty="0" smtClean="0">
                <a:ln>
                  <a:noFill/>
                </a:ln>
                <a:solidFill>
                  <a:schemeClr val="tx1"/>
                </a:solidFill>
                <a:effectLst/>
                <a:latin typeface="Times New Roman" pitchFamily="18" charset="0"/>
                <a:cs typeface="Arial" pitchFamily="34" charset="0"/>
              </a:rPr>
              <a:t>Electrical properties (drift/diffusion)</a:t>
            </a:r>
          </a:p>
          <a:p>
            <a:pPr marL="4763" marR="0" lvl="0" indent="168275"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600" b="0" i="0" u="none" strike="noStrike" cap="none" normalizeH="0" baseline="0" dirty="0" smtClean="0">
                <a:ln>
                  <a:noFill/>
                </a:ln>
                <a:solidFill>
                  <a:schemeClr val="tx1"/>
                </a:solidFill>
                <a:effectLst/>
                <a:latin typeface="Times New Roman" pitchFamily="18" charset="0"/>
                <a:cs typeface="Arial" pitchFamily="34" charset="0"/>
              </a:rPr>
              <a:t>Mobility and diffusion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74152" name="AutoShape 8"/>
          <p:cNvCxnSpPr>
            <a:cxnSpLocks noChangeShapeType="1"/>
          </p:cNvCxnSpPr>
          <p:nvPr/>
        </p:nvCxnSpPr>
        <p:spPr bwMode="auto">
          <a:xfrm flipV="1">
            <a:off x="3616939" y="1185400"/>
            <a:ext cx="0" cy="719138"/>
          </a:xfrm>
          <a:prstGeom prst="straightConnector1">
            <a:avLst/>
          </a:prstGeom>
          <a:noFill/>
          <a:ln w="25400">
            <a:solidFill>
              <a:srgbClr val="000000"/>
            </a:solidFill>
            <a:round/>
            <a:headEnd type="triangle" w="lg" len="lg"/>
            <a:tailEnd type="triangle" w="lg" len="lg"/>
          </a:ln>
        </p:spPr>
      </p:cxnSp>
      <p:sp>
        <p:nvSpPr>
          <p:cNvPr id="774153" name="Text Box 9"/>
          <p:cNvSpPr txBox="1">
            <a:spLocks noChangeArrowheads="1"/>
          </p:cNvSpPr>
          <p:nvPr/>
        </p:nvSpPr>
        <p:spPr bwMode="auto">
          <a:xfrm>
            <a:off x="3064489" y="859963"/>
            <a:ext cx="1117600" cy="33813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Verdana" pitchFamily="34" charset="0"/>
                <a:cs typeface="Arial" pitchFamily="34" charset="0"/>
              </a:rPr>
              <a:t>Physics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774154" name="AutoShape 10"/>
          <p:cNvCxnSpPr>
            <a:cxnSpLocks noChangeShapeType="1"/>
          </p:cNvCxnSpPr>
          <p:nvPr/>
        </p:nvCxnSpPr>
        <p:spPr bwMode="auto">
          <a:xfrm flipV="1">
            <a:off x="7674589" y="5267800"/>
            <a:ext cx="0" cy="717550"/>
          </a:xfrm>
          <a:prstGeom prst="straightConnector1">
            <a:avLst/>
          </a:prstGeom>
          <a:noFill/>
          <a:ln w="25400">
            <a:solidFill>
              <a:srgbClr val="000000"/>
            </a:solidFill>
            <a:round/>
            <a:headEnd type="triangle" w="lg" len="lg"/>
            <a:tailEnd type="triangle" w="lg" len="lg"/>
          </a:ln>
        </p:spPr>
      </p:cxnSp>
      <p:sp>
        <p:nvSpPr>
          <p:cNvPr id="774155" name="Text Box 11"/>
          <p:cNvSpPr txBox="1">
            <a:spLocks noChangeArrowheads="1"/>
          </p:cNvSpPr>
          <p:nvPr/>
        </p:nvSpPr>
        <p:spPr bwMode="auto">
          <a:xfrm>
            <a:off x="6994346" y="6005988"/>
            <a:ext cx="1360487" cy="58578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Verdana" pitchFamily="34" charset="0"/>
                <a:cs typeface="Arial" pitchFamily="34" charset="0"/>
              </a:rPr>
              <a:t>Circuits (ECE 442)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4156" name="Rectangle 12"/>
          <p:cNvSpPr>
            <a:spLocks noChangeArrowheads="1"/>
          </p:cNvSpPr>
          <p:nvPr/>
        </p:nvSpPr>
        <p:spPr bwMode="auto">
          <a:xfrm>
            <a:off x="0" y="5472335"/>
            <a:ext cx="633135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One shouldn’t work on semiconductors, that is a filthy mess; who knows if they really exist!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Wolfgang Pauli, 1931 </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(Nobel Prize, Physics, 1945)</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5479" name="Picture 7" descr="https://encrypted-tbn1.gstatic.com/images?q=tbn:ANd9GcRUBnvDVGND_W2kx6pA4Zfu_FKW9cAULIUh7QKZxp7KBfOvIcNe"/>
          <p:cNvPicPr>
            <a:picLocks noChangeAspect="1" noChangeArrowheads="1"/>
          </p:cNvPicPr>
          <p:nvPr/>
        </p:nvPicPr>
        <p:blipFill>
          <a:blip r:embed="rId2" cstate="print"/>
          <a:srcRect/>
          <a:stretch>
            <a:fillRect/>
          </a:stretch>
        </p:blipFill>
        <p:spPr bwMode="auto">
          <a:xfrm>
            <a:off x="2523281" y="4046360"/>
            <a:ext cx="1172821" cy="1687107"/>
          </a:xfrm>
          <a:prstGeom prst="rect">
            <a:avLst/>
          </a:prstGeom>
          <a:noFill/>
        </p:spPr>
      </p:pic>
      <p:sp>
        <p:nvSpPr>
          <p:cNvPr id="2" name="Title 1"/>
          <p:cNvSpPr>
            <a:spLocks noGrp="1"/>
          </p:cNvSpPr>
          <p:nvPr>
            <p:ph type="title" idx="4294967295"/>
          </p:nvPr>
        </p:nvSpPr>
        <p:spPr>
          <a:xfrm>
            <a:off x="409575" y="123825"/>
            <a:ext cx="8229600" cy="1077218"/>
          </a:xfrm>
          <a:prstGeom prst="rect">
            <a:avLst/>
          </a:prstGeom>
        </p:spPr>
        <p:txBody>
          <a:bodyPr/>
          <a:lstStyle/>
          <a:p>
            <a:r>
              <a:rPr lang="en-US" b="1" u="sng" dirty="0" smtClean="0"/>
              <a:t>ECE 340 Lecture 1</a:t>
            </a:r>
            <a:r>
              <a:rPr lang="en-US" u="sng" dirty="0" smtClean="0"/>
              <a:t/>
            </a:r>
            <a:br>
              <a:rPr lang="en-US" u="sng" dirty="0" smtClean="0"/>
            </a:br>
            <a:r>
              <a:rPr lang="en-US" sz="2800" dirty="0" smtClean="0"/>
              <a:t>Introduction, Some Historical Context</a:t>
            </a:r>
            <a:endParaRPr lang="en-US" dirty="0"/>
          </a:p>
        </p:txBody>
      </p:sp>
      <p:sp>
        <p:nvSpPr>
          <p:cNvPr id="3" name="Content Placeholder 2"/>
          <p:cNvSpPr>
            <a:spLocks noGrp="1"/>
          </p:cNvSpPr>
          <p:nvPr>
            <p:ph idx="1"/>
          </p:nvPr>
        </p:nvSpPr>
        <p:spPr>
          <a:xfrm>
            <a:off x="92600" y="1330125"/>
            <a:ext cx="8229600" cy="4830763"/>
          </a:xfrm>
        </p:spPr>
        <p:txBody>
          <a:bodyPr/>
          <a:lstStyle/>
          <a:p>
            <a:pPr marL="231775" indent="-231775"/>
            <a:r>
              <a:rPr lang="en-US" dirty="0" smtClean="0"/>
              <a:t>Questions, questions…</a:t>
            </a:r>
          </a:p>
          <a:p>
            <a:pPr marL="568325" lvl="1"/>
            <a:r>
              <a:rPr lang="en-US" dirty="0" smtClean="0"/>
              <a:t>1) Why “semiconductors”?</a:t>
            </a:r>
          </a:p>
          <a:p>
            <a:pPr marL="568325" lvl="1"/>
            <a:r>
              <a:rPr lang="en-US" dirty="0" smtClean="0"/>
              <a:t>2) Why “electronics”?</a:t>
            </a:r>
          </a:p>
          <a:p>
            <a:pPr marL="568325" lvl="1"/>
            <a:r>
              <a:rPr lang="en-US" dirty="0" smtClean="0"/>
              <a:t>3) Why are we here?</a:t>
            </a:r>
          </a:p>
        </p:txBody>
      </p:sp>
      <p:sp>
        <p:nvSpPr>
          <p:cNvPr id="4" name="Slide Number Placeholder 3"/>
          <p:cNvSpPr>
            <a:spLocks noGrp="1"/>
          </p:cNvSpPr>
          <p:nvPr>
            <p:ph type="sldNum" sz="quarter" idx="10"/>
          </p:nvPr>
        </p:nvSpPr>
        <p:spPr/>
        <p:txBody>
          <a:bodyPr/>
          <a:lstStyle/>
          <a:p>
            <a:fld id="{F3DB7220-4BF1-447B-B55F-9D0B4B1941CF}" type="slidenum">
              <a:rPr lang="en-US" smtClean="0"/>
              <a:pPr/>
              <a:t>2</a:t>
            </a:fld>
            <a:endParaRPr lang="en-US"/>
          </a:p>
        </p:txBody>
      </p:sp>
      <p:pic>
        <p:nvPicPr>
          <p:cNvPr id="745473" name="Picture 1"/>
          <p:cNvPicPr>
            <a:picLocks noChangeAspect="1" noChangeArrowheads="1"/>
          </p:cNvPicPr>
          <p:nvPr/>
        </p:nvPicPr>
        <p:blipFill>
          <a:blip r:embed="rId3" cstate="print"/>
          <a:srcRect/>
          <a:stretch>
            <a:fillRect/>
          </a:stretch>
        </p:blipFill>
        <p:spPr bwMode="auto">
          <a:xfrm>
            <a:off x="3968750" y="1393804"/>
            <a:ext cx="5175250" cy="4833937"/>
          </a:xfrm>
          <a:prstGeom prst="rect">
            <a:avLst/>
          </a:prstGeom>
          <a:noFill/>
          <a:ln w="9525">
            <a:noFill/>
            <a:miter lim="800000"/>
            <a:headEnd/>
            <a:tailEnd/>
          </a:ln>
        </p:spPr>
      </p:pic>
      <p:pic>
        <p:nvPicPr>
          <p:cNvPr id="745474" name="Picture 17"/>
          <p:cNvPicPr>
            <a:picLocks noChangeAspect="1" noChangeArrowheads="1"/>
          </p:cNvPicPr>
          <p:nvPr/>
        </p:nvPicPr>
        <p:blipFill>
          <a:blip r:embed="rId4" cstate="print"/>
          <a:srcRect t="8981"/>
          <a:stretch>
            <a:fillRect/>
          </a:stretch>
        </p:blipFill>
        <p:spPr bwMode="auto">
          <a:xfrm>
            <a:off x="254644" y="3431365"/>
            <a:ext cx="2025570" cy="1847253"/>
          </a:xfrm>
          <a:prstGeom prst="rect">
            <a:avLst/>
          </a:prstGeom>
          <a:noFill/>
          <a:ln w="9525">
            <a:noFill/>
            <a:miter lim="800000"/>
            <a:headEnd/>
            <a:tailEnd/>
          </a:ln>
        </p:spPr>
      </p:pic>
      <p:pic>
        <p:nvPicPr>
          <p:cNvPr id="745475" name="Picture 20"/>
          <p:cNvPicPr>
            <a:picLocks noChangeAspect="1" noChangeArrowheads="1"/>
          </p:cNvPicPr>
          <p:nvPr/>
        </p:nvPicPr>
        <p:blipFill>
          <a:blip r:embed="rId5" cstate="print"/>
          <a:srcRect/>
          <a:stretch>
            <a:fillRect/>
          </a:stretch>
        </p:blipFill>
        <p:spPr bwMode="auto">
          <a:xfrm>
            <a:off x="1951560" y="3395803"/>
            <a:ext cx="1550987" cy="609600"/>
          </a:xfrm>
          <a:prstGeom prst="rect">
            <a:avLst/>
          </a:prstGeom>
          <a:noFill/>
          <a:ln w="9525">
            <a:noFill/>
            <a:miter lim="800000"/>
            <a:headEnd/>
            <a:tailEnd/>
          </a:ln>
        </p:spPr>
      </p:pic>
      <p:pic>
        <p:nvPicPr>
          <p:cNvPr id="745476" name="Picture 22"/>
          <p:cNvPicPr>
            <a:picLocks noChangeAspect="1" noChangeArrowheads="1"/>
          </p:cNvPicPr>
          <p:nvPr/>
        </p:nvPicPr>
        <p:blipFill>
          <a:blip r:embed="rId6" cstate="print"/>
          <a:srcRect/>
          <a:stretch>
            <a:fillRect/>
          </a:stretch>
        </p:blipFill>
        <p:spPr bwMode="auto">
          <a:xfrm>
            <a:off x="319208" y="5480051"/>
            <a:ext cx="728662" cy="469900"/>
          </a:xfrm>
          <a:prstGeom prst="rect">
            <a:avLst/>
          </a:prstGeom>
          <a:noFill/>
          <a:ln w="9525">
            <a:noFill/>
            <a:miter lim="800000"/>
            <a:headEnd/>
            <a:tailEnd/>
          </a:ln>
        </p:spPr>
      </p:pic>
      <p:pic>
        <p:nvPicPr>
          <p:cNvPr id="745477" name="Picture 16"/>
          <p:cNvPicPr>
            <a:picLocks noChangeAspect="1" noChangeArrowheads="1"/>
          </p:cNvPicPr>
          <p:nvPr/>
        </p:nvPicPr>
        <p:blipFill>
          <a:blip r:embed="rId7" cstate="print"/>
          <a:srcRect l="11998" t="20589" r="10756" b="21078"/>
          <a:stretch>
            <a:fillRect/>
          </a:stretch>
        </p:blipFill>
        <p:spPr bwMode="auto">
          <a:xfrm>
            <a:off x="1380264" y="5390930"/>
            <a:ext cx="1150937" cy="871537"/>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700" y="243063"/>
            <a:ext cx="8229600" cy="5697901"/>
          </a:xfrm>
        </p:spPr>
        <p:txBody>
          <a:bodyPr/>
          <a:lstStyle/>
          <a:p>
            <a:r>
              <a:rPr lang="en-US" dirty="0" smtClean="0"/>
              <a:t>What’s at the heart of it all?</a:t>
            </a:r>
          </a:p>
          <a:p>
            <a:endParaRPr lang="en-US" dirty="0" smtClean="0"/>
          </a:p>
          <a:p>
            <a:endParaRPr lang="en-US" dirty="0" smtClean="0"/>
          </a:p>
          <a:p>
            <a:endParaRPr lang="en-US" dirty="0" smtClean="0"/>
          </a:p>
          <a:p>
            <a:endParaRPr lang="en-US" dirty="0" smtClean="0"/>
          </a:p>
          <a:p>
            <a:endParaRPr lang="en-US" dirty="0" smtClean="0"/>
          </a:p>
          <a:p>
            <a:r>
              <a:rPr lang="en-US" dirty="0" smtClean="0"/>
              <a:t>What can we get out of it?</a:t>
            </a:r>
            <a:endParaRPr lang="en-US"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3</a:t>
            </a:fld>
            <a:endParaRPr lang="en-US"/>
          </a:p>
        </p:txBody>
      </p:sp>
      <p:pic>
        <p:nvPicPr>
          <p:cNvPr id="761858" name="Picture 0" descr="sombrero.gif"/>
          <p:cNvPicPr>
            <a:picLocks noChangeAspect="1" noChangeArrowheads="1"/>
          </p:cNvPicPr>
          <p:nvPr/>
        </p:nvPicPr>
        <p:blipFill>
          <a:blip r:embed="rId2" cstate="print"/>
          <a:srcRect/>
          <a:stretch>
            <a:fillRect/>
          </a:stretch>
        </p:blipFill>
        <p:spPr bwMode="auto">
          <a:xfrm>
            <a:off x="3426619" y="1490060"/>
            <a:ext cx="2290763" cy="766762"/>
          </a:xfrm>
          <a:prstGeom prst="rect">
            <a:avLst/>
          </a:prstGeom>
          <a:noFill/>
          <a:ln w="9525">
            <a:noFill/>
            <a:miter lim="800000"/>
            <a:headEnd/>
            <a:tailEnd/>
          </a:ln>
        </p:spPr>
      </p:pic>
    </p:spTree>
  </p:cSld>
  <p:clrMapOvr>
    <a:masterClrMapping/>
  </p:clrMapOvr>
  <p:transition>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9950" y="173613"/>
            <a:ext cx="8229600" cy="5697901"/>
          </a:xfrm>
        </p:spPr>
        <p:txBody>
          <a:bodyPr/>
          <a:lstStyle/>
          <a:p>
            <a:r>
              <a:rPr lang="en-US" dirty="0" smtClean="0"/>
              <a:t>The abacus, ancient digital memory</a:t>
            </a:r>
          </a:p>
          <a:p>
            <a:endParaRPr lang="en-US" sz="2000" dirty="0" smtClean="0"/>
          </a:p>
          <a:p>
            <a:endParaRPr lang="en-US" sz="2000" dirty="0" smtClean="0"/>
          </a:p>
          <a:p>
            <a:endParaRPr lang="en-US" sz="2000" dirty="0" smtClean="0"/>
          </a:p>
          <a:p>
            <a:endParaRPr lang="en-US" dirty="0" smtClean="0"/>
          </a:p>
          <a:p>
            <a:endParaRPr lang="en-US" dirty="0" smtClean="0"/>
          </a:p>
          <a:p>
            <a:pPr lvl="1"/>
            <a:r>
              <a:rPr lang="en-US" dirty="0" smtClean="0"/>
              <a:t>Information represented in digital form</a:t>
            </a:r>
          </a:p>
          <a:p>
            <a:pPr lvl="1"/>
            <a:r>
              <a:rPr lang="en-US" dirty="0" smtClean="0"/>
              <a:t>Each rod is a decimal digit (units, tens, etc.)</a:t>
            </a:r>
          </a:p>
          <a:p>
            <a:pPr lvl="1"/>
            <a:r>
              <a:rPr lang="en-US" dirty="0" smtClean="0"/>
              <a:t>A bead is a memory device, not a logic gate</a:t>
            </a:r>
          </a:p>
          <a:p>
            <a:pPr>
              <a:spcBef>
                <a:spcPts val="0"/>
              </a:spcBef>
            </a:pPr>
            <a:endParaRPr lang="en-US" sz="1600" dirty="0" smtClean="0"/>
          </a:p>
          <a:p>
            <a:r>
              <a:rPr lang="en-US" dirty="0" smtClean="0"/>
              <a:t>An early mechanical computer</a:t>
            </a:r>
          </a:p>
          <a:p>
            <a:pPr lvl="1"/>
            <a:r>
              <a:rPr lang="en-US" dirty="0" smtClean="0"/>
              <a:t>The Babbage difference engine, 1832</a:t>
            </a:r>
          </a:p>
          <a:p>
            <a:pPr lvl="1"/>
            <a:r>
              <a:rPr lang="en-US" dirty="0" smtClean="0"/>
              <a:t>25,000 parts</a:t>
            </a:r>
          </a:p>
        </p:txBody>
      </p:sp>
      <p:sp>
        <p:nvSpPr>
          <p:cNvPr id="3" name="Slide Number Placeholder 2"/>
          <p:cNvSpPr>
            <a:spLocks noGrp="1"/>
          </p:cNvSpPr>
          <p:nvPr>
            <p:ph type="sldNum" sz="quarter" idx="10"/>
          </p:nvPr>
        </p:nvSpPr>
        <p:spPr/>
        <p:txBody>
          <a:bodyPr/>
          <a:lstStyle/>
          <a:p>
            <a:fld id="{F3DB7220-4BF1-447B-B55F-9D0B4B1941CF}" type="slidenum">
              <a:rPr lang="en-US" smtClean="0"/>
              <a:pPr/>
              <a:t>4</a:t>
            </a:fld>
            <a:endParaRPr lang="en-US"/>
          </a:p>
        </p:txBody>
      </p:sp>
      <p:pic>
        <p:nvPicPr>
          <p:cNvPr id="762882" name="Picture 5"/>
          <p:cNvPicPr>
            <a:picLocks noChangeAspect="1" noChangeArrowheads="1"/>
          </p:cNvPicPr>
          <p:nvPr/>
        </p:nvPicPr>
        <p:blipFill>
          <a:blip r:embed="rId2" cstate="print"/>
          <a:srcRect t="13432" b="33476"/>
          <a:stretch>
            <a:fillRect/>
          </a:stretch>
        </p:blipFill>
        <p:spPr bwMode="auto">
          <a:xfrm>
            <a:off x="1600200" y="686601"/>
            <a:ext cx="5943600" cy="1868487"/>
          </a:xfrm>
          <a:prstGeom prst="rect">
            <a:avLst/>
          </a:prstGeom>
          <a:noFill/>
          <a:ln w="9525">
            <a:noFill/>
            <a:miter lim="800000"/>
            <a:headEnd/>
            <a:tailEnd/>
          </a:ln>
        </p:spPr>
      </p:pic>
      <p:pic>
        <p:nvPicPr>
          <p:cNvPr id="762883" name="Picture 13"/>
          <p:cNvPicPr>
            <a:picLocks noChangeAspect="1" noChangeArrowheads="1"/>
          </p:cNvPicPr>
          <p:nvPr/>
        </p:nvPicPr>
        <p:blipFill>
          <a:blip r:embed="rId3" cstate="print"/>
          <a:srcRect/>
          <a:stretch>
            <a:fillRect/>
          </a:stretch>
        </p:blipFill>
        <p:spPr bwMode="auto">
          <a:xfrm>
            <a:off x="5972175" y="3433762"/>
            <a:ext cx="3171825" cy="3424238"/>
          </a:xfrm>
          <a:prstGeom prst="rect">
            <a:avLst/>
          </a:prstGeom>
          <a:noFill/>
          <a:ln w="9525">
            <a:noFill/>
            <a:miter lim="800000"/>
            <a:headEnd/>
            <a:tailEnd/>
          </a:ln>
        </p:spPr>
      </p:pic>
      <p:pic>
        <p:nvPicPr>
          <p:cNvPr id="762884" name="Picture 6"/>
          <p:cNvPicPr>
            <a:picLocks noChangeAspect="1" noChangeArrowheads="1"/>
          </p:cNvPicPr>
          <p:nvPr/>
        </p:nvPicPr>
        <p:blipFill>
          <a:blip r:embed="rId4" cstate="print"/>
          <a:srcRect/>
          <a:stretch>
            <a:fillRect/>
          </a:stretch>
        </p:blipFill>
        <p:spPr bwMode="auto">
          <a:xfrm>
            <a:off x="4723870" y="4986858"/>
            <a:ext cx="1204912" cy="1428750"/>
          </a:xfrm>
          <a:prstGeom prst="rect">
            <a:avLst/>
          </a:prstGeom>
          <a:noFill/>
          <a:ln w="9525">
            <a:noFill/>
            <a:miter lim="800000"/>
            <a:headEnd/>
            <a:tailEnd/>
          </a:ln>
        </p:spPr>
      </p:pic>
      <p:sp>
        <p:nvSpPr>
          <p:cNvPr id="762885" name="Text Box 5"/>
          <p:cNvSpPr txBox="1">
            <a:spLocks noChangeArrowheads="1"/>
          </p:cNvSpPr>
          <p:nvPr/>
        </p:nvSpPr>
        <p:spPr bwMode="auto">
          <a:xfrm>
            <a:off x="3473813" y="6021347"/>
            <a:ext cx="1204912" cy="369332"/>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noProof="1" smtClean="0">
                <a:ln>
                  <a:noFill/>
                </a:ln>
                <a:solidFill>
                  <a:srgbClr val="4F81BD"/>
                </a:solidFill>
                <a:effectLst/>
                <a:latin typeface="Times New Roman" pitchFamily="18" charset="0"/>
                <a:cs typeface="Arial" pitchFamily="34" charset="0"/>
              </a:rPr>
              <a:t>Charles Babbage (Wikipedia)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700" y="219913"/>
            <a:ext cx="7320994" cy="5697901"/>
          </a:xfrm>
        </p:spPr>
        <p:txBody>
          <a:bodyPr/>
          <a:lstStyle/>
          <a:p>
            <a:pPr>
              <a:spcBef>
                <a:spcPts val="0"/>
              </a:spcBef>
              <a:spcAft>
                <a:spcPts val="600"/>
              </a:spcAft>
            </a:pPr>
            <a:r>
              <a:rPr lang="en-US" dirty="0" smtClean="0"/>
              <a:t>Ohm’s law: V = I x R</a:t>
            </a:r>
          </a:p>
          <a:p>
            <a:pPr lvl="1">
              <a:spcBef>
                <a:spcPts val="0"/>
              </a:spcBef>
              <a:spcAft>
                <a:spcPts val="600"/>
              </a:spcAft>
            </a:pPr>
            <a:r>
              <a:rPr lang="en-US" dirty="0" smtClean="0"/>
              <a:t>Georg Ohm, 1827</a:t>
            </a:r>
          </a:p>
          <a:p>
            <a:pPr>
              <a:spcBef>
                <a:spcPts val="0"/>
              </a:spcBef>
              <a:spcAft>
                <a:spcPts val="600"/>
              </a:spcAft>
            </a:pPr>
            <a:endParaRPr lang="en-US" dirty="0" smtClean="0"/>
          </a:p>
          <a:p>
            <a:pPr>
              <a:spcBef>
                <a:spcPts val="0"/>
              </a:spcBef>
              <a:spcAft>
                <a:spcPts val="600"/>
              </a:spcAft>
            </a:pPr>
            <a:r>
              <a:rPr lang="en-US" dirty="0" smtClean="0"/>
              <a:t>Semiconductors are </a:t>
            </a:r>
            <a:r>
              <a:rPr lang="en-US" u="sng" dirty="0" smtClean="0"/>
              <a:t>not</a:t>
            </a:r>
            <a:r>
              <a:rPr lang="en-US" dirty="0" smtClean="0"/>
              <a:t> metals</a:t>
            </a:r>
          </a:p>
          <a:p>
            <a:pPr lvl="1">
              <a:spcBef>
                <a:spcPts val="0"/>
              </a:spcBef>
              <a:spcAft>
                <a:spcPts val="600"/>
              </a:spcAft>
            </a:pPr>
            <a:r>
              <a:rPr lang="en-US" dirty="0" smtClean="0"/>
              <a:t>Semiconductor resistance </a:t>
            </a:r>
            <a:r>
              <a:rPr lang="en-US" u="sng" dirty="0" smtClean="0"/>
              <a:t>decreases</a:t>
            </a:r>
            <a:r>
              <a:rPr lang="en-US" dirty="0" smtClean="0"/>
              <a:t> with temperature</a:t>
            </a:r>
          </a:p>
          <a:p>
            <a:pPr lvl="1">
              <a:spcBef>
                <a:spcPts val="0"/>
              </a:spcBef>
              <a:spcAft>
                <a:spcPts val="600"/>
              </a:spcAft>
            </a:pPr>
            <a:r>
              <a:rPr lang="en-US" dirty="0" smtClean="0"/>
              <a:t>Michael Faraday, 1834</a:t>
            </a:r>
          </a:p>
          <a:p>
            <a:pPr>
              <a:spcBef>
                <a:spcPts val="0"/>
              </a:spcBef>
              <a:spcAft>
                <a:spcPts val="600"/>
              </a:spcAft>
            </a:pPr>
            <a:endParaRPr lang="en-US" dirty="0" smtClean="0"/>
          </a:p>
          <a:p>
            <a:pPr>
              <a:spcBef>
                <a:spcPts val="0"/>
              </a:spcBef>
              <a:spcAft>
                <a:spcPts val="600"/>
              </a:spcAft>
            </a:pPr>
            <a:r>
              <a:rPr lang="en-US" dirty="0" smtClean="0"/>
              <a:t>Discovery of the electron</a:t>
            </a:r>
          </a:p>
          <a:p>
            <a:pPr lvl="1">
              <a:spcBef>
                <a:spcPts val="0"/>
              </a:spcBef>
              <a:spcAft>
                <a:spcPts val="600"/>
              </a:spcAft>
            </a:pPr>
            <a:r>
              <a:rPr lang="en-US" dirty="0" smtClean="0"/>
              <a:t>J.J. Thomson, measured only charge/mass ratio, 1897</a:t>
            </a:r>
          </a:p>
          <a:p>
            <a:pPr lvl="1">
              <a:spcBef>
                <a:spcPts val="0"/>
              </a:spcBef>
              <a:spcAft>
                <a:spcPts val="600"/>
              </a:spcAft>
            </a:pPr>
            <a:r>
              <a:rPr lang="en-US" dirty="0" smtClean="0"/>
              <a:t>“To the electron, may it never be of any use to anybody.” – J.J. Thomson’s favorite toast.</a:t>
            </a:r>
          </a:p>
          <a:p>
            <a:pPr>
              <a:spcBef>
                <a:spcPts val="0"/>
              </a:spcBef>
              <a:spcAft>
                <a:spcPts val="600"/>
              </a:spcAft>
            </a:pPr>
            <a:endParaRPr lang="en-US" dirty="0" smtClean="0"/>
          </a:p>
          <a:p>
            <a:pPr>
              <a:spcBef>
                <a:spcPts val="0"/>
              </a:spcBef>
              <a:spcAft>
                <a:spcPts val="600"/>
              </a:spcAft>
            </a:pPr>
            <a:r>
              <a:rPr lang="en-US" dirty="0" smtClean="0"/>
              <a:t>Measuring the electron charge: 1.6 x 10</a:t>
            </a:r>
            <a:r>
              <a:rPr lang="en-US" baseline="30000" dirty="0" smtClean="0"/>
              <a:t>-19</a:t>
            </a:r>
            <a:r>
              <a:rPr lang="en-US" dirty="0" smtClean="0"/>
              <a:t> C</a:t>
            </a:r>
          </a:p>
          <a:p>
            <a:pPr lvl="1">
              <a:spcBef>
                <a:spcPts val="0"/>
              </a:spcBef>
              <a:spcAft>
                <a:spcPts val="600"/>
              </a:spcAft>
            </a:pPr>
            <a:r>
              <a:rPr lang="en-US" dirty="0" smtClean="0"/>
              <a:t>Robert Millikan, oil drops, 1909</a:t>
            </a:r>
            <a:endParaRPr lang="en-US"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5</a:t>
            </a:fld>
            <a:endParaRPr lang="en-US"/>
          </a:p>
        </p:txBody>
      </p:sp>
      <p:pic>
        <p:nvPicPr>
          <p:cNvPr id="763906" name="Picture 8"/>
          <p:cNvPicPr>
            <a:picLocks noChangeAspect="1" noChangeArrowheads="1"/>
          </p:cNvPicPr>
          <p:nvPr/>
        </p:nvPicPr>
        <p:blipFill>
          <a:blip r:embed="rId2" cstate="print"/>
          <a:srcRect/>
          <a:stretch>
            <a:fillRect/>
          </a:stretch>
        </p:blipFill>
        <p:spPr bwMode="auto">
          <a:xfrm>
            <a:off x="7735003" y="3299265"/>
            <a:ext cx="960438" cy="1120775"/>
          </a:xfrm>
          <a:prstGeom prst="rect">
            <a:avLst/>
          </a:prstGeom>
          <a:noFill/>
          <a:ln w="9525">
            <a:noFill/>
            <a:miter lim="800000"/>
            <a:headEnd/>
            <a:tailEnd/>
          </a:ln>
        </p:spPr>
      </p:pic>
      <p:pic>
        <p:nvPicPr>
          <p:cNvPr id="763907" name="Picture 9"/>
          <p:cNvPicPr>
            <a:picLocks noChangeAspect="1" noChangeArrowheads="1"/>
          </p:cNvPicPr>
          <p:nvPr/>
        </p:nvPicPr>
        <p:blipFill>
          <a:blip r:embed="rId3" cstate="print"/>
          <a:srcRect/>
          <a:stretch>
            <a:fillRect/>
          </a:stretch>
        </p:blipFill>
        <p:spPr bwMode="auto">
          <a:xfrm>
            <a:off x="7316928" y="4850095"/>
            <a:ext cx="893762" cy="1171575"/>
          </a:xfrm>
          <a:prstGeom prst="rect">
            <a:avLst/>
          </a:prstGeom>
          <a:noFill/>
          <a:ln w="9525">
            <a:noFill/>
            <a:miter lim="800000"/>
            <a:headEnd/>
            <a:tailEnd/>
          </a:ln>
        </p:spPr>
      </p:pic>
      <p:pic>
        <p:nvPicPr>
          <p:cNvPr id="763908" name="Picture 10"/>
          <p:cNvPicPr>
            <a:picLocks noChangeAspect="1" noChangeArrowheads="1"/>
          </p:cNvPicPr>
          <p:nvPr/>
        </p:nvPicPr>
        <p:blipFill>
          <a:blip r:embed="rId4" cstate="print"/>
          <a:srcRect/>
          <a:stretch>
            <a:fillRect/>
          </a:stretch>
        </p:blipFill>
        <p:spPr bwMode="auto">
          <a:xfrm>
            <a:off x="5570538" y="0"/>
            <a:ext cx="960437" cy="1241425"/>
          </a:xfrm>
          <a:prstGeom prst="rect">
            <a:avLst/>
          </a:prstGeom>
          <a:noFill/>
          <a:ln w="9525">
            <a:noFill/>
            <a:miter lim="800000"/>
            <a:headEnd/>
            <a:tailEnd/>
          </a:ln>
        </p:spPr>
      </p:pic>
      <p:pic>
        <p:nvPicPr>
          <p:cNvPr id="763909" name="Picture 11"/>
          <p:cNvPicPr>
            <a:picLocks noChangeAspect="1" noChangeArrowheads="1"/>
          </p:cNvPicPr>
          <p:nvPr/>
        </p:nvPicPr>
        <p:blipFill>
          <a:blip r:embed="rId5" cstate="print"/>
          <a:srcRect/>
          <a:stretch>
            <a:fillRect/>
          </a:stretch>
        </p:blipFill>
        <p:spPr bwMode="auto">
          <a:xfrm>
            <a:off x="7800091" y="1489375"/>
            <a:ext cx="895350" cy="1214437"/>
          </a:xfrm>
          <a:prstGeom prst="rect">
            <a:avLst/>
          </a:prstGeom>
          <a:noFill/>
          <a:ln w="9525">
            <a:noFill/>
            <a:miter lim="800000"/>
            <a:headEnd/>
            <a:tailEnd/>
          </a:ln>
        </p:spPr>
      </p:pic>
      <p:sp>
        <p:nvSpPr>
          <p:cNvPr id="9" name="Rectangle 8"/>
          <p:cNvSpPr/>
          <p:nvPr/>
        </p:nvSpPr>
        <p:spPr>
          <a:xfrm>
            <a:off x="4039565" y="6581001"/>
            <a:ext cx="5104435" cy="276999"/>
          </a:xfrm>
          <a:prstGeom prst="rect">
            <a:avLst/>
          </a:prstGeom>
          <a:solidFill>
            <a:schemeClr val="bg1"/>
          </a:solidFill>
        </p:spPr>
        <p:txBody>
          <a:bodyPr wrap="square">
            <a:spAutoFit/>
          </a:bodyPr>
          <a:lstStyle/>
          <a:p>
            <a:pPr algn="r"/>
            <a:r>
              <a:rPr lang="en-US" i="1" dirty="0" smtClean="0"/>
              <a:t>Sources: Wikipedia, </a:t>
            </a:r>
            <a:r>
              <a:rPr lang="en-US" i="1" u="sng" dirty="0" smtClean="0">
                <a:hlinkClick r:id="rId6"/>
              </a:rPr>
              <a:t>http://www.pbs.org/transistor</a:t>
            </a:r>
            <a:endParaRPr lang="en-US" dirty="0"/>
          </a:p>
        </p:txBody>
      </p:sp>
    </p:spTree>
  </p:cSld>
  <p:clrMapOvr>
    <a:masterClrMapping/>
  </p:clrMapOvr>
  <p:transition>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976" y="196770"/>
            <a:ext cx="8229600" cy="5697901"/>
          </a:xfrm>
        </p:spPr>
        <p:txBody>
          <a:bodyPr/>
          <a:lstStyle/>
          <a:p>
            <a:r>
              <a:rPr lang="en-US" dirty="0" smtClean="0"/>
              <a:t>ENIAC: The first electronic computer (1946)</a:t>
            </a:r>
          </a:p>
          <a:p>
            <a:pPr lvl="1"/>
            <a:r>
              <a:rPr lang="en-US" dirty="0" smtClean="0"/>
              <a:t>30 tons, including ~20,000 vacuum tubes, relays</a:t>
            </a:r>
          </a:p>
          <a:p>
            <a:pPr lvl="1"/>
            <a:r>
              <a:rPr lang="en-US" dirty="0" smtClean="0"/>
              <a:t>Punch card inputs, ~5 kHz speed</a:t>
            </a:r>
          </a:p>
          <a:p>
            <a:pPr lvl="1"/>
            <a:r>
              <a:rPr lang="en-US" dirty="0" smtClean="0"/>
              <a:t>It failed ~every five days</a:t>
            </a:r>
          </a:p>
          <a:p>
            <a:endParaRPr lang="en-US" dirty="0" smtClean="0"/>
          </a:p>
          <a:p>
            <a:endParaRPr lang="en-US" dirty="0" smtClean="0"/>
          </a:p>
          <a:p>
            <a:endParaRPr lang="en-US" dirty="0" smtClean="0"/>
          </a:p>
          <a:p>
            <a:r>
              <a:rPr lang="en-US" dirty="0" smtClean="0"/>
              <a:t>Modern age begins in 1947:</a:t>
            </a:r>
          </a:p>
          <a:p>
            <a:pPr lvl="1"/>
            <a:r>
              <a:rPr lang="en-US" dirty="0" smtClean="0"/>
              <a:t>The first semiconductor transistor</a:t>
            </a:r>
          </a:p>
          <a:p>
            <a:pPr lvl="1"/>
            <a:r>
              <a:rPr lang="en-US" dirty="0" smtClean="0"/>
              <a:t>AT&amp;T Bell Labs, Dec 1947</a:t>
            </a:r>
          </a:p>
          <a:p>
            <a:pPr lvl="1"/>
            <a:r>
              <a:rPr lang="en-US" dirty="0" smtClean="0"/>
              <a:t>J. Bardeen, W. Brattain, W. Shockley</a:t>
            </a:r>
          </a:p>
          <a:p>
            <a:pPr lvl="1"/>
            <a:r>
              <a:rPr lang="en-US" dirty="0" smtClean="0"/>
              <a:t>Germanium base, gold foil contacts</a:t>
            </a:r>
            <a:endParaRPr lang="en-US"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6</a:t>
            </a:fld>
            <a:endParaRPr lang="en-US"/>
          </a:p>
        </p:txBody>
      </p:sp>
      <p:pic>
        <p:nvPicPr>
          <p:cNvPr id="764931" name="Picture 4"/>
          <p:cNvPicPr>
            <a:picLocks noChangeAspect="1" noChangeArrowheads="1"/>
          </p:cNvPicPr>
          <p:nvPr/>
        </p:nvPicPr>
        <p:blipFill>
          <a:blip r:embed="rId2" cstate="print"/>
          <a:srcRect/>
          <a:stretch>
            <a:fillRect/>
          </a:stretch>
        </p:blipFill>
        <p:spPr bwMode="auto">
          <a:xfrm>
            <a:off x="5718175" y="1085207"/>
            <a:ext cx="3425825" cy="2641600"/>
          </a:xfrm>
          <a:prstGeom prst="rect">
            <a:avLst/>
          </a:prstGeom>
          <a:noFill/>
          <a:ln w="12700">
            <a:noFill/>
            <a:miter lim="800000"/>
            <a:headEnd/>
            <a:tailEnd/>
          </a:ln>
        </p:spPr>
      </p:pic>
      <p:sp>
        <p:nvSpPr>
          <p:cNvPr id="764932" name="Rectangle 4"/>
          <p:cNvSpPr>
            <a:spLocks noChangeArrowheads="1"/>
          </p:cNvSpPr>
          <p:nvPr/>
        </p:nvSpPr>
        <p:spPr bwMode="auto">
          <a:xfrm>
            <a:off x="1632030" y="2067271"/>
            <a:ext cx="2627453"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Note: ILLIAC @ UIUC</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 tons, 2800 vacuum tubes</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64k memory (1952)</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764933" name="Picture 12"/>
          <p:cNvPicPr>
            <a:picLocks noChangeAspect="1" noChangeArrowheads="1"/>
          </p:cNvPicPr>
          <p:nvPr/>
        </p:nvPicPr>
        <p:blipFill>
          <a:blip r:embed="rId3" cstate="print"/>
          <a:srcRect/>
          <a:stretch>
            <a:fillRect/>
          </a:stretch>
        </p:blipFill>
        <p:spPr bwMode="auto">
          <a:xfrm>
            <a:off x="6291262" y="3951728"/>
            <a:ext cx="2279650" cy="2287587"/>
          </a:xfrm>
          <a:prstGeom prst="rect">
            <a:avLst/>
          </a:prstGeom>
          <a:noFill/>
          <a:ln w="9525">
            <a:noFill/>
            <a:miter lim="800000"/>
            <a:headEnd/>
            <a:tailEnd/>
          </a:ln>
        </p:spPr>
      </p:pic>
      <p:sp>
        <p:nvSpPr>
          <p:cNvPr id="764934" name="Rectangle 6"/>
          <p:cNvSpPr>
            <a:spLocks noChangeArrowheads="1"/>
          </p:cNvSpPr>
          <p:nvPr/>
        </p:nvSpPr>
        <p:spPr bwMode="auto">
          <a:xfrm>
            <a:off x="1632030" y="5483381"/>
            <a:ext cx="3808071"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Note: ILLIAC II @ UIUC</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Built with discrete transistors (1962)</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 name="Rectangle 8"/>
          <p:cNvSpPr/>
          <p:nvPr/>
        </p:nvSpPr>
        <p:spPr>
          <a:xfrm>
            <a:off x="4039565" y="6581001"/>
            <a:ext cx="5104435" cy="276999"/>
          </a:xfrm>
          <a:prstGeom prst="rect">
            <a:avLst/>
          </a:prstGeom>
          <a:solidFill>
            <a:schemeClr val="bg1"/>
          </a:solidFill>
        </p:spPr>
        <p:txBody>
          <a:bodyPr wrap="square">
            <a:spAutoFit/>
          </a:bodyPr>
          <a:lstStyle/>
          <a:p>
            <a:pPr algn="r"/>
            <a:r>
              <a:rPr lang="en-US" i="1" dirty="0" smtClean="0"/>
              <a:t>Sources: Wikipedia, </a:t>
            </a:r>
            <a:r>
              <a:rPr lang="en-US" i="1" u="sng" dirty="0" smtClean="0">
                <a:hlinkClick r:id="rId4"/>
              </a:rPr>
              <a:t>http://www.pbs.org/transistor</a:t>
            </a:r>
            <a:endParaRPr lang="en-US" dirty="0"/>
          </a:p>
        </p:txBody>
      </p:sp>
    </p:spTree>
  </p:cSld>
  <p:clrMapOvr>
    <a:masterClrMapping/>
  </p:clrMapOvr>
  <p:transition>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62701"/>
            <a:ext cx="8229600" cy="2280221"/>
          </a:xfrm>
        </p:spPr>
        <p:txBody>
          <a:bodyPr/>
          <a:lstStyle/>
          <a:p>
            <a:pPr marL="0" marR="0">
              <a:lnSpc>
                <a:spcPct val="120000"/>
              </a:lnSpc>
              <a:spcBef>
                <a:spcPts val="0"/>
              </a:spcBef>
              <a:spcAft>
                <a:spcPts val="900"/>
              </a:spcAft>
              <a:buNone/>
            </a:pPr>
            <a:r>
              <a:rPr lang="en-US" sz="1800" dirty="0" smtClean="0">
                <a:latin typeface="Times New Roman"/>
                <a:ea typeface="Times New Roman"/>
              </a:rPr>
              <a:t>The way I provided the name, was to think of what the device did. And at that time, it was supposed to be the dual of the vacuum tube. The vacuum tube had transconductance, so the transistor would have “</a:t>
            </a:r>
            <a:r>
              <a:rPr lang="en-US" sz="1800" dirty="0" err="1" smtClean="0">
                <a:latin typeface="Times New Roman"/>
                <a:ea typeface="Times New Roman"/>
              </a:rPr>
              <a:t>transresistance</a:t>
            </a:r>
            <a:r>
              <a:rPr lang="en-US" sz="1800" dirty="0" smtClean="0">
                <a:latin typeface="Times New Roman"/>
                <a:ea typeface="Times New Roman"/>
              </a:rPr>
              <a:t>.” And the name should fit in with the names of other devices, such as </a:t>
            </a:r>
            <a:r>
              <a:rPr lang="en-US" sz="1800" dirty="0" err="1" smtClean="0">
                <a:latin typeface="Times New Roman"/>
                <a:ea typeface="Times New Roman"/>
              </a:rPr>
              <a:t>varistor</a:t>
            </a:r>
            <a:r>
              <a:rPr lang="en-US" sz="1800" dirty="0" smtClean="0">
                <a:latin typeface="Times New Roman"/>
                <a:ea typeface="Times New Roman"/>
              </a:rPr>
              <a:t> and thermistor. And… I suggested the name “transistor.”</a:t>
            </a:r>
          </a:p>
          <a:p>
            <a:pPr marL="2286000" marR="0" indent="457200">
              <a:lnSpc>
                <a:spcPct val="120000"/>
              </a:lnSpc>
              <a:spcBef>
                <a:spcPts val="0"/>
              </a:spcBef>
              <a:spcAft>
                <a:spcPts val="900"/>
              </a:spcAft>
              <a:buNone/>
            </a:pPr>
            <a:r>
              <a:rPr lang="en-US" sz="1800" dirty="0" smtClean="0">
                <a:latin typeface="Times New Roman"/>
                <a:ea typeface="Times New Roman"/>
              </a:rPr>
              <a:t>– John R. Pierce AT&amp;T Bell Labs, 1948</a:t>
            </a:r>
          </a:p>
          <a:p>
            <a:pPr>
              <a:buNone/>
            </a:pPr>
            <a:endParaRPr lang="en-US" sz="1800"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7</a:t>
            </a:fld>
            <a:endParaRPr lang="en-US"/>
          </a:p>
        </p:txBody>
      </p:sp>
      <p:pic>
        <p:nvPicPr>
          <p:cNvPr id="765953" name="Picture 23"/>
          <p:cNvPicPr>
            <a:picLocks noChangeAspect="1" noChangeArrowheads="1"/>
          </p:cNvPicPr>
          <p:nvPr/>
        </p:nvPicPr>
        <p:blipFill>
          <a:blip r:embed="rId2" cstate="print"/>
          <a:srcRect/>
          <a:stretch>
            <a:fillRect/>
          </a:stretch>
        </p:blipFill>
        <p:spPr bwMode="auto">
          <a:xfrm>
            <a:off x="2361407" y="459684"/>
            <a:ext cx="4421187" cy="2193925"/>
          </a:xfrm>
          <a:prstGeom prst="rect">
            <a:avLst/>
          </a:prstGeom>
          <a:noFill/>
          <a:ln w="9525">
            <a:noFill/>
            <a:miter lim="800000"/>
            <a:headEnd/>
            <a:tailEnd/>
          </a:ln>
        </p:spPr>
      </p:pic>
      <p:sp>
        <p:nvSpPr>
          <p:cNvPr id="765954" name="Text Box 2"/>
          <p:cNvSpPr txBox="1">
            <a:spLocks noChangeArrowheads="1"/>
          </p:cNvSpPr>
          <p:nvPr/>
        </p:nvSpPr>
        <p:spPr bwMode="auto">
          <a:xfrm>
            <a:off x="2361407" y="2720291"/>
            <a:ext cx="4421187" cy="692497"/>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effectLst/>
                <a:latin typeface="Times New Roman" pitchFamily="18" charset="0"/>
                <a:cs typeface="Times New Roman" pitchFamily="18" charset="0"/>
              </a:rPr>
              <a:t>AT&amp;T Bell Labs 1945-1951</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effectLst/>
                <a:latin typeface="Times New Roman" pitchFamily="18" charset="0"/>
                <a:cs typeface="Times New Roman" pitchFamily="18" charset="0"/>
              </a:rPr>
              <a:t>Univ. Illinois ECE &amp; Physics 1951-1991</a:t>
            </a:r>
          </a:p>
        </p:txBody>
      </p:sp>
    </p:spTree>
  </p:cSld>
  <p:clrMapOvr>
    <a:masterClrMapping/>
  </p:clrMapOvr>
  <p:transition>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6981" name="Picture 30"/>
          <p:cNvPicPr>
            <a:picLocks noChangeAspect="1" noChangeArrowheads="1"/>
          </p:cNvPicPr>
          <p:nvPr/>
        </p:nvPicPr>
        <p:blipFill>
          <a:blip r:embed="rId2" cstate="print"/>
          <a:srcRect/>
          <a:stretch>
            <a:fillRect/>
          </a:stretch>
        </p:blipFill>
        <p:spPr bwMode="auto">
          <a:xfrm>
            <a:off x="6212028" y="4179888"/>
            <a:ext cx="2676525" cy="2678112"/>
          </a:xfrm>
          <a:prstGeom prst="rect">
            <a:avLst/>
          </a:prstGeom>
          <a:noFill/>
          <a:ln w="9525">
            <a:noFill/>
            <a:miter lim="800000"/>
            <a:headEnd/>
            <a:tailEnd/>
          </a:ln>
        </p:spPr>
      </p:pic>
      <p:sp>
        <p:nvSpPr>
          <p:cNvPr id="2" name="Content Placeholder 1"/>
          <p:cNvSpPr>
            <a:spLocks noGrp="1"/>
          </p:cNvSpPr>
          <p:nvPr>
            <p:ph idx="1"/>
          </p:nvPr>
        </p:nvSpPr>
        <p:spPr>
          <a:xfrm>
            <a:off x="63650" y="300938"/>
            <a:ext cx="7043206" cy="5697901"/>
          </a:xfrm>
        </p:spPr>
        <p:txBody>
          <a:bodyPr/>
          <a:lstStyle/>
          <a:p>
            <a:r>
              <a:rPr lang="en-US" dirty="0" smtClean="0"/>
              <a:t>First transistor radio, the Regency TR-1 (1954)</a:t>
            </a:r>
          </a:p>
          <a:p>
            <a:r>
              <a:rPr lang="en-US" dirty="0" smtClean="0"/>
              <a:t>Built with four </a:t>
            </a:r>
            <a:r>
              <a:rPr lang="en-US" u="sng" dirty="0" smtClean="0"/>
              <a:t>discrete</a:t>
            </a:r>
            <a:r>
              <a:rPr lang="en-US" dirty="0" smtClean="0"/>
              <a:t> transistors</a:t>
            </a:r>
          </a:p>
          <a:p>
            <a:pPr>
              <a:spcAft>
                <a:spcPts val="500"/>
              </a:spcAft>
            </a:pPr>
            <a:endParaRPr lang="en-US" dirty="0" smtClean="0"/>
          </a:p>
          <a:p>
            <a:pPr>
              <a:spcAft>
                <a:spcPts val="500"/>
              </a:spcAft>
            </a:pPr>
            <a:endParaRPr lang="en-US" dirty="0" smtClean="0"/>
          </a:p>
          <a:p>
            <a:pPr>
              <a:spcAft>
                <a:spcPts val="500"/>
              </a:spcAft>
            </a:pPr>
            <a:endParaRPr lang="en-US" dirty="0" smtClean="0"/>
          </a:p>
          <a:p>
            <a:pPr>
              <a:spcAft>
                <a:spcPts val="500"/>
              </a:spcAft>
            </a:pPr>
            <a:endParaRPr lang="en-US" dirty="0" smtClean="0"/>
          </a:p>
          <a:p>
            <a:pPr>
              <a:spcAft>
                <a:spcPts val="500"/>
              </a:spcAft>
            </a:pPr>
            <a:endParaRPr lang="en-US" dirty="0" smtClean="0"/>
          </a:p>
          <a:p>
            <a:r>
              <a:rPr lang="en-US" dirty="0" smtClean="0"/>
              <a:t>Integrated circuits fabricate all transistors and metal interconnects on the same piece of silicon substrate</a:t>
            </a:r>
          </a:p>
          <a:p>
            <a:pPr lvl="1"/>
            <a:r>
              <a:rPr lang="en-US" dirty="0" smtClean="0"/>
              <a:t>Jack </a:t>
            </a:r>
            <a:r>
              <a:rPr lang="en-US" dirty="0" err="1" smtClean="0"/>
              <a:t>Kilby</a:t>
            </a:r>
            <a:r>
              <a:rPr lang="en-US" dirty="0" smtClean="0"/>
              <a:t> UIUC BS’47, patent TI’1959</a:t>
            </a:r>
          </a:p>
          <a:p>
            <a:pPr lvl="1">
              <a:buNone/>
            </a:pPr>
            <a:r>
              <a:rPr lang="en-US" dirty="0" smtClean="0">
                <a:sym typeface="Wingdings" pitchFamily="2" charset="2"/>
              </a:rPr>
              <a:t>			 </a:t>
            </a:r>
            <a:r>
              <a:rPr lang="en-US" dirty="0" smtClean="0"/>
              <a:t>Nobel prize 2000</a:t>
            </a:r>
          </a:p>
          <a:p>
            <a:pPr lvl="1"/>
            <a:r>
              <a:rPr lang="en-US" dirty="0" smtClean="0"/>
              <a:t>Robert </a:t>
            </a:r>
            <a:r>
              <a:rPr lang="en-US" dirty="0" err="1" smtClean="0"/>
              <a:t>Noyce</a:t>
            </a:r>
            <a:r>
              <a:rPr lang="en-US" dirty="0" smtClean="0"/>
              <a:t>, 1961</a:t>
            </a:r>
          </a:p>
          <a:p>
            <a:pPr lvl="1">
              <a:buNone/>
            </a:pPr>
            <a:r>
              <a:rPr lang="en-US" dirty="0" smtClean="0">
                <a:sym typeface="Wingdings" pitchFamily="2" charset="2"/>
              </a:rPr>
              <a:t>			 </a:t>
            </a:r>
            <a:r>
              <a:rPr lang="en-US" dirty="0" smtClean="0"/>
              <a:t>co-founder of Fairchild, then Intel</a:t>
            </a:r>
            <a:endParaRPr lang="en-US"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8</a:t>
            </a:fld>
            <a:endParaRPr lang="en-US"/>
          </a:p>
        </p:txBody>
      </p:sp>
      <p:pic>
        <p:nvPicPr>
          <p:cNvPr id="766978" name="Picture 34"/>
          <p:cNvPicPr>
            <a:picLocks noChangeAspect="1" noChangeArrowheads="1"/>
          </p:cNvPicPr>
          <p:nvPr/>
        </p:nvPicPr>
        <p:blipFill>
          <a:blip r:embed="rId3" cstate="print"/>
          <a:srcRect/>
          <a:stretch>
            <a:fillRect/>
          </a:stretch>
        </p:blipFill>
        <p:spPr bwMode="auto">
          <a:xfrm>
            <a:off x="6885470" y="395570"/>
            <a:ext cx="1717675" cy="2586037"/>
          </a:xfrm>
          <a:prstGeom prst="rect">
            <a:avLst/>
          </a:prstGeom>
          <a:noFill/>
          <a:ln w="9525">
            <a:noFill/>
            <a:miter lim="800000"/>
            <a:headEnd/>
            <a:tailEnd/>
          </a:ln>
        </p:spPr>
      </p:pic>
      <p:pic>
        <p:nvPicPr>
          <p:cNvPr id="766979" name="Picture 36"/>
          <p:cNvPicPr>
            <a:picLocks noChangeAspect="1" noChangeArrowheads="1"/>
          </p:cNvPicPr>
          <p:nvPr/>
        </p:nvPicPr>
        <p:blipFill>
          <a:blip r:embed="rId4" cstate="print"/>
          <a:srcRect/>
          <a:stretch>
            <a:fillRect/>
          </a:stretch>
        </p:blipFill>
        <p:spPr bwMode="auto">
          <a:xfrm>
            <a:off x="4512058" y="1517932"/>
            <a:ext cx="1900237" cy="1463675"/>
          </a:xfrm>
          <a:prstGeom prst="rect">
            <a:avLst/>
          </a:prstGeom>
          <a:noFill/>
          <a:ln w="9525">
            <a:noFill/>
            <a:miter lim="800000"/>
            <a:headEnd/>
            <a:tailEnd/>
          </a:ln>
        </p:spPr>
      </p:pic>
      <p:cxnSp>
        <p:nvCxnSpPr>
          <p:cNvPr id="766980" name="AutoShape 4"/>
          <p:cNvCxnSpPr>
            <a:cxnSpLocks noChangeShapeType="1"/>
          </p:cNvCxnSpPr>
          <p:nvPr/>
        </p:nvCxnSpPr>
        <p:spPr bwMode="auto">
          <a:xfrm>
            <a:off x="3161539" y="1220607"/>
            <a:ext cx="1283140" cy="862836"/>
          </a:xfrm>
          <a:prstGeom prst="straightConnector1">
            <a:avLst/>
          </a:prstGeom>
          <a:noFill/>
          <a:ln w="25400">
            <a:solidFill>
              <a:srgbClr val="000000"/>
            </a:solidFill>
            <a:round/>
            <a:headEnd/>
            <a:tailEnd type="triangle" w="lg" len="lg"/>
          </a:ln>
        </p:spPr>
      </p:cxnSp>
    </p:spTree>
  </p:cSld>
  <p:clrMapOvr>
    <a:masterClrMapping/>
  </p:clrMapOvr>
  <p:transition>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82096" y="243063"/>
            <a:ext cx="6261903" cy="5697901"/>
          </a:xfrm>
        </p:spPr>
        <p:txBody>
          <a:bodyPr/>
          <a:lstStyle/>
          <a:p>
            <a:pPr marL="231775" indent="-231775"/>
            <a:r>
              <a:rPr lang="en-US" dirty="0" smtClean="0"/>
              <a:t>The first microprocessor, Intel 4004 (1971)</a:t>
            </a:r>
          </a:p>
          <a:p>
            <a:pPr marL="231775" indent="-231775"/>
            <a:r>
              <a:rPr lang="en-US" dirty="0" smtClean="0"/>
              <a:t>2250 transistors, 740 kHz operation</a:t>
            </a:r>
            <a:endParaRPr lang="en-US"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9</a:t>
            </a:fld>
            <a:endParaRPr lang="en-US"/>
          </a:p>
        </p:txBody>
      </p:sp>
      <p:pic>
        <p:nvPicPr>
          <p:cNvPr id="768002" name="Picture 3" descr="Intel_4004.JPG"/>
          <p:cNvPicPr>
            <a:picLocks noChangeAspect="1" noChangeArrowheads="1"/>
          </p:cNvPicPr>
          <p:nvPr/>
        </p:nvPicPr>
        <p:blipFill>
          <a:blip r:embed="rId2" cstate="print"/>
          <a:srcRect/>
          <a:stretch>
            <a:fillRect/>
          </a:stretch>
        </p:blipFill>
        <p:spPr bwMode="auto">
          <a:xfrm>
            <a:off x="160579" y="0"/>
            <a:ext cx="2724150" cy="3657600"/>
          </a:xfrm>
          <a:prstGeom prst="rect">
            <a:avLst/>
          </a:prstGeom>
          <a:noFill/>
          <a:ln w="9525">
            <a:noFill/>
            <a:miter lim="800000"/>
            <a:headEnd/>
            <a:tailEnd/>
          </a:ln>
        </p:spPr>
      </p:pic>
      <p:cxnSp>
        <p:nvCxnSpPr>
          <p:cNvPr id="768003" name="AutoShape 3"/>
          <p:cNvCxnSpPr>
            <a:cxnSpLocks noChangeShapeType="1"/>
          </p:cNvCxnSpPr>
          <p:nvPr/>
        </p:nvCxnSpPr>
        <p:spPr bwMode="auto">
          <a:xfrm flipH="1">
            <a:off x="2802902" y="3344658"/>
            <a:ext cx="587375" cy="0"/>
          </a:xfrm>
          <a:prstGeom prst="straightConnector1">
            <a:avLst/>
          </a:prstGeom>
          <a:noFill/>
          <a:ln w="25400">
            <a:solidFill>
              <a:srgbClr val="000000"/>
            </a:solidFill>
            <a:round/>
            <a:headEnd/>
            <a:tailEnd type="triangle" w="lg" len="lg"/>
          </a:ln>
        </p:spPr>
      </p:cxnSp>
      <p:sp>
        <p:nvSpPr>
          <p:cNvPr id="768004" name="Text Box 4"/>
          <p:cNvSpPr txBox="1">
            <a:spLocks noChangeArrowheads="1"/>
          </p:cNvSpPr>
          <p:nvPr/>
        </p:nvSpPr>
        <p:spPr bwMode="auto">
          <a:xfrm>
            <a:off x="3377577" y="3187495"/>
            <a:ext cx="3439912" cy="33855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mj-lt"/>
                <a:cs typeface="Times New Roman" pitchFamily="18" charset="0"/>
              </a:rPr>
              <a:t>F.F. = Federico </a:t>
            </a:r>
            <a:r>
              <a:rPr kumimoji="0" lang="en-US" sz="1600" b="0" i="0" u="none" strike="noStrike" cap="none" normalizeH="0" baseline="0" dirty="0" err="1" smtClean="0">
                <a:ln>
                  <a:noFill/>
                </a:ln>
                <a:solidFill>
                  <a:schemeClr val="tx1"/>
                </a:solidFill>
                <a:effectLst/>
                <a:latin typeface="+mj-lt"/>
                <a:cs typeface="Times New Roman" pitchFamily="18" charset="0"/>
              </a:rPr>
              <a:t>Faggin</a:t>
            </a:r>
            <a:r>
              <a:rPr lang="en-US" sz="1600" dirty="0" smtClean="0">
                <a:latin typeface="+mj-lt"/>
                <a:cs typeface="Times New Roman" pitchFamily="18" charset="0"/>
              </a:rPr>
              <a:t> </a:t>
            </a:r>
            <a:r>
              <a:rPr kumimoji="0" lang="en-US" sz="1600" b="0" i="0" u="none" strike="noStrike" cap="none" normalizeH="0" baseline="0" dirty="0" smtClean="0">
                <a:ln>
                  <a:noFill/>
                </a:ln>
                <a:solidFill>
                  <a:schemeClr val="tx1"/>
                </a:solidFill>
                <a:effectLst/>
                <a:latin typeface="+mj-lt"/>
                <a:cs typeface="Times New Roman" pitchFamily="18" charset="0"/>
              </a:rPr>
              <a:t>(designer)</a:t>
            </a:r>
            <a:endParaRPr kumimoji="0" lang="en-US" sz="1800" b="0" i="0" u="none" strike="noStrike" cap="none" normalizeH="0" baseline="0" dirty="0" smtClean="0">
              <a:ln>
                <a:noFill/>
              </a:ln>
              <a:solidFill>
                <a:schemeClr val="tx1"/>
              </a:solidFill>
              <a:effectLst/>
              <a:latin typeface="+mj-lt"/>
              <a:cs typeface="Times New Roman" pitchFamily="18" charset="0"/>
            </a:endParaRPr>
          </a:p>
        </p:txBody>
      </p:sp>
      <p:pic>
        <p:nvPicPr>
          <p:cNvPr id="768005" name="Picture 40"/>
          <p:cNvPicPr>
            <a:picLocks noChangeAspect="1" noChangeArrowheads="1"/>
          </p:cNvPicPr>
          <p:nvPr/>
        </p:nvPicPr>
        <p:blipFill>
          <a:blip r:embed="rId3" cstate="print"/>
          <a:srcRect/>
          <a:stretch>
            <a:fillRect/>
          </a:stretch>
        </p:blipFill>
        <p:spPr bwMode="auto">
          <a:xfrm>
            <a:off x="5226975" y="1637517"/>
            <a:ext cx="1182688" cy="1069975"/>
          </a:xfrm>
          <a:prstGeom prst="rect">
            <a:avLst/>
          </a:prstGeom>
          <a:noFill/>
          <a:ln w="9525">
            <a:noFill/>
            <a:miter lim="800000"/>
            <a:headEnd/>
            <a:tailEnd/>
          </a:ln>
        </p:spPr>
      </p:pic>
      <p:sp>
        <p:nvSpPr>
          <p:cNvPr id="11" name="TextBox 10"/>
          <p:cNvSpPr txBox="1"/>
          <p:nvPr/>
        </p:nvSpPr>
        <p:spPr>
          <a:xfrm>
            <a:off x="418648" y="3822053"/>
            <a:ext cx="7903549" cy="2585323"/>
          </a:xfrm>
          <a:prstGeom prst="rect">
            <a:avLst/>
          </a:prstGeom>
          <a:noFill/>
        </p:spPr>
        <p:txBody>
          <a:bodyPr wrap="square" rtlCol="0">
            <a:spAutoFit/>
          </a:bodyPr>
          <a:lstStyle/>
          <a:p>
            <a:pPr lvl="0" indent="231775" algn="l">
              <a:buFont typeface="Arial" pitchFamily="34" charset="0"/>
              <a:buChar char="•"/>
            </a:pPr>
            <a:r>
              <a:rPr lang="en-US" sz="1800" dirty="0" smtClean="0">
                <a:latin typeface="+mj-lt"/>
              </a:rPr>
              <a:t>Comparable computational power with ENIAC</a:t>
            </a:r>
          </a:p>
          <a:p>
            <a:pPr lvl="0" indent="231775" algn="l">
              <a:buFont typeface="Arial" pitchFamily="34" charset="0"/>
              <a:buChar char="•"/>
            </a:pPr>
            <a:r>
              <a:rPr lang="en-US" sz="1800" dirty="0" smtClean="0">
                <a:latin typeface="+mj-lt"/>
              </a:rPr>
              <a:t>Built on 2” and then 3” wafers (vs. 12” today)</a:t>
            </a:r>
          </a:p>
          <a:p>
            <a:pPr lvl="0" indent="231775" algn="l">
              <a:buFont typeface="Arial" pitchFamily="34" charset="0"/>
              <a:buChar char="•"/>
            </a:pPr>
            <a:r>
              <a:rPr lang="en-US" sz="1800" dirty="0" smtClean="0">
                <a:latin typeface="+mj-lt"/>
              </a:rPr>
              <a:t>10 μm line widths (vs. 28-45 nm today), 4-bit bus width</a:t>
            </a:r>
          </a:p>
          <a:p>
            <a:pPr lvl="0" indent="231775" algn="l">
              <a:buFont typeface="Arial" pitchFamily="34" charset="0"/>
              <a:buChar char="•"/>
            </a:pPr>
            <a:r>
              <a:rPr lang="en-US" sz="1800" dirty="0" smtClean="0">
                <a:latin typeface="+mj-lt"/>
              </a:rPr>
              <a:t>Used in… the </a:t>
            </a:r>
            <a:r>
              <a:rPr lang="en-US" sz="1800" dirty="0" err="1" smtClean="0">
                <a:latin typeface="+mj-lt"/>
              </a:rPr>
              <a:t>Busicom</a:t>
            </a:r>
            <a:r>
              <a:rPr lang="en-US" sz="1800" dirty="0" smtClean="0">
                <a:latin typeface="+mj-lt"/>
              </a:rPr>
              <a:t> Calculator:</a:t>
            </a:r>
          </a:p>
          <a:p>
            <a:pPr lvl="0" indent="231775" algn="l">
              <a:buFont typeface="Arial" pitchFamily="34" charset="0"/>
              <a:buChar char="•"/>
            </a:pPr>
            <a:r>
              <a:rPr lang="en-US" sz="1800" dirty="0" smtClean="0">
                <a:latin typeface="+mj-lt"/>
              </a:rPr>
              <a:t>See </a:t>
            </a:r>
            <a:r>
              <a:rPr lang="en-US" sz="1800" u="sng" dirty="0" smtClean="0">
                <a:latin typeface="+mj-lt"/>
                <a:hlinkClick r:id="rId4"/>
              </a:rPr>
              <a:t>http://www.intel4004.com</a:t>
            </a:r>
            <a:endParaRPr lang="en-US" sz="1800" dirty="0" smtClean="0">
              <a:latin typeface="+mj-lt"/>
            </a:endParaRPr>
          </a:p>
          <a:p>
            <a:pPr algn="l"/>
            <a:r>
              <a:rPr lang="en-US" sz="1800" dirty="0" smtClean="0">
                <a:latin typeface="+mj-lt"/>
              </a:rPr>
              <a:t> </a:t>
            </a:r>
          </a:p>
          <a:p>
            <a:pPr algn="l"/>
            <a:r>
              <a:rPr lang="en-US" sz="1800" dirty="0" smtClean="0">
                <a:latin typeface="+mj-lt"/>
              </a:rPr>
              <a:t>Followed by 8008 (8-bit), 8080, 8086</a:t>
            </a:r>
          </a:p>
          <a:p>
            <a:pPr algn="l"/>
            <a:r>
              <a:rPr lang="en-US" sz="1800" dirty="0" smtClean="0">
                <a:latin typeface="+mj-lt"/>
              </a:rPr>
              <a:t>Then 80286, 80386, 80486 = i486 (1989, 0.8 μm lines)</a:t>
            </a:r>
          </a:p>
          <a:p>
            <a:pPr algn="l"/>
            <a:r>
              <a:rPr lang="en-US" sz="1800" dirty="0" smtClean="0">
                <a:latin typeface="+mj-lt"/>
              </a:rPr>
              <a:t>Pentium, II, III, Itanium, IV, Celeron, Core 2 Duo, Atom…</a:t>
            </a:r>
            <a:endParaRPr lang="en-US" sz="1800" dirty="0" smtClean="0">
              <a:latin typeface="+mj-lt"/>
              <a:cs typeface="Times New Roman" pitchFamily="18" charset="0"/>
            </a:endParaRPr>
          </a:p>
        </p:txBody>
      </p:sp>
      <p:pic>
        <p:nvPicPr>
          <p:cNvPr id="768009" name="Picture 41"/>
          <p:cNvPicPr>
            <a:picLocks noChangeAspect="1" noChangeArrowheads="1"/>
          </p:cNvPicPr>
          <p:nvPr/>
        </p:nvPicPr>
        <p:blipFill>
          <a:blip r:embed="rId5" cstate="print"/>
          <a:srcRect/>
          <a:stretch>
            <a:fillRect/>
          </a:stretch>
        </p:blipFill>
        <p:spPr bwMode="auto">
          <a:xfrm rot="5400000">
            <a:off x="6756751" y="4015320"/>
            <a:ext cx="1758950" cy="2017712"/>
          </a:xfrm>
          <a:prstGeom prst="rect">
            <a:avLst/>
          </a:prstGeom>
          <a:noFill/>
          <a:ln w="9525">
            <a:noFill/>
            <a:miter lim="800000"/>
            <a:headEnd/>
            <a:tailEnd/>
          </a:ln>
        </p:spPr>
      </p:pic>
    </p:spTree>
  </p:cSld>
  <p:clrMapOvr>
    <a:masterClrMapping/>
  </p:clrMapOvr>
  <p:transition>
    <p:randomBar dir="vert"/>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5875" cap="flat" cmpd="sng" algn="ctr">
          <a:solidFill>
            <a:schemeClr val="tx1"/>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1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Verdana" pitchFamily="34" charset="0"/>
          </a:defRPr>
        </a:defPPr>
      </a:lstStyle>
    </a:lnDef>
    <a:txDef>
      <a:spPr>
        <a:noFill/>
      </a:spPr>
      <a:bodyPr wrap="none" rtlCol="0">
        <a:spAutoFit/>
      </a:bodyPr>
      <a:lstStyle>
        <a:defPPr algn="l">
          <a:defRPr sz="1800" dirty="0" smtClean="0">
            <a:latin typeface="Times New Roman" pitchFamily="18" charset="0"/>
            <a:cs typeface="Times New Roman" pitchFamily="18"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23379</TotalTime>
  <Words>871</Words>
  <Application>Microsoft Office PowerPoint</Application>
  <PresentationFormat>On-screen Show (4:3)</PresentationFormat>
  <Paragraphs>183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Slide 1</vt:lpstr>
      <vt:lpstr>ECE 340 Lecture 1 Introduction, Some Historical Context</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340, Univ. Illinois Urbana-Champaign</dc:title>
  <dc:creator>© Eric Pop</dc:creator>
  <cp:lastModifiedBy>Eric Pop</cp:lastModifiedBy>
  <cp:revision>1474</cp:revision>
  <cp:lastPrinted>2013-01-14T16:46:53Z</cp:lastPrinted>
  <dcterms:created xsi:type="dcterms:W3CDTF">2004-06-14T02:57:56Z</dcterms:created>
  <dcterms:modified xsi:type="dcterms:W3CDTF">2013-01-15T16:50:59Z</dcterms:modified>
</cp:coreProperties>
</file>