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18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41" r:id="rId23"/>
    <p:sldId id="540" r:id="rId24"/>
    <p:sldId id="539" r:id="rId2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99"/>
    <a:srgbClr val="000099"/>
    <a:srgbClr val="0000FF"/>
    <a:srgbClr val="B2B2B2"/>
    <a:srgbClr val="5F5F5F"/>
    <a:srgbClr val="99CCFF"/>
    <a:srgbClr val="C0C0C0"/>
    <a:srgbClr val="FF0000"/>
    <a:srgbClr val="F47F24"/>
    <a:srgbClr val="003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0" autoAdjust="0"/>
    <p:restoredTop sz="92181" autoAdjust="0"/>
  </p:normalViewPr>
  <p:slideViewPr>
    <p:cSldViewPr snapToGrid="0">
      <p:cViewPr varScale="1">
        <p:scale>
          <a:sx n="60" d="100"/>
          <a:sy n="60" d="100"/>
        </p:scale>
        <p:origin x="-7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 marL="236538" indent="-236538"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2013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6538" indent="-236538" algn="l" rtl="0" fontAlgn="base">
        <a:spcBef>
          <a:spcPts val="0"/>
        </a:spcBef>
        <a:spcAft>
          <a:spcPts val="60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ts val="6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ece-www.colorado.edu/~bart/boo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229600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 </a:t>
            </a:r>
            <a:r>
              <a:rPr lang="en-US" b="1" u="sng" dirty="0" smtClean="0"/>
              <a:t>3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Crystals and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7" y="1341899"/>
            <a:ext cx="8450317" cy="4830763"/>
          </a:xfrm>
        </p:spPr>
        <p:txBody>
          <a:bodyPr/>
          <a:lstStyle/>
          <a:p>
            <a:r>
              <a:rPr lang="en-US" dirty="0" smtClean="0"/>
              <a:t>Online reference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http://ece-www.colorado.edu/~</a:t>
            </a:r>
            <a:r>
              <a:rPr lang="en-US" dirty="0" smtClean="0">
                <a:hlinkClick r:id="rId2"/>
              </a:rPr>
              <a:t>bart/book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Crystal </a:t>
            </a:r>
            <a:r>
              <a:rPr lang="en-US" dirty="0" smtClean="0"/>
              <a:t>Lattices:</a:t>
            </a:r>
          </a:p>
          <a:p>
            <a:pPr lvl="1"/>
            <a:r>
              <a:rPr lang="en-US" dirty="0" smtClean="0"/>
              <a:t>Periodic arrangement of atoms</a:t>
            </a:r>
          </a:p>
          <a:p>
            <a:pPr lvl="1"/>
            <a:r>
              <a:rPr lang="en-US" dirty="0" smtClean="0"/>
              <a:t>Repeated unit cells (solid-state)</a:t>
            </a:r>
          </a:p>
          <a:p>
            <a:pPr lvl="1"/>
            <a:r>
              <a:rPr lang="en-US" dirty="0" smtClean="0"/>
              <a:t>Stuffing atoms into unit cells</a:t>
            </a:r>
          </a:p>
          <a:p>
            <a:pPr lvl="1"/>
            <a:r>
              <a:rPr lang="en-US" dirty="0" smtClean="0"/>
              <a:t>Diamond (Si) and zinc </a:t>
            </a:r>
            <a:r>
              <a:rPr lang="en-US" dirty="0" err="1" smtClean="0"/>
              <a:t>blende</a:t>
            </a:r>
            <a:r>
              <a:rPr lang="en-US" dirty="0" smtClean="0"/>
              <a:t> (GaAs) crystal structures</a:t>
            </a:r>
          </a:p>
          <a:p>
            <a:pPr lvl="1"/>
            <a:r>
              <a:rPr lang="en-US" dirty="0" smtClean="0"/>
              <a:t>Crystal planes</a:t>
            </a:r>
          </a:p>
          <a:p>
            <a:pPr lvl="1"/>
            <a:r>
              <a:rPr lang="en-US" dirty="0" smtClean="0"/>
              <a:t>Calculating </a:t>
            </a:r>
            <a:r>
              <a:rPr lang="en-US" dirty="0" smtClean="0"/>
              <a:t>densities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45476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655" y="5004458"/>
            <a:ext cx="3825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54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003" y="4003292"/>
            <a:ext cx="2563813" cy="21605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306207"/>
            <a:ext cx="6290445" cy="55179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669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35" y="1188487"/>
            <a:ext cx="2762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3" cstate="print"/>
          <a:srcRect l="6934" r="7800"/>
          <a:stretch>
            <a:fillRect/>
          </a:stretch>
        </p:blipFill>
        <p:spPr bwMode="auto">
          <a:xfrm>
            <a:off x="1416165" y="4026183"/>
            <a:ext cx="31797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402" y="173426"/>
            <a:ext cx="8229600" cy="5697901"/>
          </a:xfrm>
        </p:spPr>
        <p:txBody>
          <a:bodyPr/>
          <a:lstStyle/>
          <a:p>
            <a:r>
              <a:rPr lang="en-US" dirty="0" smtClean="0"/>
              <a:t>Graphite </a:t>
            </a:r>
            <a:r>
              <a:rPr lang="en-US" dirty="0" smtClean="0"/>
              <a:t>(~pencil </a:t>
            </a:r>
            <a:r>
              <a:rPr lang="en-US" dirty="0" smtClean="0"/>
              <a:t>lead) = parallel sheets of graphene</a:t>
            </a:r>
          </a:p>
          <a:p>
            <a:r>
              <a:rPr lang="en-US" dirty="0" smtClean="0"/>
              <a:t>Carbon nanotube = rolled up sheet of graphene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66980" name="Picture 1"/>
          <p:cNvPicPr>
            <a:picLocks noChangeAspect="1" noChangeArrowheads="1"/>
          </p:cNvPicPr>
          <p:nvPr/>
        </p:nvPicPr>
        <p:blipFill>
          <a:blip r:embed="rId4" cstate="print"/>
          <a:srcRect l="4823" t="3564" r="5009" b="10635"/>
          <a:stretch>
            <a:fillRect/>
          </a:stretch>
        </p:blipFill>
        <p:spPr bwMode="auto">
          <a:xfrm>
            <a:off x="4598271" y="1272300"/>
            <a:ext cx="37036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/>
          <p:cNvPicPr>
            <a:picLocks noChangeAspect="1" noChangeArrowheads="1"/>
          </p:cNvPicPr>
          <p:nvPr/>
        </p:nvPicPr>
        <p:blipFill>
          <a:blip r:embed="rId3" cstate="print"/>
          <a:srcRect t="10173" b="18022"/>
          <a:stretch>
            <a:fillRect/>
          </a:stretch>
        </p:blipFill>
        <p:spPr bwMode="auto">
          <a:xfrm>
            <a:off x="427102" y="583342"/>
            <a:ext cx="712311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20717"/>
            <a:ext cx="8650286" cy="5905447"/>
          </a:xfrm>
        </p:spPr>
        <p:txBody>
          <a:bodyPr/>
          <a:lstStyle/>
          <a:p>
            <a:r>
              <a:rPr lang="en-US" dirty="0" smtClean="0"/>
              <a:t>The Bohr model of the (isolated) Si atom (N. Bohr, 1913):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pPr marL="0"/>
            <a:r>
              <a:rPr lang="en-US" dirty="0" smtClean="0">
                <a:latin typeface="+mj-lt"/>
                <a:ea typeface="Calibri"/>
              </a:rPr>
              <a:t>Note: inner shell electrons </a:t>
            </a:r>
            <a:r>
              <a:rPr lang="en-US" i="1" dirty="0" smtClean="0">
                <a:latin typeface="+mj-lt"/>
                <a:ea typeface="Calibri"/>
              </a:rPr>
              <a:t>screen</a:t>
            </a:r>
            <a:r>
              <a:rPr lang="en-US" dirty="0" smtClean="0">
                <a:latin typeface="+mj-lt"/>
                <a:ea typeface="Calibri"/>
              </a:rPr>
              <a:t> outer shell electrons from the positive charge of the nucleus (outer less tightly bound)</a:t>
            </a:r>
          </a:p>
          <a:p>
            <a:pPr marL="0">
              <a:buNone/>
            </a:pPr>
            <a:r>
              <a:rPr lang="en-US" dirty="0" smtClean="0">
                <a:latin typeface="+mj-lt"/>
                <a:ea typeface="Calibri"/>
              </a:rPr>
              <a:t> </a:t>
            </a:r>
          </a:p>
          <a:p>
            <a:r>
              <a:rPr lang="en-US" dirty="0" smtClean="0">
                <a:latin typeface="+mj-lt"/>
                <a:ea typeface="Calibri"/>
              </a:rPr>
              <a:t>Bohr model: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05" name="Object 5"/>
          <p:cNvGraphicFramePr>
            <a:graphicFrameLocks noChangeAspect="1"/>
          </p:cNvGraphicFramePr>
          <p:nvPr/>
        </p:nvGraphicFramePr>
        <p:xfrm>
          <a:off x="2333288" y="5517931"/>
          <a:ext cx="3371850" cy="866775"/>
        </p:xfrm>
        <a:graphic>
          <a:graphicData uri="http://schemas.openxmlformats.org/presentationml/2006/ole">
            <p:oleObj spid="_x0000_s768005" name="Equation" r:id="rId4" imgW="1943100" imgH="495300" progId="Equation.DSMT4">
              <p:embed/>
            </p:oleObj>
          </a:graphicData>
        </a:graphic>
      </p:graphicFrame>
      <p:pic>
        <p:nvPicPr>
          <p:cNvPr id="768008" name="Picture 8" descr="https://encrypted-tbn0.gstatic.com/images?q=tbn:ANd9GcQrELiKD0WBon9DnD-P6X84ziXFdZpKt_H-A21YOC_3DzCs_DFeWY4IW1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6959" y="781648"/>
            <a:ext cx="107632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168" y="173427"/>
            <a:ext cx="8760646" cy="61261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Quantum theory on two slides: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1) </a:t>
            </a:r>
            <a:r>
              <a:rPr lang="en-US" dirty="0" smtClean="0"/>
              <a:t>Key result of quantum mechanics (E. Schrödinger, 1926):</a:t>
            </a:r>
          </a:p>
          <a:p>
            <a:pPr lvl="1"/>
            <a:r>
              <a:rPr lang="en-US" dirty="0" smtClean="0"/>
              <a:t>Particle/wave in a </a:t>
            </a:r>
            <a:r>
              <a:rPr lang="en-US" u="sng" dirty="0" smtClean="0"/>
              <a:t>single</a:t>
            </a:r>
            <a:r>
              <a:rPr lang="en-US" dirty="0" smtClean="0"/>
              <a:t> (potential energy) box</a:t>
            </a:r>
          </a:p>
          <a:p>
            <a:pPr lvl="1"/>
            <a:r>
              <a:rPr lang="en-US" dirty="0" smtClean="0"/>
              <a:t>Discrete, separated energy levels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69026" name="Picture 2" descr="https://encrypted-tbn0.gstatic.com/images?q=tbn:ANd9GcSTZCTVFDFSWy1UMHbVvUYgdGyGQ9VGrHd3PM8LmvBJQc3uv6zfSW7e2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369" y="1626640"/>
            <a:ext cx="1095375" cy="1543051"/>
          </a:xfrm>
          <a:prstGeom prst="rect">
            <a:avLst/>
          </a:prstGeom>
          <a:noFill/>
        </p:spPr>
      </p:pic>
      <p:pic>
        <p:nvPicPr>
          <p:cNvPr id="769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742" y="2298980"/>
            <a:ext cx="2816279" cy="5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28263"/>
            <a:ext cx="9144000" cy="56979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Key </a:t>
            </a:r>
            <a:r>
              <a:rPr lang="en-US" dirty="0" smtClean="0"/>
              <a:t>result of wave mechanics (F. Bloch, 1928):</a:t>
            </a:r>
          </a:p>
          <a:p>
            <a:pPr marL="346075" lvl="1" indent="-206375"/>
            <a:r>
              <a:rPr lang="en-US" dirty="0" smtClean="0"/>
              <a:t>Plane wave in a </a:t>
            </a:r>
            <a:r>
              <a:rPr lang="en-US" u="sng" dirty="0" smtClean="0"/>
              <a:t>periodic potential</a:t>
            </a:r>
            <a:endParaRPr lang="en-US" dirty="0" smtClean="0"/>
          </a:p>
          <a:p>
            <a:pPr marL="346075" lvl="1" indent="-206375"/>
            <a:r>
              <a:rPr lang="en-US" dirty="0" smtClean="0"/>
              <a:t>Wave momentum k only unique up to 2π/a</a:t>
            </a:r>
          </a:p>
          <a:p>
            <a:pPr marL="346075" lvl="1" indent="-206375"/>
            <a:r>
              <a:rPr lang="en-US" dirty="0" smtClean="0"/>
              <a:t>Only certain electron energies allowed, but those can </a:t>
            </a:r>
            <a:r>
              <a:rPr lang="en-US" dirty="0" smtClean="0"/>
              <a:t>propagate unimpeded (theoretically), </a:t>
            </a:r>
            <a:r>
              <a:rPr lang="en-US" dirty="0" smtClean="0"/>
              <a:t>as long as lattice spacing is “perfectly” maintained‼!</a:t>
            </a:r>
          </a:p>
          <a:p>
            <a:pPr marL="346075" lvl="1" indent="-206375"/>
            <a:r>
              <a:rPr lang="en-US" dirty="0" smtClean="0"/>
              <a:t>But, resistance introduced by: </a:t>
            </a:r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__________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7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639" y="3168866"/>
            <a:ext cx="2388211" cy="3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4" name="Picture 6" descr="https://encrypted-tbn3.gstatic.com/images?q=tbn:ANd9GcSZT9JvMz9DPSj-2jC4fcvAcPQ90VlUonqGY7XBxqdmWPlCvsj-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123" y="0"/>
            <a:ext cx="1127146" cy="15923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104" y="299554"/>
            <a:ext cx="4330537" cy="5697901"/>
          </a:xfrm>
        </p:spPr>
        <p:txBody>
          <a:bodyPr/>
          <a:lstStyle/>
          <a:p>
            <a:r>
              <a:rPr lang="en-US" dirty="0" smtClean="0"/>
              <a:t>Energy levels when atoms are far apart: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Energy levels when atoms are close together (potentials interact):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Energy levels from discrete atoms to crystal lattice: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203" y="441650"/>
            <a:ext cx="4294187" cy="1306513"/>
          </a:xfrm>
          <a:prstGeom prst="rect">
            <a:avLst/>
          </a:prstGeom>
          <a:noFill/>
        </p:spPr>
      </p:pic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03" y="2244832"/>
            <a:ext cx="4179887" cy="14208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2081112" y="6306207"/>
            <a:ext cx="6290445" cy="55179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71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13" y="3829050"/>
            <a:ext cx="47767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223305"/>
            <a:ext cx="8681817" cy="5578399"/>
          </a:xfrm>
        </p:spPr>
        <p:txBody>
          <a:bodyPr/>
          <a:lstStyle/>
          <a:p>
            <a:r>
              <a:rPr lang="en-US" sz="2200" dirty="0" smtClean="0"/>
              <a:t>Energy </a:t>
            </a:r>
            <a:r>
              <a:rPr lang="en-US" sz="2200" dirty="0" smtClean="0"/>
              <a:t>states of Si atom expand into energy bands of Si lattice</a:t>
            </a:r>
          </a:p>
          <a:p>
            <a:pPr lvl="0"/>
            <a:r>
              <a:rPr lang="en-US" sz="2200" dirty="0" smtClean="0"/>
              <a:t>Lower bands are filled with electrons, higher bands are empty in a semiconductor</a:t>
            </a:r>
          </a:p>
          <a:p>
            <a:pPr lvl="0"/>
            <a:r>
              <a:rPr lang="en-US" sz="2200" dirty="0" smtClean="0"/>
              <a:t>The highest filled band = ___________ band</a:t>
            </a:r>
          </a:p>
          <a:p>
            <a:pPr lvl="0"/>
            <a:r>
              <a:rPr lang="en-US" sz="2200" dirty="0" smtClean="0"/>
              <a:t>The lowest empty band = ___________ band</a:t>
            </a:r>
          </a:p>
          <a:p>
            <a:pPr lvl="0"/>
            <a:r>
              <a:rPr lang="en-US" sz="2200" dirty="0" smtClean="0"/>
              <a:t>Insulators?</a:t>
            </a:r>
          </a:p>
          <a:p>
            <a:pPr lvl="0"/>
            <a:r>
              <a:rPr lang="en-US" sz="2200" dirty="0" smtClean="0"/>
              <a:t>Metals</a:t>
            </a:r>
            <a:r>
              <a:rPr lang="en-US" sz="2200" dirty="0" smtClean="0"/>
              <a:t>?</a:t>
            </a:r>
            <a:endParaRPr 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7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980" y="2601913"/>
            <a:ext cx="5601248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2018049"/>
            <a:ext cx="8681818" cy="4193565"/>
          </a:xfrm>
        </p:spPr>
        <p:txBody>
          <a:bodyPr/>
          <a:lstStyle/>
          <a:p>
            <a:pPr lvl="0"/>
            <a:r>
              <a:rPr lang="en-US" sz="2200" dirty="0" smtClean="0"/>
              <a:t>Band structure explains why SiO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(diamond, etc) is insulating, silicon is semiconducting, copper is a metal</a:t>
            </a:r>
          </a:p>
          <a:p>
            <a:pPr lvl="0"/>
            <a:r>
              <a:rPr lang="en-US" sz="2200" i="1" dirty="0" smtClean="0"/>
              <a:t>For electrons to be accelerated in an electric field they must be able to move into new, unoccupied energy states.</a:t>
            </a:r>
            <a:endParaRPr lang="en-US" sz="2200" dirty="0" smtClean="0"/>
          </a:p>
          <a:p>
            <a:pPr>
              <a:buNone/>
            </a:pPr>
            <a:endParaRPr lang="en-US" sz="2100" i="1" dirty="0" smtClean="0"/>
          </a:p>
          <a:p>
            <a:pPr>
              <a:buNone/>
            </a:pPr>
            <a:endParaRPr lang="en-US" sz="2100" i="1" dirty="0" smtClean="0"/>
          </a:p>
          <a:p>
            <a:pPr>
              <a:buNone/>
            </a:pPr>
            <a:endParaRPr lang="en-US" sz="2100" i="1" dirty="0" smtClean="0"/>
          </a:p>
          <a:p>
            <a:pPr>
              <a:buNone/>
            </a:pPr>
            <a:r>
              <a:rPr lang="en-US" sz="2100" i="1" dirty="0" smtClean="0"/>
              <a:t> </a:t>
            </a:r>
            <a:endParaRPr lang="en-US" sz="2100" i="1" dirty="0" smtClean="0"/>
          </a:p>
          <a:p>
            <a:pPr>
              <a:buNone/>
            </a:pPr>
            <a:endParaRPr lang="en-US" sz="2100" i="1" dirty="0" smtClean="0"/>
          </a:p>
          <a:p>
            <a:r>
              <a:rPr lang="en-US" sz="2200" dirty="0" smtClean="0"/>
              <a:t>Water </a:t>
            </a:r>
            <a:r>
              <a:rPr lang="en-US" sz="2200" dirty="0" smtClean="0"/>
              <a:t>bottle flow analogy (empty vs. full)</a:t>
            </a:r>
          </a:p>
          <a:p>
            <a:pPr lvl="0"/>
            <a:r>
              <a:rPr lang="en-US" sz="2200" dirty="0" smtClean="0"/>
              <a:t>So, what is a </a:t>
            </a:r>
            <a:r>
              <a:rPr lang="en-US" sz="2200" u="sng" dirty="0" smtClean="0"/>
              <a:t>hole</a:t>
            </a:r>
            <a:r>
              <a:rPr lang="en-US" sz="2200" dirty="0" smtClean="0"/>
              <a:t> then</a:t>
            </a:r>
            <a:r>
              <a:rPr lang="en-US" sz="2200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7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118" y="0"/>
            <a:ext cx="5654675" cy="1984375"/>
          </a:xfrm>
          <a:prstGeom prst="rect">
            <a:avLst/>
          </a:prstGeom>
          <a:noFill/>
        </p:spPr>
      </p:pic>
      <p:pic>
        <p:nvPicPr>
          <p:cNvPr id="773125" name="Picture 7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097" y="3699588"/>
            <a:ext cx="5281339" cy="16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4916247"/>
          </a:xfrm>
        </p:spPr>
        <p:txBody>
          <a:bodyPr/>
          <a:lstStyle/>
          <a:p>
            <a:r>
              <a:rPr lang="en-US" dirty="0" smtClean="0"/>
              <a:t>In devices we usually draw: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Simplified version of energy band model, indicating</a:t>
            </a:r>
          </a:p>
          <a:p>
            <a:pPr lvl="1"/>
            <a:r>
              <a:rPr lang="en-US" dirty="0" smtClean="0"/>
              <a:t>Top edge of valence band (E</a:t>
            </a:r>
            <a:r>
              <a:rPr lang="en-US" baseline="-25000" dirty="0" smtClean="0"/>
              <a:t>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Bottom edge of conduction band (E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Their separation, i.e. band gap energy (E</a:t>
            </a:r>
            <a:r>
              <a:rPr lang="en-US" baseline="-25000" dirty="0" smtClean="0"/>
              <a:t>G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2" cstate="print"/>
          <a:srcRect b="32686"/>
          <a:stretch>
            <a:fillRect/>
          </a:stretch>
        </p:blipFill>
        <p:spPr bwMode="auto">
          <a:xfrm>
            <a:off x="1603375" y="924020"/>
            <a:ext cx="59372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062" y="1434661"/>
            <a:ext cx="8229600" cy="4808483"/>
          </a:xfrm>
        </p:spPr>
        <p:txBody>
          <a:bodyPr/>
          <a:lstStyle/>
          <a:p>
            <a:r>
              <a:rPr lang="en-US" dirty="0" smtClean="0"/>
              <a:t>Typical semiconductor band gaps (E</a:t>
            </a:r>
            <a:r>
              <a:rPr lang="en-US" baseline="-25000" dirty="0" smtClean="0"/>
              <a:t>G</a:t>
            </a:r>
            <a:r>
              <a:rPr lang="en-US" dirty="0" smtClean="0"/>
              <a:t>) between 0-3 eV</a:t>
            </a:r>
          </a:p>
          <a:p>
            <a:pPr lvl="1"/>
            <a:r>
              <a:rPr lang="en-US" dirty="0" smtClean="0"/>
              <a:t>GaAs → E</a:t>
            </a:r>
            <a:r>
              <a:rPr lang="en-US" baseline="-25000" dirty="0" smtClean="0"/>
              <a:t>G</a:t>
            </a:r>
            <a:r>
              <a:rPr lang="en-US" dirty="0" smtClean="0"/>
              <a:t> ≈ 1.42 eV</a:t>
            </a:r>
          </a:p>
          <a:p>
            <a:pPr lvl="1"/>
            <a:r>
              <a:rPr lang="en-US" dirty="0" smtClean="0"/>
              <a:t>Si → E</a:t>
            </a:r>
            <a:r>
              <a:rPr lang="en-US" baseline="-25000" dirty="0" smtClean="0"/>
              <a:t>G</a:t>
            </a:r>
            <a:r>
              <a:rPr lang="en-US" dirty="0" smtClean="0"/>
              <a:t> ≈ 1.12 eV</a:t>
            </a:r>
          </a:p>
          <a:p>
            <a:pPr lvl="1"/>
            <a:r>
              <a:rPr lang="en-US" dirty="0" smtClean="0"/>
              <a:t>Ge → E</a:t>
            </a:r>
            <a:r>
              <a:rPr lang="en-US" baseline="-25000" dirty="0" smtClean="0"/>
              <a:t>G</a:t>
            </a:r>
            <a:r>
              <a:rPr lang="en-US" dirty="0" smtClean="0"/>
              <a:t> ≈ 0.67 eV</a:t>
            </a:r>
          </a:p>
          <a:p>
            <a:pPr lvl="0"/>
            <a:r>
              <a:rPr lang="en-US" dirty="0" smtClean="0"/>
              <a:t>… for more, see Appendix III in book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Insulator band gaps &gt; 5 </a:t>
            </a:r>
            <a:r>
              <a:rPr lang="en-US" dirty="0" smtClean="0"/>
              <a:t>eV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 = 9 eV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Where are all electrons at T=0 K</a:t>
            </a:r>
            <a:r>
              <a:rPr lang="en-US" dirty="0" smtClean="0"/>
              <a:t>?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either insulators or semiconductors conduct at 0 K?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about at T=300 K?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9575" y="123825"/>
            <a:ext cx="8229600" cy="10772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ECE 340 Lecture 5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Energy Bands, Temperature, Effective Mass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112644" y="6306207"/>
            <a:ext cx="6826405" cy="55179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75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46" y="0"/>
            <a:ext cx="4329113" cy="2995613"/>
          </a:xfrm>
          <a:prstGeom prst="rect">
            <a:avLst/>
          </a:prstGeom>
          <a:noFill/>
        </p:spPr>
      </p:pic>
      <p:pic>
        <p:nvPicPr>
          <p:cNvPr id="775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963" y="5124450"/>
            <a:ext cx="4037013" cy="1733550"/>
          </a:xfrm>
          <a:prstGeom prst="rect">
            <a:avLst/>
          </a:prstGeom>
          <a:noFill/>
        </p:spPr>
      </p:pic>
      <p:pic>
        <p:nvPicPr>
          <p:cNvPr id="775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361" y="2558240"/>
            <a:ext cx="72834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11659" y="57859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algn="l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analogy: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197" y="1208694"/>
            <a:ext cx="152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picture: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(here 2-D)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086" y="3615563"/>
            <a:ext cx="96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picture: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66" name="Picture 6"/>
          <p:cNvPicPr>
            <a:picLocks noChangeAspect="1" noChangeArrowheads="1"/>
          </p:cNvPicPr>
          <p:nvPr/>
        </p:nvPicPr>
        <p:blipFill>
          <a:blip r:embed="rId2" cstate="print"/>
          <a:srcRect b="2874"/>
          <a:stretch>
            <a:fillRect/>
          </a:stretch>
        </p:blipFill>
        <p:spPr bwMode="auto">
          <a:xfrm>
            <a:off x="2521744" y="3765005"/>
            <a:ext cx="5319713" cy="3092995"/>
          </a:xfrm>
          <a:prstGeom prst="rect">
            <a:avLst/>
          </a:prstGeom>
          <a:noFill/>
        </p:spPr>
      </p:pic>
      <p:pic>
        <p:nvPicPr>
          <p:cNvPr id="757762" name="Picture 2"/>
          <p:cNvPicPr>
            <a:picLocks noChangeAspect="1" noChangeArrowheads="1"/>
          </p:cNvPicPr>
          <p:nvPr/>
        </p:nvPicPr>
        <p:blipFill>
          <a:blip r:embed="rId3" cstate="print"/>
          <a:srcRect t="3413"/>
          <a:stretch>
            <a:fillRect/>
          </a:stretch>
        </p:blipFill>
        <p:spPr bwMode="auto">
          <a:xfrm>
            <a:off x="935792" y="373080"/>
            <a:ext cx="7272417" cy="30383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338" y="0"/>
            <a:ext cx="8229600" cy="5697901"/>
          </a:xfrm>
        </p:spPr>
        <p:txBody>
          <a:bodyPr/>
          <a:lstStyle/>
          <a:p>
            <a:r>
              <a:rPr lang="en-US" dirty="0" smtClean="0"/>
              <a:t>Appendix III in your book (semiconductors):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dirty="0" smtClean="0"/>
              <a:t>Where crystalline semiconductors fit in (electrically):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5" name="Picture 1" descr="K:\tif\size\fg01-13.tif"/>
          <p:cNvPicPr>
            <a:picLocks noChangeAspect="1" noChangeArrowheads="1"/>
          </p:cNvPicPr>
          <p:nvPr/>
        </p:nvPicPr>
        <p:blipFill>
          <a:blip r:embed="rId2" cstate="print"/>
          <a:srcRect l="27640" t="2606" r="27510" b="40015"/>
          <a:stretch>
            <a:fillRect/>
          </a:stretch>
        </p:blipFill>
        <p:spPr bwMode="auto">
          <a:xfrm>
            <a:off x="3219450" y="717550"/>
            <a:ext cx="592455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933" y="223305"/>
            <a:ext cx="8634521" cy="5697901"/>
          </a:xfrm>
        </p:spPr>
        <p:txBody>
          <a:bodyPr/>
          <a:lstStyle/>
          <a:p>
            <a:r>
              <a:rPr lang="en-US" dirty="0" smtClean="0"/>
              <a:t>How do band gaps vary with lattice size? (is there a trend?)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band gaps</a:t>
            </a:r>
          </a:p>
          <a:p>
            <a:pPr>
              <a:buNone/>
            </a:pPr>
            <a:r>
              <a:rPr lang="en-US" dirty="0" smtClean="0"/>
              <a:t>vary with temperature?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86369"/>
            <a:ext cx="8229600" cy="5697901"/>
          </a:xfrm>
        </p:spPr>
        <p:txBody>
          <a:bodyPr/>
          <a:lstStyle/>
          <a:p>
            <a:r>
              <a:rPr lang="en-US" dirty="0" smtClean="0"/>
              <a:t>Short recap, so we are comfortable switching between: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Bond picture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Band picture vs. 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Band picture vs. 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8" y="841211"/>
            <a:ext cx="2919413" cy="20208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3" descr="C:\tif\size\ch03\fg03-09.tif"/>
          <p:cNvPicPr>
            <a:picLocks noChangeAspect="1" noChangeArrowheads="1"/>
          </p:cNvPicPr>
          <p:nvPr/>
        </p:nvPicPr>
        <p:blipFill>
          <a:blip r:embed="rId2" cstate="print"/>
          <a:srcRect l="10951" t="68468" r="16817" b="8177"/>
          <a:stretch>
            <a:fillRect/>
          </a:stretch>
        </p:blipFill>
        <p:spPr bwMode="auto">
          <a:xfrm>
            <a:off x="2122487" y="5155324"/>
            <a:ext cx="7021513" cy="17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338" y="412497"/>
            <a:ext cx="3841803" cy="5697901"/>
          </a:xfrm>
        </p:spPr>
        <p:txBody>
          <a:bodyPr/>
          <a:lstStyle/>
          <a:p>
            <a:r>
              <a:rPr lang="en-US" dirty="0" smtClean="0"/>
              <a:t>Let’s combine energy bands vs. k and vs. x: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what is </a:t>
            </a:r>
            <a:r>
              <a:rPr lang="en-US" i="1" dirty="0" smtClean="0"/>
              <a:t>potential</a:t>
            </a:r>
            <a:r>
              <a:rPr lang="en-US" dirty="0" smtClean="0"/>
              <a:t>, </a:t>
            </a:r>
            <a:r>
              <a:rPr lang="en-US" i="1" dirty="0" smtClean="0"/>
              <a:t>kinetic</a:t>
            </a:r>
            <a:r>
              <a:rPr lang="en-US" dirty="0" smtClean="0"/>
              <a:t>, and </a:t>
            </a:r>
            <a:r>
              <a:rPr lang="en-US" i="1" dirty="0" smtClean="0"/>
              <a:t>total</a:t>
            </a:r>
            <a:r>
              <a:rPr lang="en-US" dirty="0" smtClean="0"/>
              <a:t> energy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which way energy of </a:t>
            </a:r>
            <a:r>
              <a:rPr lang="en-US" i="1" dirty="0" smtClean="0"/>
              <a:t>holes</a:t>
            </a:r>
            <a:r>
              <a:rPr lang="en-US" dirty="0" smtClean="0"/>
              <a:t> increases</a:t>
            </a:r>
            <a:endParaRPr lang="en-US" dirty="0"/>
          </a:p>
        </p:txBody>
      </p:sp>
      <p:pic>
        <p:nvPicPr>
          <p:cNvPr id="5" name="Picture 3" descr="C:\tif\size\ch03\fg03-09.tif"/>
          <p:cNvPicPr>
            <a:picLocks noChangeAspect="1" noChangeArrowheads="1"/>
          </p:cNvPicPr>
          <p:nvPr/>
        </p:nvPicPr>
        <p:blipFill>
          <a:blip r:embed="rId2" cstate="print"/>
          <a:srcRect l="20796" t="3177" r="26494" b="32325"/>
          <a:stretch>
            <a:fillRect/>
          </a:stretch>
        </p:blipFill>
        <p:spPr bwMode="auto">
          <a:xfrm>
            <a:off x="4020207" y="405794"/>
            <a:ext cx="5123793" cy="47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7" name="Picture 3"/>
          <p:cNvPicPr>
            <a:picLocks noChangeAspect="1" noChangeArrowheads="1"/>
          </p:cNvPicPr>
          <p:nvPr/>
        </p:nvPicPr>
        <p:blipFill>
          <a:blip r:embed="rId2" cstate="print"/>
          <a:srcRect r="12088"/>
          <a:stretch>
            <a:fillRect/>
          </a:stretch>
        </p:blipFill>
        <p:spPr bwMode="auto">
          <a:xfrm>
            <a:off x="6479624" y="63064"/>
            <a:ext cx="2522482" cy="236778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89186"/>
            <a:ext cx="8229600" cy="6211613"/>
          </a:xfrm>
        </p:spPr>
        <p:txBody>
          <a:bodyPr/>
          <a:lstStyle/>
          <a:p>
            <a:r>
              <a:rPr lang="en-US" sz="2200" dirty="0" smtClean="0"/>
              <a:t>Electrons (or holes) as moving particles:</a:t>
            </a:r>
          </a:p>
          <a:p>
            <a:pPr>
              <a:buNone/>
            </a:pPr>
            <a:r>
              <a:rPr lang="en-US" sz="2200" dirty="0" smtClean="0"/>
              <a:t> </a:t>
            </a:r>
          </a:p>
          <a:p>
            <a:r>
              <a:rPr lang="en-US" sz="2200" dirty="0" smtClean="0"/>
              <a:t>Newton’s </a:t>
            </a:r>
            <a:r>
              <a:rPr lang="en-US" sz="2200" dirty="0" smtClean="0"/>
              <a:t>law still applies: F = m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a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Where m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 = the </a:t>
            </a:r>
            <a:r>
              <a:rPr lang="en-US" sz="2200" dirty="0" smtClean="0"/>
              <a:t>“effective mass” </a:t>
            </a:r>
            <a:r>
              <a:rPr lang="en-US" sz="2200" dirty="0" smtClean="0"/>
              <a:t>of the </a:t>
            </a:r>
            <a:r>
              <a:rPr lang="en-US" sz="2200" dirty="0" smtClean="0"/>
              <a:t>particle,</a:t>
            </a:r>
          </a:p>
          <a:p>
            <a:pPr>
              <a:spcAft>
                <a:spcPts val="0"/>
              </a:spcAft>
              <a:buNone/>
            </a:pPr>
            <a:r>
              <a:rPr lang="en-US" sz="2200" dirty="0" smtClean="0"/>
              <a:t>which </a:t>
            </a:r>
            <a:r>
              <a:rPr lang="en-US" sz="2200" dirty="0" smtClean="0"/>
              <a:t>includes all the complex influences of </a:t>
            </a:r>
            <a:r>
              <a:rPr lang="en-US" sz="2200" dirty="0" smtClean="0"/>
              <a:t>the</a:t>
            </a:r>
          </a:p>
          <a:p>
            <a:pPr>
              <a:buNone/>
            </a:pPr>
            <a:r>
              <a:rPr lang="en-US" sz="2200" dirty="0" smtClean="0"/>
              <a:t>crystal </a:t>
            </a:r>
            <a:r>
              <a:rPr lang="en-US" sz="2200" dirty="0" smtClean="0"/>
              <a:t>potential on the motion of the electron (or hole).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Acceleration?</a:t>
            </a:r>
          </a:p>
          <a:p>
            <a:pPr lvl="1"/>
            <a:r>
              <a:rPr lang="en-US" sz="1800" dirty="0" smtClean="0"/>
              <a:t>For electrons:			For holes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endParaRPr lang="en-US" sz="2200" dirty="0" smtClean="0"/>
          </a:p>
          <a:p>
            <a:r>
              <a:rPr lang="en-US" sz="2200" dirty="0" smtClean="0"/>
              <a:t>Effective mass values? Fractions of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. See Appendix III.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Sometimes depend on direction of motion in the crystal.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E.g. for electrons in Si: m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= 0.98m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= 0.19m</a:t>
            </a:r>
            <a:r>
              <a:rPr lang="en-US" sz="1800" baseline="-25000" dirty="0" smtClean="0"/>
              <a:t>0</a:t>
            </a:r>
            <a:endParaRPr lang="en-US" sz="1800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Can also depend on </a:t>
            </a:r>
            <a:r>
              <a:rPr lang="en-US" sz="1800" dirty="0" smtClean="0"/>
              <a:t>particle location in the band (bottom, top, edge, “light” band vs. “heavy” band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dirty="0" smtClean="0"/>
              <a:t>Values </a:t>
            </a:r>
            <a:r>
              <a:rPr lang="en-US" sz="1800" dirty="0" smtClean="0"/>
              <a:t>in Appendix III are given at the bottom of C-band for electrons, top of V-band for holes.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3558024" cy="4790123"/>
          </a:xfrm>
        </p:spPr>
        <p:txBody>
          <a:bodyPr/>
          <a:lstStyle/>
          <a:p>
            <a:r>
              <a:rPr lang="en-US" dirty="0" smtClean="0"/>
              <a:t>Q: What is the meaning of the energy band </a:t>
            </a:r>
            <a:r>
              <a:rPr lang="en-US" i="1" dirty="0" smtClean="0"/>
              <a:t>slope</a:t>
            </a:r>
            <a:r>
              <a:rPr lang="en-US" dirty="0" smtClean="0"/>
              <a:t> in the E-x band diagram picture?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 descr="C:\tif\size\ch03\fg03-09.tif"/>
          <p:cNvPicPr>
            <a:picLocks noChangeAspect="1" noChangeArrowheads="1"/>
          </p:cNvPicPr>
          <p:nvPr/>
        </p:nvPicPr>
        <p:blipFill>
          <a:blip r:embed="rId2" cstate="print"/>
          <a:srcRect l="10951" t="68468" r="16817" b="8177"/>
          <a:stretch>
            <a:fillRect/>
          </a:stretch>
        </p:blipFill>
        <p:spPr bwMode="auto">
          <a:xfrm>
            <a:off x="2122487" y="5155324"/>
            <a:ext cx="7021513" cy="17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tif\size\ch03\fg03-09.tif"/>
          <p:cNvPicPr>
            <a:picLocks noChangeAspect="1" noChangeArrowheads="1"/>
          </p:cNvPicPr>
          <p:nvPr/>
        </p:nvPicPr>
        <p:blipFill>
          <a:blip r:embed="rId2" cstate="print"/>
          <a:srcRect l="20796" t="3177" r="26494" b="32325"/>
          <a:stretch>
            <a:fillRect/>
          </a:stretch>
        </p:blipFill>
        <p:spPr bwMode="auto">
          <a:xfrm>
            <a:off x="4020207" y="405794"/>
            <a:ext cx="5123793" cy="47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292" y="0"/>
            <a:ext cx="5251450" cy="319563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317901"/>
            <a:ext cx="8229600" cy="6035599"/>
          </a:xfrm>
        </p:spPr>
        <p:txBody>
          <a:bodyPr/>
          <a:lstStyle/>
          <a:p>
            <a:r>
              <a:rPr lang="en-US" dirty="0" smtClean="0"/>
              <a:t>The periodic lattice: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Stuffing atoms into unit cells:</a:t>
            </a:r>
          </a:p>
          <a:p>
            <a:pPr lvl="1"/>
            <a:r>
              <a:rPr lang="en-US" dirty="0" smtClean="0"/>
              <a:t>How many atoms per unit cell?</a:t>
            </a:r>
          </a:p>
          <a:p>
            <a:pPr lvl="1"/>
            <a:r>
              <a:rPr lang="en-US" dirty="0" smtClean="0"/>
              <a:t>Avogadro’s number: N</a:t>
            </a:r>
            <a:r>
              <a:rPr lang="en-US" baseline="-25000" dirty="0" smtClean="0"/>
              <a:t>A</a:t>
            </a:r>
            <a:r>
              <a:rPr lang="en-US" dirty="0" smtClean="0"/>
              <a:t> = # atoms / mole</a:t>
            </a:r>
          </a:p>
          <a:p>
            <a:pPr lvl="1"/>
            <a:r>
              <a:rPr lang="en-US" dirty="0" smtClean="0"/>
              <a:t>Atomic mass: A = grams / mole</a:t>
            </a:r>
          </a:p>
          <a:p>
            <a:pPr lvl="1"/>
            <a:r>
              <a:rPr lang="en-US" dirty="0" smtClean="0"/>
              <a:t>Atom counting in unit cell: atoms /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How do you calculate density?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3288862"/>
            <a:ext cx="4337050" cy="13192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76007"/>
            <a:ext cx="8229600" cy="569790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 Silicon lattice:</a:t>
            </a:r>
            <a:endParaRPr lang="en-US" sz="1400" dirty="0" smtClean="0"/>
          </a:p>
          <a:p>
            <a:pPr lvl="0"/>
            <a:r>
              <a:rPr lang="en-US" dirty="0" smtClean="0"/>
              <a:t>Si atom: 14 electrons occupying </a:t>
            </a:r>
            <a:r>
              <a:rPr lang="en-US" dirty="0" smtClean="0"/>
              <a:t>lowest </a:t>
            </a:r>
            <a:r>
              <a:rPr lang="en-US" dirty="0" smtClean="0"/>
              <a:t>3 energy levels:</a:t>
            </a:r>
            <a:endParaRPr lang="en-US" sz="1400" dirty="0" smtClean="0"/>
          </a:p>
          <a:p>
            <a:pPr lvl="1"/>
            <a:r>
              <a:rPr lang="en-US" dirty="0" smtClean="0"/>
              <a:t>1s, 2s, 2p orbitals filled by 10 electrons</a:t>
            </a:r>
            <a:endParaRPr lang="en-US" sz="1200" dirty="0" smtClean="0"/>
          </a:p>
          <a:p>
            <a:pPr lvl="1"/>
            <a:r>
              <a:rPr lang="en-US" dirty="0" smtClean="0"/>
              <a:t>3s, 3p orbitals filled by 4 electrons</a:t>
            </a:r>
            <a:endParaRPr lang="en-US" sz="1200" dirty="0" smtClean="0"/>
          </a:p>
          <a:p>
            <a:pPr lvl="0"/>
            <a:r>
              <a:rPr lang="en-US" dirty="0" smtClean="0"/>
              <a:t>Each Si atom has four neighbors</a:t>
            </a:r>
            <a:endParaRPr lang="en-US" sz="1400" dirty="0" smtClean="0"/>
          </a:p>
          <a:p>
            <a:pPr lvl="0"/>
            <a:r>
              <a:rPr lang="en-US" dirty="0" smtClean="0"/>
              <a:t>“Diamond lattice”</a:t>
            </a:r>
            <a:endParaRPr lang="en-US" sz="1400" dirty="0" smtClean="0"/>
          </a:p>
          <a:p>
            <a:pPr lvl="0"/>
            <a:r>
              <a:rPr lang="en-US" dirty="0" smtClean="0"/>
              <a:t>How many atoms per unit cell?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672" y="2395045"/>
            <a:ext cx="4069155" cy="19720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704900" y="6337738"/>
            <a:ext cx="2585545" cy="52026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5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26" y="3535363"/>
            <a:ext cx="4335463" cy="33226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Zinc </a:t>
            </a:r>
            <a:r>
              <a:rPr lang="en-US" dirty="0" err="1" smtClean="0"/>
              <a:t>blende</a:t>
            </a:r>
            <a:r>
              <a:rPr lang="en-US" dirty="0" smtClean="0"/>
              <a:t> lattice (GaAs, </a:t>
            </a:r>
            <a:r>
              <a:rPr lang="en-US" dirty="0" err="1" smtClean="0"/>
              <a:t>AlAs</a:t>
            </a:r>
            <a:r>
              <a:rPr lang="en-US" dirty="0" smtClean="0"/>
              <a:t>, </a:t>
            </a:r>
            <a:r>
              <a:rPr lang="en-US" dirty="0" err="1" smtClean="0"/>
              <a:t>InP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Two intercalated fcc lattices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921" y="1084919"/>
            <a:ext cx="3966286" cy="3406912"/>
          </a:xfrm>
          <a:prstGeom prst="rect">
            <a:avLst/>
          </a:prstGeom>
          <a:noFill/>
        </p:spPr>
      </p:pic>
      <p:pic>
        <p:nvPicPr>
          <p:cNvPr id="76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35" y="3528684"/>
            <a:ext cx="3128963" cy="2638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Crystallographic notation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618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0"/>
            <a:ext cx="4819650" cy="348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Rectangle 7"/>
          <p:cNvSpPr/>
          <p:nvPr/>
        </p:nvSpPr>
        <p:spPr bwMode="auto">
          <a:xfrm>
            <a:off x="0" y="6306207"/>
            <a:ext cx="6290445" cy="55179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61861" name="Object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63" y="3626076"/>
            <a:ext cx="4436350" cy="29639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315320"/>
            <a:ext cx="3132355" cy="6180078"/>
          </a:xfrm>
        </p:spPr>
        <p:txBody>
          <a:bodyPr/>
          <a:lstStyle/>
          <a:p>
            <a:r>
              <a:rPr lang="en-US" dirty="0" smtClean="0"/>
              <a:t>Crystallographic planes and Si wafers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 wafers usually cut along {100} plane with a notch or flat side to orient the wafer during fabrication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628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4598"/>
            <a:ext cx="5943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2883" name="Object 10"/>
          <p:cNvPicPr>
            <a:picLocks noChangeArrowheads="1"/>
          </p:cNvPicPr>
          <p:nvPr/>
        </p:nvPicPr>
        <p:blipFill>
          <a:blip r:embed="rId3" cstate="print"/>
          <a:srcRect l="51309" t="7062"/>
          <a:stretch>
            <a:fillRect/>
          </a:stretch>
        </p:blipFill>
        <p:spPr bwMode="auto">
          <a:xfrm>
            <a:off x="3486150" y="2946836"/>
            <a:ext cx="5657850" cy="38481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23305"/>
            <a:ext cx="8229600" cy="5697901"/>
          </a:xfrm>
        </p:spPr>
        <p:txBody>
          <a:bodyPr/>
          <a:lstStyle/>
          <a:p>
            <a:r>
              <a:rPr lang="en-US" dirty="0" smtClean="0"/>
              <a:t>Where do (pure) Si wafers come from?</a:t>
            </a:r>
          </a:p>
          <a:p>
            <a:pPr lvl="1"/>
            <a:r>
              <a:rPr lang="en-US" dirty="0" smtClean="0"/>
              <a:t>Read sections 1.3-1.4 in Streetman book</a:t>
            </a:r>
          </a:p>
          <a:p>
            <a:pPr lvl="1"/>
            <a:r>
              <a:rPr lang="en-US" dirty="0" smtClean="0"/>
              <a:t>Take ECE 444</a:t>
            </a:r>
          </a:p>
          <a:p>
            <a:pPr lvl="1"/>
            <a:r>
              <a:rPr lang="en-US" dirty="0" smtClean="0"/>
              <a:t>Short answer: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63906" name="Picture 2" descr="Czochralski_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18" y="2528227"/>
            <a:ext cx="57800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7" name="Picture 2" descr="C:\Tiff\size\fg01-10.tif"/>
          <p:cNvPicPr>
            <a:picLocks noChangeAspect="1" noChangeArrowheads="1"/>
          </p:cNvPicPr>
          <p:nvPr/>
        </p:nvPicPr>
        <p:blipFill>
          <a:blip r:embed="rId3" cstate="print"/>
          <a:srcRect l="43803" t="13135" r="7948" b="37492"/>
          <a:stretch>
            <a:fillRect/>
          </a:stretch>
        </p:blipFill>
        <p:spPr bwMode="auto">
          <a:xfrm>
            <a:off x="6066386" y="0"/>
            <a:ext cx="28670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888" y="2333297"/>
            <a:ext cx="1694021" cy="45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0" y="6074246"/>
            <a:ext cx="2569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Image sources: Wikipedia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54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40414" y="-1"/>
            <a:ext cx="993223" cy="104052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1400" b="1" u="sng" dirty="0" smtClean="0"/>
              <a:t>ECE 340 </a:t>
            </a:r>
            <a:r>
              <a:rPr lang="en-US" sz="1400" b="1" u="sng" dirty="0" smtClean="0"/>
              <a:t/>
            </a:r>
            <a:br>
              <a:rPr lang="en-US" sz="1400" b="1" u="sng" dirty="0" smtClean="0"/>
            </a:br>
            <a:r>
              <a:rPr lang="en-US" sz="1400" b="1" u="sng" dirty="0" smtClean="0"/>
              <a:t>Lecture 4</a:t>
            </a:r>
            <a:br>
              <a:rPr lang="en-US" sz="1400" b="1" u="sng" dirty="0" smtClean="0"/>
            </a:br>
            <a:r>
              <a:rPr lang="en-US" sz="1400" dirty="0" smtClean="0"/>
              <a:t>Bonds &amp; Energy Bands</a:t>
            </a:r>
            <a:endParaRPr lang="en-US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23370</TotalTime>
  <Words>729</Words>
  <Application>Microsoft Office PowerPoint</Application>
  <PresentationFormat>On-screen Show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MathType 6.0 Equation</vt:lpstr>
      <vt:lpstr>ECE 340 Lecture 3 Crystals and Lattices</vt:lpstr>
      <vt:lpstr>Slide 2</vt:lpstr>
      <vt:lpstr>Slide 3</vt:lpstr>
      <vt:lpstr>Slide 4</vt:lpstr>
      <vt:lpstr>Slide 5</vt:lpstr>
      <vt:lpstr>Slide 6</vt:lpstr>
      <vt:lpstr>Slide 7</vt:lpstr>
      <vt:lpstr>Slide 8</vt:lpstr>
      <vt:lpstr>ECE 340  Lecture 4 Bonds &amp; Energy Bands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1470</cp:revision>
  <cp:lastPrinted>2009-01-27T18:42:55Z</cp:lastPrinted>
  <dcterms:created xsi:type="dcterms:W3CDTF">2004-06-14T02:57:56Z</dcterms:created>
  <dcterms:modified xsi:type="dcterms:W3CDTF">2013-01-15T16:44:40Z</dcterms:modified>
</cp:coreProperties>
</file>