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18" r:id="rId2"/>
    <p:sldId id="517" r:id="rId3"/>
    <p:sldId id="519" r:id="rId4"/>
    <p:sldId id="520" r:id="rId5"/>
    <p:sldId id="525" r:id="rId6"/>
    <p:sldId id="526" r:id="rId7"/>
    <p:sldId id="521" r:id="rId8"/>
    <p:sldId id="533" r:id="rId9"/>
    <p:sldId id="527" r:id="rId10"/>
    <p:sldId id="522" r:id="rId11"/>
    <p:sldId id="530" r:id="rId12"/>
    <p:sldId id="534" r:id="rId13"/>
    <p:sldId id="535" r:id="rId14"/>
    <p:sldId id="536" r:id="rId15"/>
    <p:sldId id="537" r:id="rId16"/>
    <p:sldId id="538" r:id="rId17"/>
    <p:sldId id="539" r:id="rId18"/>
    <p:sldId id="540" r:id="rId19"/>
    <p:sldId id="541" r:id="rId20"/>
    <p:sldId id="542" r:id="rId21"/>
    <p:sldId id="543" r:id="rId22"/>
    <p:sldId id="544" r:id="rId23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333399"/>
    <a:srgbClr val="000099"/>
    <a:srgbClr val="0000FF"/>
    <a:srgbClr val="B2B2B2"/>
    <a:srgbClr val="5F5F5F"/>
    <a:srgbClr val="99CCFF"/>
    <a:srgbClr val="C0C0C0"/>
    <a:srgbClr val="FF0000"/>
    <a:srgbClr val="F47F24"/>
    <a:srgbClr val="003C7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0" autoAdjust="0"/>
    <p:restoredTop sz="92181" autoAdjust="0"/>
  </p:normalViewPr>
  <p:slideViewPr>
    <p:cSldViewPr snapToGrid="0">
      <p:cViewPr varScale="1">
        <p:scale>
          <a:sx n="60" d="100"/>
          <a:sy n="60" d="100"/>
        </p:scale>
        <p:origin x="-78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940" y="-12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69349" cy="48078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2" y="9118808"/>
            <a:ext cx="3169349" cy="480784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90" y="4560208"/>
            <a:ext cx="5365622" cy="432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7" tIns="48173" rIns="96347" bIns="481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00" y="428263"/>
            <a:ext cx="8229600" cy="5697901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DB7220-4BF1-447B-B55F-9D0B4B1941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446838"/>
            <a:ext cx="9144000" cy="51239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700" y="428264"/>
            <a:ext cx="8229600" cy="569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147638" y="6511759"/>
            <a:ext cx="181171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© 2012 Eric Pop,</a:t>
            </a:r>
            <a:r>
              <a:rPr lang="en-US" b="1" i="0" baseline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 UIUC</a:t>
            </a:r>
            <a:endParaRPr lang="en-US" b="1" i="0" dirty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55452"/>
            <a:ext cx="533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b="1" i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1033AC8-477B-403E-AF1E-9A07FD7D5A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3260697" y="6511759"/>
            <a:ext cx="2885726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ECE 340: Semiconductor Electronics</a:t>
            </a:r>
            <a:endParaRPr lang="en-US" b="1" i="0" dirty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>
    <p:randomBar dir="vert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ts val="12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offe.rssi.ru/SVA/NSM/Semicond/Si/electric.html" TargetMode="Externa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9574" y="123825"/>
            <a:ext cx="8734425" cy="1077218"/>
          </a:xfrm>
          <a:prstGeom prst="rect">
            <a:avLst/>
          </a:prstGeom>
        </p:spPr>
        <p:txBody>
          <a:bodyPr/>
          <a:lstStyle/>
          <a:p>
            <a:r>
              <a:rPr lang="en-US" b="1" u="sng" dirty="0" smtClean="0"/>
              <a:t>ECE 340 Lecture 9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sz="2800" dirty="0" smtClean="0"/>
              <a:t>Temperature Dependence of Carrier Concentrations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5325"/>
            <a:ext cx="8229600" cy="4830763"/>
          </a:xfrm>
        </p:spPr>
        <p:txBody>
          <a:bodyPr/>
          <a:lstStyle/>
          <a:p>
            <a:r>
              <a:rPr lang="en-US" dirty="0" smtClean="0"/>
              <a:t>L7 and L8: how to get electron &amp; hole concentrations at:</a:t>
            </a:r>
          </a:p>
          <a:p>
            <a:pPr lvl="1"/>
            <a:r>
              <a:rPr lang="en-US" dirty="0" smtClean="0"/>
              <a:t>Any temperature</a:t>
            </a:r>
          </a:p>
          <a:p>
            <a:pPr lvl="1"/>
            <a:r>
              <a:rPr lang="en-US" dirty="0" smtClean="0"/>
              <a:t>Any doping level</a:t>
            </a:r>
          </a:p>
          <a:p>
            <a:pPr lvl="1"/>
            <a:r>
              <a:rPr lang="en-US" dirty="0" smtClean="0"/>
              <a:t>Any energy level</a:t>
            </a:r>
          </a:p>
          <a:p>
            <a:r>
              <a:rPr lang="en-US" dirty="0" smtClean="0"/>
              <a:t>Previously we also derived:</a:t>
            </a:r>
          </a:p>
          <a:p>
            <a:endParaRPr lang="en-US" dirty="0" smtClean="0"/>
          </a:p>
          <a:p>
            <a:r>
              <a:rPr lang="en-US" dirty="0" smtClean="0"/>
              <a:t>Where</a:t>
            </a:r>
          </a:p>
          <a:p>
            <a:endParaRPr lang="en-US" dirty="0" smtClean="0"/>
          </a:p>
          <a:p>
            <a:r>
              <a:rPr lang="en-US" dirty="0" smtClean="0"/>
              <a:t>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454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45473" name="Object 1"/>
          <p:cNvGraphicFramePr>
            <a:graphicFrameLocks noChangeAspect="1"/>
          </p:cNvGraphicFramePr>
          <p:nvPr/>
        </p:nvGraphicFramePr>
        <p:xfrm>
          <a:off x="1957388" y="3610303"/>
          <a:ext cx="2838450" cy="428625"/>
        </p:xfrm>
        <a:graphic>
          <a:graphicData uri="http://schemas.openxmlformats.org/presentationml/2006/ole">
            <p:oleObj spid="_x0000_s745473" name="Equation" r:id="rId3" imgW="1574800" imgH="241300" progId="Equation.DSMT4">
              <p:embed/>
            </p:oleObj>
          </a:graphicData>
        </a:graphic>
      </p:graphicFrame>
      <p:sp>
        <p:nvSpPr>
          <p:cNvPr id="745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45475" name="Object 3"/>
          <p:cNvGraphicFramePr>
            <a:graphicFrameLocks noChangeAspect="1"/>
          </p:cNvGraphicFramePr>
          <p:nvPr/>
        </p:nvGraphicFramePr>
        <p:xfrm>
          <a:off x="1957388" y="4335517"/>
          <a:ext cx="2276475" cy="914400"/>
        </p:xfrm>
        <a:graphic>
          <a:graphicData uri="http://schemas.openxmlformats.org/presentationml/2006/ole">
            <p:oleObj spid="_x0000_s745475" name="Equation" r:id="rId4" imgW="1270000" imgH="508000" progId="Equation.DSMT4">
              <p:embed/>
            </p:oleObj>
          </a:graphicData>
        </a:graphic>
      </p:graphicFrame>
      <p:graphicFrame>
        <p:nvGraphicFramePr>
          <p:cNvPr id="745477" name="Object 5"/>
          <p:cNvGraphicFramePr>
            <a:graphicFrameLocks noChangeAspect="1"/>
          </p:cNvGraphicFramePr>
          <p:nvPr/>
        </p:nvGraphicFramePr>
        <p:xfrm>
          <a:off x="1957388" y="5353050"/>
          <a:ext cx="2344737" cy="982663"/>
        </p:xfrm>
        <a:graphic>
          <a:graphicData uri="http://schemas.openxmlformats.org/presentationml/2006/ole">
            <p:oleObj spid="_x0000_s745477" name="Equation" r:id="rId5" imgW="1307880" imgH="54576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5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300" y="2671111"/>
            <a:ext cx="21717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428263"/>
            <a:ext cx="8713348" cy="5877944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So far, we’ve learned effects of temperature and doping on carrier concentrations</a:t>
            </a:r>
          </a:p>
          <a:p>
            <a:r>
              <a:rPr lang="en-US" dirty="0" smtClean="0">
                <a:sym typeface="Wingdings" pitchFamily="2" charset="2"/>
              </a:rPr>
              <a:t>But no electric field = not useful = boring materials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The secret life of C-band electrons (or V-band holes): they are essentially free to move around, how?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Instantaneous velocity given by thermal energy: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Scattering time (with what?) is of the order ~ 0.1 ps</a:t>
            </a:r>
          </a:p>
          <a:p>
            <a:r>
              <a:rPr lang="en-US" dirty="0" smtClean="0">
                <a:sym typeface="Wingdings" pitchFamily="2" charset="2"/>
              </a:rPr>
              <a:t>So average distance (mean free path) travelled between scattering events L ~ _______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699" y="428263"/>
            <a:ext cx="8697583" cy="5697901"/>
          </a:xfrm>
        </p:spPr>
        <p:txBody>
          <a:bodyPr/>
          <a:lstStyle/>
          <a:p>
            <a:r>
              <a:rPr lang="en-US" dirty="0" smtClean="0"/>
              <a:t>But with no electric field (E=0) total distance travelled is: ___</a:t>
            </a:r>
          </a:p>
          <a:p>
            <a:r>
              <a:rPr lang="en-US" dirty="0" smtClean="0"/>
              <a:t>So turn ON an electric field:</a:t>
            </a:r>
          </a:p>
          <a:p>
            <a:endParaRPr lang="en-US" dirty="0" smtClean="0"/>
          </a:p>
          <a:p>
            <a:r>
              <a:rPr lang="en-US" dirty="0" smtClean="0"/>
              <a:t>F = </a:t>
            </a:r>
            <a:r>
              <a:rPr lang="en-US" dirty="0" smtClean="0">
                <a:latin typeface="Arial"/>
                <a:cs typeface="Arial"/>
              </a:rPr>
              <a:t>± </a:t>
            </a:r>
            <a:r>
              <a:rPr lang="en-US" dirty="0" err="1" smtClean="0">
                <a:latin typeface="Arial"/>
                <a:cs typeface="Arial"/>
              </a:rPr>
              <a:t>qE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/>
              <a:t>F = m</a:t>
            </a:r>
            <a:r>
              <a:rPr lang="en-US" baseline="30000" dirty="0" smtClean="0"/>
              <a:t>*</a:t>
            </a:r>
            <a:r>
              <a:rPr lang="en-US" dirty="0" smtClean="0"/>
              <a:t>a </a:t>
            </a:r>
            <a:r>
              <a:rPr lang="en-US" dirty="0" smtClean="0">
                <a:sym typeface="Wingdings" pitchFamily="2" charset="2"/>
              </a:rPr>
              <a:t> a =</a:t>
            </a:r>
          </a:p>
          <a:p>
            <a:endParaRPr lang="en-US" dirty="0" smtClean="0">
              <a:latin typeface="Arial"/>
              <a:cs typeface="Arial"/>
              <a:sym typeface="Wingdings" pitchFamily="2" charset="2"/>
            </a:endParaRPr>
          </a:p>
          <a:p>
            <a:r>
              <a:rPr lang="en-US" dirty="0" smtClean="0">
                <a:latin typeface="Arial"/>
                <a:cs typeface="Arial"/>
                <a:sym typeface="Wingdings" pitchFamily="2" charset="2"/>
              </a:rPr>
              <a:t>Between collisions, carriers accelerate along E field:</a:t>
            </a:r>
          </a:p>
          <a:p>
            <a:pPr lvl="1"/>
            <a:r>
              <a:rPr lang="en-US" dirty="0" err="1" smtClean="0">
                <a:latin typeface="Arial"/>
                <a:cs typeface="Arial"/>
                <a:sym typeface="Wingdings" pitchFamily="2" charset="2"/>
              </a:rPr>
              <a:t>v</a:t>
            </a:r>
            <a:r>
              <a:rPr lang="en-US" baseline="-25000" dirty="0" err="1" smtClean="0">
                <a:latin typeface="Arial"/>
                <a:cs typeface="Arial"/>
                <a:sym typeface="Wingdings" pitchFamily="2" charset="2"/>
              </a:rPr>
              <a:t>n</a:t>
            </a: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(t) = a</a:t>
            </a:r>
            <a:r>
              <a:rPr lang="en-US" baseline="-25000" dirty="0" smtClean="0">
                <a:latin typeface="Arial"/>
                <a:cs typeface="Arial"/>
                <a:sym typeface="Wingdings" pitchFamily="2" charset="2"/>
              </a:rPr>
              <a:t>n</a:t>
            </a: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t = ______________ for electrons</a:t>
            </a:r>
          </a:p>
          <a:p>
            <a:pPr lvl="1"/>
            <a:r>
              <a:rPr lang="en-US" dirty="0" err="1" smtClean="0">
                <a:latin typeface="Arial"/>
                <a:cs typeface="Arial"/>
                <a:sym typeface="Wingdings" pitchFamily="2" charset="2"/>
              </a:rPr>
              <a:t>v</a:t>
            </a:r>
            <a:r>
              <a:rPr lang="en-US" baseline="-25000" dirty="0" err="1" smtClean="0">
                <a:latin typeface="Arial"/>
                <a:cs typeface="Arial"/>
                <a:sym typeface="Wingdings" pitchFamily="2" charset="2"/>
              </a:rPr>
              <a:t>p</a:t>
            </a: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(t) = a</a:t>
            </a:r>
            <a:r>
              <a:rPr lang="en-US" baseline="-25000" dirty="0" smtClean="0">
                <a:latin typeface="Arial"/>
                <a:cs typeface="Arial"/>
                <a:sym typeface="Wingdings" pitchFamily="2" charset="2"/>
              </a:rPr>
              <a:t>p</a:t>
            </a: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t = ______________ for holes</a:t>
            </a:r>
          </a:p>
          <a:p>
            <a:endParaRPr lang="en-US" dirty="0" smtClean="0">
              <a:latin typeface="Arial"/>
              <a:cs typeface="Arial"/>
              <a:sym typeface="Wingdings" pitchFamily="2" charset="2"/>
            </a:endParaRPr>
          </a:p>
          <a:p>
            <a:r>
              <a:rPr lang="en-US" dirty="0" smtClean="0">
                <a:latin typeface="Arial"/>
                <a:cs typeface="Arial"/>
                <a:sym typeface="Wingdings" pitchFamily="2" charset="2"/>
              </a:rPr>
              <a:t>Recall how to draw this in the energy band picture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4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6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65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314" y="938563"/>
            <a:ext cx="30575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810" name="Picture 2"/>
          <p:cNvPicPr>
            <a:picLocks noChangeAspect="1" noChangeArrowheads="1"/>
          </p:cNvPicPr>
          <p:nvPr/>
        </p:nvPicPr>
        <p:blipFill>
          <a:blip r:embed="rId3" cstate="print"/>
          <a:srcRect r="4843"/>
          <a:stretch>
            <a:fillRect/>
          </a:stretch>
        </p:blipFill>
        <p:spPr bwMode="auto">
          <a:xfrm>
            <a:off x="3783393" y="94596"/>
            <a:ext cx="5266011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average, velocity</a:t>
            </a:r>
          </a:p>
          <a:p>
            <a:pPr>
              <a:buNone/>
            </a:pPr>
            <a:r>
              <a:rPr lang="en-US" dirty="0" smtClean="0"/>
              <a:t>	is randomized again</a:t>
            </a:r>
          </a:p>
          <a:p>
            <a:pPr>
              <a:buNone/>
            </a:pPr>
            <a:r>
              <a:rPr lang="en-US" dirty="0" smtClean="0"/>
              <a:t>	every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="1" baseline="-25000" dirty="0" err="1" smtClean="0"/>
              <a:t>C</a:t>
            </a:r>
            <a:r>
              <a:rPr lang="en-US" dirty="0" smtClean="0"/>
              <a:t> (collision time)</a:t>
            </a:r>
          </a:p>
          <a:p>
            <a:endParaRPr lang="en-US" dirty="0" smtClean="0"/>
          </a:p>
          <a:p>
            <a:r>
              <a:rPr lang="en-US" dirty="0" smtClean="0"/>
              <a:t>So average velocity in E-field is: v = _____________</a:t>
            </a:r>
          </a:p>
          <a:p>
            <a:endParaRPr lang="en-US" dirty="0" smtClean="0"/>
          </a:p>
          <a:p>
            <a:r>
              <a:rPr lang="en-US" dirty="0" smtClean="0"/>
              <a:t>We call the proportionality constant the carrier </a:t>
            </a:r>
            <a:r>
              <a:rPr lang="en-US" u="sng" dirty="0" smtClean="0"/>
              <a:t>mobility</a:t>
            </a:r>
            <a:endParaRPr lang="en-US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r>
              <a:rPr lang="en-US" dirty="0" smtClean="0"/>
              <a:t>This is a very important result!!! (what are the units?)</a:t>
            </a:r>
          </a:p>
          <a:p>
            <a:r>
              <a:rPr lang="en-US" dirty="0" smtClean="0"/>
              <a:t>What are the roles of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n,p</a:t>
            </a:r>
            <a:r>
              <a:rPr lang="en-US" dirty="0" smtClean="0"/>
              <a:t> and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="1" baseline="-25000" dirty="0" err="1" smtClean="0"/>
              <a:t>C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59811" name="Object 3"/>
          <p:cNvGraphicFramePr>
            <a:graphicFrameLocks noChangeAspect="1"/>
          </p:cNvGraphicFramePr>
          <p:nvPr/>
        </p:nvGraphicFramePr>
        <p:xfrm>
          <a:off x="2572735" y="4291451"/>
          <a:ext cx="728663" cy="436562"/>
        </p:xfrm>
        <a:graphic>
          <a:graphicData uri="http://schemas.openxmlformats.org/presentationml/2006/ole">
            <p:oleObj spid="_x0000_s759811" name="Equation" r:id="rId4" imgW="406080" imgH="24120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for electrons: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 = -</a:t>
            </a:r>
            <a:r>
              <a:rPr lang="el-GR" dirty="0" smtClean="0"/>
              <a:t>μ</a:t>
            </a:r>
            <a:r>
              <a:rPr lang="en-US" baseline="-25000" dirty="0" err="1" smtClean="0"/>
              <a:t>n</a:t>
            </a:r>
            <a:r>
              <a:rPr lang="en-US" dirty="0" err="1" smtClean="0"/>
              <a:t>E</a:t>
            </a:r>
            <a:endParaRPr lang="en-US" dirty="0" smtClean="0"/>
          </a:p>
          <a:p>
            <a:r>
              <a:rPr lang="en-US" dirty="0" smtClean="0"/>
              <a:t>And for holes: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p</a:t>
            </a:r>
            <a:r>
              <a:rPr lang="en-US" dirty="0" smtClean="0"/>
              <a:t> = </a:t>
            </a:r>
            <a:r>
              <a:rPr lang="el-GR" dirty="0" smtClean="0"/>
              <a:t>μ</a:t>
            </a:r>
            <a:r>
              <a:rPr lang="en-US" baseline="-25000" dirty="0" err="1" smtClean="0"/>
              <a:t>p</a:t>
            </a:r>
            <a:r>
              <a:rPr lang="en-US" dirty="0" err="1" smtClean="0"/>
              <a:t>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Mobility is a measure of </a:t>
            </a:r>
            <a:r>
              <a:rPr lang="en-US" i="1" dirty="0" smtClean="0"/>
              <a:t>ease of carrier drift in E-field</a:t>
            </a:r>
            <a:endParaRPr lang="en-US" dirty="0" smtClean="0"/>
          </a:p>
          <a:p>
            <a:pPr lvl="1"/>
            <a:r>
              <a:rPr lang="en-US" dirty="0" smtClean="0"/>
              <a:t>If m</a:t>
            </a:r>
            <a:r>
              <a:rPr lang="en-US" dirty="0" smtClean="0">
                <a:latin typeface="Arial"/>
                <a:cs typeface="Arial"/>
              </a:rPr>
              <a:t>↓ “lighter” particle means </a:t>
            </a:r>
            <a:r>
              <a:rPr lang="el-GR" dirty="0" smtClean="0">
                <a:latin typeface="Arial"/>
                <a:cs typeface="Arial"/>
              </a:rPr>
              <a:t>μ</a:t>
            </a:r>
            <a:r>
              <a:rPr lang="en-US" dirty="0" smtClean="0">
                <a:latin typeface="Arial"/>
                <a:cs typeface="Arial"/>
              </a:rPr>
              <a:t>…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If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="1" baseline="-25000" dirty="0" err="1" smtClean="0"/>
              <a:t>C</a:t>
            </a:r>
            <a:r>
              <a:rPr lang="en-US" dirty="0" smtClean="0">
                <a:latin typeface="Arial"/>
                <a:cs typeface="Arial"/>
              </a:rPr>
              <a:t>↑ means longer time between collisions, so </a:t>
            </a:r>
            <a:r>
              <a:rPr lang="el-GR" dirty="0" smtClean="0">
                <a:latin typeface="Arial"/>
                <a:cs typeface="Arial"/>
              </a:rPr>
              <a:t>μ</a:t>
            </a:r>
            <a:r>
              <a:rPr lang="en-US" dirty="0" smtClean="0">
                <a:latin typeface="Arial"/>
                <a:cs typeface="Arial"/>
              </a:rPr>
              <a:t>…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Mobilities of some </a:t>
            </a:r>
            <a:r>
              <a:rPr lang="en-US" i="1" dirty="0" smtClean="0">
                <a:latin typeface="Arial"/>
                <a:cs typeface="Arial"/>
              </a:rPr>
              <a:t>undoped</a:t>
            </a:r>
            <a:r>
              <a:rPr lang="en-US" dirty="0" smtClean="0">
                <a:latin typeface="Arial"/>
                <a:cs typeface="Arial"/>
              </a:rPr>
              <a:t> (intrinsic) semiconductors </a:t>
            </a:r>
            <a:r>
              <a:rPr lang="en-US" i="1" dirty="0" smtClean="0">
                <a:latin typeface="Arial"/>
                <a:cs typeface="Arial"/>
              </a:rPr>
              <a:t>at room temperature</a:t>
            </a:r>
            <a:r>
              <a:rPr lang="en-US" dirty="0" smtClean="0">
                <a:latin typeface="Arial"/>
                <a:cs typeface="Arial"/>
              </a:rPr>
              <a:t>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60835" name="Object 3"/>
          <p:cNvGraphicFramePr>
            <a:graphicFrameLocks noChangeAspect="1"/>
          </p:cNvGraphicFramePr>
          <p:nvPr/>
        </p:nvGraphicFramePr>
        <p:xfrm>
          <a:off x="1462088" y="4769066"/>
          <a:ext cx="6219825" cy="1143000"/>
        </p:xfrm>
        <a:graphic>
          <a:graphicData uri="http://schemas.openxmlformats.org/presentationml/2006/ole">
            <p:oleObj spid="_x0000_s760835" name="Worksheet" r:id="rId3" imgW="6219720" imgH="1143000" progId="Excel.Sheet.8">
              <p:embed/>
            </p:oleObj>
          </a:graphicData>
        </a:graphic>
      </p:graphicFrame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mobility (through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="1" baseline="-25000" dirty="0" err="1" smtClean="0"/>
              <a:t>C</a:t>
            </a:r>
            <a:r>
              <a:rPr lang="en-US" dirty="0" smtClean="0">
                <a:cs typeface="Arial"/>
              </a:rPr>
              <a:t>) depend on?</a:t>
            </a:r>
          </a:p>
          <a:p>
            <a:pPr lvl="1"/>
            <a:r>
              <a:rPr lang="en-US" dirty="0" smtClean="0">
                <a:cs typeface="Arial"/>
              </a:rPr>
              <a:t>Lattice scattering (host lattice, e.g. Si or Ge vibrations)</a:t>
            </a:r>
          </a:p>
          <a:p>
            <a:pPr lvl="1"/>
            <a:r>
              <a:rPr lang="en-US" dirty="0" smtClean="0">
                <a:cs typeface="Arial"/>
              </a:rPr>
              <a:t>Ionized impurity (dopant atom) scattering</a:t>
            </a:r>
          </a:p>
          <a:p>
            <a:pPr lvl="1"/>
            <a:r>
              <a:rPr lang="en-US" dirty="0" smtClean="0">
                <a:cs typeface="Arial"/>
              </a:rPr>
              <a:t>Electron-electron or electron-hole scattering</a:t>
            </a:r>
          </a:p>
          <a:p>
            <a:pPr lvl="1"/>
            <a:r>
              <a:rPr lang="en-US" dirty="0" smtClean="0">
                <a:cs typeface="Arial"/>
              </a:rPr>
              <a:t>Interface scattering</a:t>
            </a:r>
          </a:p>
          <a:p>
            <a:endParaRPr lang="en-US" dirty="0" smtClean="0">
              <a:cs typeface="Arial"/>
            </a:endParaRPr>
          </a:p>
          <a:p>
            <a:r>
              <a:rPr lang="en-US" dirty="0" smtClean="0">
                <a:cs typeface="Arial"/>
              </a:rPr>
              <a:t>Which ones depend on temperature?</a:t>
            </a:r>
          </a:p>
          <a:p>
            <a:r>
              <a:rPr lang="en-US" dirty="0" smtClean="0">
                <a:cs typeface="Arial"/>
              </a:rPr>
              <a:t>Qualitative, how?</a:t>
            </a:r>
          </a:p>
          <a:p>
            <a:endParaRPr lang="en-US" dirty="0" smtClean="0">
              <a:cs typeface="Arial"/>
            </a:endParaRPr>
          </a:p>
          <a:p>
            <a:r>
              <a:rPr lang="en-US" dirty="0" smtClean="0">
                <a:cs typeface="Arial"/>
              </a:rPr>
              <a:t>Strongest scattering, i.e. lowest mobility dominates.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6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61857" name="Object 1"/>
          <p:cNvGraphicFramePr>
            <a:graphicFrameLocks noChangeAspect="1"/>
          </p:cNvGraphicFramePr>
          <p:nvPr/>
        </p:nvGraphicFramePr>
        <p:xfrm>
          <a:off x="2657475" y="5214938"/>
          <a:ext cx="1946275" cy="849312"/>
        </p:xfrm>
        <a:graphic>
          <a:graphicData uri="http://schemas.openxmlformats.org/presentationml/2006/ole">
            <p:oleObj spid="_x0000_s761857" name="Equation" r:id="rId3" imgW="977760" imgH="41904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428263"/>
            <a:ext cx="5166107" cy="2220344"/>
          </a:xfrm>
        </p:spPr>
        <p:txBody>
          <a:bodyPr/>
          <a:lstStyle/>
          <a:p>
            <a:r>
              <a:rPr lang="en-US" dirty="0" smtClean="0"/>
              <a:t>Qualitatively</a:t>
            </a:r>
          </a:p>
          <a:p>
            <a:r>
              <a:rPr lang="en-US" dirty="0" smtClean="0"/>
              <a:t>Quantitatively we rely on experimental measurements </a:t>
            </a:r>
            <a:r>
              <a:rPr lang="en-US" sz="2200" dirty="0" smtClean="0"/>
              <a:t>(calculations are difficult and not usually accurate):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63908" name="Picture 1" descr="C:\tif\size\ch03\fg03-22.tif"/>
          <p:cNvPicPr>
            <a:picLocks noChangeAspect="1" noChangeArrowheads="1"/>
          </p:cNvPicPr>
          <p:nvPr/>
        </p:nvPicPr>
        <p:blipFill>
          <a:blip r:embed="rId2" cstate="print"/>
          <a:srcRect l="17700" t="7866" r="19200" b="28534"/>
          <a:stretch>
            <a:fillRect/>
          </a:stretch>
        </p:blipFill>
        <p:spPr bwMode="auto">
          <a:xfrm>
            <a:off x="5502166" y="0"/>
            <a:ext cx="3273534" cy="247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3909" name="Picture 5"/>
          <p:cNvPicPr>
            <a:picLocks noChangeAspect="1" noChangeArrowheads="1"/>
          </p:cNvPicPr>
          <p:nvPr/>
        </p:nvPicPr>
        <p:blipFill>
          <a:blip r:embed="rId3" cstate="print"/>
          <a:srcRect t="10541" r="5333" b="4893"/>
          <a:stretch>
            <a:fillRect/>
          </a:stretch>
        </p:blipFill>
        <p:spPr bwMode="auto">
          <a:xfrm>
            <a:off x="3444487" y="2457450"/>
            <a:ext cx="3805237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3910" name="Picture 6"/>
          <p:cNvPicPr>
            <a:picLocks noChangeAspect="1" noChangeArrowheads="1"/>
          </p:cNvPicPr>
          <p:nvPr/>
        </p:nvPicPr>
        <p:blipFill>
          <a:blip r:embed="rId4" cstate="print"/>
          <a:srcRect t="10165" r="7758" b="6024"/>
          <a:stretch>
            <a:fillRect/>
          </a:stretch>
        </p:blipFill>
        <p:spPr bwMode="auto">
          <a:xfrm>
            <a:off x="26599" y="2489200"/>
            <a:ext cx="3735388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2506717" y="693684"/>
            <a:ext cx="2727434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3358053" y="5815239"/>
            <a:ext cx="570711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hlinkClick r:id="rId5"/>
              </a:rPr>
              <a:t>http://www.ioffe.rssi.ru/SVA/NSM/Semicond/Si/electric.html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64930" name="Picture 2" descr="C:\tif\size\ch03\fg03-23.tif"/>
          <p:cNvPicPr>
            <a:picLocks noChangeAspect="1" noChangeArrowheads="1"/>
          </p:cNvPicPr>
          <p:nvPr/>
        </p:nvPicPr>
        <p:blipFill>
          <a:blip r:embed="rId2" cstate="print"/>
          <a:srcRect l="20399" r="21001" b="9200"/>
          <a:stretch>
            <a:fillRect/>
          </a:stretch>
        </p:blipFill>
        <p:spPr bwMode="auto">
          <a:xfrm>
            <a:off x="3247784" y="0"/>
            <a:ext cx="58962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1" y="428263"/>
            <a:ext cx="3242713" cy="5697901"/>
          </a:xfrm>
        </p:spPr>
        <p:txBody>
          <a:bodyPr/>
          <a:lstStyle/>
          <a:p>
            <a:r>
              <a:rPr lang="en-US" dirty="0" smtClean="0"/>
              <a:t>Once again, qualitatively we expect the mobility to decrease with total impurities (N</a:t>
            </a:r>
            <a:r>
              <a:rPr lang="en-US" baseline="-25000" dirty="0" smtClean="0"/>
              <a:t>D</a:t>
            </a:r>
            <a:r>
              <a:rPr lang="en-US" dirty="0" smtClean="0"/>
              <a:t>+N</a:t>
            </a:r>
            <a:r>
              <a:rPr lang="en-US" baseline="-25000" dirty="0" smtClean="0"/>
              <a:t>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Why </a:t>
            </a:r>
            <a:r>
              <a:rPr lang="en-US" i="1" dirty="0" smtClean="0"/>
              <a:t>total</a:t>
            </a:r>
            <a:r>
              <a:rPr lang="en-US" dirty="0" smtClean="0"/>
              <a:t> impurities and not just N</a:t>
            </a:r>
            <a:r>
              <a:rPr lang="en-US" baseline="-25000" dirty="0" smtClean="0"/>
              <a:t>D</a:t>
            </a:r>
            <a:r>
              <a:rPr lang="en-US" dirty="0" smtClean="0"/>
              <a:t> or N</a:t>
            </a:r>
            <a:r>
              <a:rPr lang="en-US" baseline="-25000" dirty="0" smtClean="0"/>
              <a:t>A</a:t>
            </a:r>
            <a:r>
              <a:rPr lang="en-US" dirty="0" smtClean="0"/>
              <a:t>? (for electrons and holes?)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699" y="428264"/>
            <a:ext cx="5229169" cy="1684316"/>
          </a:xfrm>
        </p:spPr>
        <p:txBody>
          <a:bodyPr/>
          <a:lstStyle/>
          <a:p>
            <a:r>
              <a:rPr lang="en-US" dirty="0" smtClean="0"/>
              <a:t>In linear scale, from the ECE 340 course web site: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65955" name="Picture 3"/>
          <p:cNvPicPr>
            <a:picLocks noChangeAspect="1" noChangeArrowheads="1"/>
          </p:cNvPicPr>
          <p:nvPr/>
        </p:nvPicPr>
        <p:blipFill>
          <a:blip r:embed="rId2" cstate="print"/>
          <a:srcRect t="42384"/>
          <a:stretch>
            <a:fillRect/>
          </a:stretch>
        </p:blipFill>
        <p:spPr bwMode="auto">
          <a:xfrm>
            <a:off x="4675135" y="1299226"/>
            <a:ext cx="3924300" cy="4741585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b="57695"/>
          <a:stretch>
            <a:fillRect/>
          </a:stretch>
        </p:blipFill>
        <p:spPr bwMode="auto">
          <a:xfrm>
            <a:off x="507775" y="1973309"/>
            <a:ext cx="3924300" cy="3481552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t="92114"/>
          <a:stretch>
            <a:fillRect/>
          </a:stretch>
        </p:blipFill>
        <p:spPr bwMode="auto">
          <a:xfrm>
            <a:off x="507775" y="5391797"/>
            <a:ext cx="3924300" cy="64901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Ex: What is the hole drift velocity at room temperature in silicon, in a field E = 1000 V/cm? What is the average time and distance between collisions?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978" name="Picture 4" descr="drift"/>
          <p:cNvPicPr>
            <a:picLocks noChangeAspect="1" noChangeArrowheads="1"/>
          </p:cNvPicPr>
          <p:nvPr/>
        </p:nvPicPr>
        <p:blipFill>
          <a:blip r:embed="rId3" cstate="print"/>
          <a:srcRect l="14977" t="7993" r="7146" b="9355"/>
          <a:stretch>
            <a:fillRect/>
          </a:stretch>
        </p:blipFill>
        <p:spPr bwMode="auto">
          <a:xfrm>
            <a:off x="320009" y="2489635"/>
            <a:ext cx="45720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can calculate current flow in realistic devices!</a:t>
            </a:r>
          </a:p>
          <a:p>
            <a:r>
              <a:rPr lang="en-US" dirty="0" smtClean="0"/>
              <a:t>Net velocity of charge particles </a:t>
            </a:r>
            <a:r>
              <a:rPr lang="en-US" dirty="0" smtClean="0">
                <a:sym typeface="Wingdings" pitchFamily="2" charset="2"/>
              </a:rPr>
              <a:t> electric current</a:t>
            </a:r>
          </a:p>
          <a:p>
            <a:r>
              <a:rPr lang="en-US" dirty="0" smtClean="0">
                <a:sym typeface="Wingdings" pitchFamily="2" charset="2"/>
              </a:rPr>
              <a:t>Drift current density 	</a:t>
            </a:r>
            <a:r>
              <a:rPr lang="en-US" dirty="0" smtClean="0"/>
              <a:t>∝	net carrier drift velocity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   				∝	carrier concentration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  				∝	carrier charge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First “=“ sign always applies. Second “=“ applies typically at low-fields (&lt;10</a:t>
            </a:r>
            <a:r>
              <a:rPr lang="en-US" baseline="30000" dirty="0" smtClean="0"/>
              <a:t>4</a:t>
            </a:r>
            <a:r>
              <a:rPr lang="en-US" dirty="0" smtClean="0"/>
              <a:t> V/cm in Si)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8251" y="4650831"/>
            <a:ext cx="433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(charge crossing plane of area A in time t)</a:t>
            </a:r>
          </a:p>
        </p:txBody>
      </p:sp>
      <p:sp>
        <p:nvSpPr>
          <p:cNvPr id="7669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66979" name="Object 3"/>
          <p:cNvGraphicFramePr>
            <a:graphicFrameLocks noChangeAspect="1"/>
          </p:cNvGraphicFramePr>
          <p:nvPr/>
        </p:nvGraphicFramePr>
        <p:xfrm>
          <a:off x="5218386" y="3216168"/>
          <a:ext cx="2971800" cy="485775"/>
        </p:xfrm>
        <a:graphic>
          <a:graphicData uri="http://schemas.openxmlformats.org/presentationml/2006/ole">
            <p:oleObj spid="_x0000_s766979" name="Equation" r:id="rId4" imgW="1473200" imgH="241300" progId="Equation.DSMT4">
              <p:embed/>
            </p:oleObj>
          </a:graphicData>
        </a:graphic>
      </p:graphicFrame>
      <p:sp>
        <p:nvSpPr>
          <p:cNvPr id="76698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66981" name="Object 5"/>
          <p:cNvGraphicFramePr>
            <a:graphicFrameLocks noChangeAspect="1"/>
          </p:cNvGraphicFramePr>
          <p:nvPr/>
        </p:nvGraphicFramePr>
        <p:xfrm>
          <a:off x="5218386" y="3957148"/>
          <a:ext cx="2943225" cy="514350"/>
        </p:xfrm>
        <a:graphic>
          <a:graphicData uri="http://schemas.openxmlformats.org/presentationml/2006/ole">
            <p:oleObj spid="_x0000_s766981" name="Equation" r:id="rId5" imgW="1459866" imgH="25389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99" y="428263"/>
            <a:ext cx="8697583" cy="5697901"/>
          </a:xfrm>
        </p:spPr>
        <p:txBody>
          <a:bodyPr/>
          <a:lstStyle/>
          <a:p>
            <a:r>
              <a:rPr lang="en-US" dirty="0" smtClean="0"/>
              <a:t>So the </a:t>
            </a:r>
            <a:r>
              <a:rPr lang="en-US" i="1" dirty="0" smtClean="0"/>
              <a:t>intrinsic </a:t>
            </a:r>
            <a:r>
              <a:rPr lang="en-US" dirty="0" smtClean="0"/>
              <a:t>carrier concentration at </a:t>
            </a:r>
            <a:r>
              <a:rPr lang="en-US" i="1" dirty="0" smtClean="0"/>
              <a:t>any T</a:t>
            </a:r>
            <a:r>
              <a:rPr lang="en-US" dirty="0" smtClean="0"/>
              <a:t> is: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r>
              <a:rPr lang="en-US" dirty="0" smtClean="0"/>
              <a:t>What does this tell us?</a:t>
            </a:r>
          </a:p>
          <a:p>
            <a:r>
              <a:rPr lang="en-US" dirty="0" smtClean="0"/>
              <a:t>Note that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n</a:t>
            </a:r>
            <a:r>
              <a:rPr lang="en-US" dirty="0" smtClean="0"/>
              <a:t>*=1.1m</a:t>
            </a:r>
            <a:r>
              <a:rPr lang="en-US" baseline="-25000" dirty="0" smtClean="0"/>
              <a:t>0</a:t>
            </a:r>
            <a:r>
              <a:rPr lang="en-US" dirty="0" smtClean="0"/>
              <a:t> and m</a:t>
            </a:r>
            <a:r>
              <a:rPr lang="en-US" baseline="-25000" dirty="0" smtClean="0"/>
              <a:t>p</a:t>
            </a:r>
            <a:r>
              <a:rPr lang="en-US" dirty="0" smtClean="0"/>
              <a:t>*=0.56m</a:t>
            </a:r>
            <a:r>
              <a:rPr lang="en-US" baseline="-25000" dirty="0" smtClean="0"/>
              <a:t>0</a:t>
            </a:r>
          </a:p>
          <a:p>
            <a:r>
              <a:rPr lang="en-US" dirty="0" smtClean="0"/>
              <a:t>These are ________________________ effective masses in Si, not to be confused with _______________________</a:t>
            </a:r>
          </a:p>
          <a:p>
            <a:endParaRPr lang="en-US" dirty="0" smtClean="0"/>
          </a:p>
          <a:p>
            <a:r>
              <a:rPr lang="en-US" dirty="0" smtClean="0"/>
              <a:t>Does the band gap E</a:t>
            </a:r>
            <a:r>
              <a:rPr lang="en-US" baseline="-25000" dirty="0" smtClean="0"/>
              <a:t>G</a:t>
            </a:r>
            <a:r>
              <a:rPr lang="en-US" dirty="0" smtClean="0"/>
              <a:t> change with 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444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6012" y="4324786"/>
            <a:ext cx="2947988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8075" y="0"/>
            <a:ext cx="5495925" cy="2238375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units and signs: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Total drift current: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r>
              <a:rPr lang="en-US" dirty="0" smtClean="0"/>
              <a:t>Has the form of Ohm’s Law!</a:t>
            </a:r>
          </a:p>
          <a:p>
            <a:r>
              <a:rPr lang="en-US" dirty="0" smtClean="0"/>
              <a:t>Current density:</a:t>
            </a:r>
          </a:p>
          <a:p>
            <a:r>
              <a:rPr lang="en-US" dirty="0" smtClean="0"/>
              <a:t>Current:</a:t>
            </a:r>
          </a:p>
          <a:p>
            <a:endParaRPr lang="en-US" dirty="0" smtClean="0"/>
          </a:p>
          <a:p>
            <a:r>
              <a:rPr lang="en-US" dirty="0" smtClean="0"/>
              <a:t>This is very neat. We derived Ohm’s Law from basic considerations (electrons, holes) in a semiconductor.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680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68002" name="Object 2"/>
          <p:cNvGraphicFramePr>
            <a:graphicFrameLocks noChangeAspect="1"/>
          </p:cNvGraphicFramePr>
          <p:nvPr/>
        </p:nvGraphicFramePr>
        <p:xfrm>
          <a:off x="1103588" y="2569795"/>
          <a:ext cx="4610100" cy="514350"/>
        </p:xfrm>
        <a:graphic>
          <a:graphicData uri="http://schemas.openxmlformats.org/presentationml/2006/ole">
            <p:oleObj spid="_x0000_s768002" name="Equation" r:id="rId4" imgW="2286000" imgH="254000" progId="Equation.DSMT4">
              <p:embed/>
            </p:oleObj>
          </a:graphicData>
        </a:graphic>
      </p:graphicFrame>
      <p:sp>
        <p:nvSpPr>
          <p:cNvPr id="7680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68004" name="Object 4"/>
          <p:cNvGraphicFramePr>
            <a:graphicFrameLocks noChangeAspect="1"/>
          </p:cNvGraphicFramePr>
          <p:nvPr/>
        </p:nvGraphicFramePr>
        <p:xfrm>
          <a:off x="3799489" y="3783724"/>
          <a:ext cx="1590675" cy="838200"/>
        </p:xfrm>
        <a:graphic>
          <a:graphicData uri="http://schemas.openxmlformats.org/presentationml/2006/ole">
            <p:oleObj spid="_x0000_s768004" name="Equation" r:id="rId5" imgW="787400" imgH="419100" progId="Equation.DSMT4">
              <p:embed/>
            </p:oleObj>
          </a:graphicData>
        </a:graphic>
      </p:graphicFrame>
      <p:sp>
        <p:nvSpPr>
          <p:cNvPr id="76800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68006" name="Object 6"/>
          <p:cNvGraphicFramePr>
            <a:graphicFrameLocks noChangeAspect="1"/>
          </p:cNvGraphicFramePr>
          <p:nvPr/>
        </p:nvGraphicFramePr>
        <p:xfrm>
          <a:off x="2112580" y="4666593"/>
          <a:ext cx="1123950" cy="352425"/>
        </p:xfrm>
        <a:graphic>
          <a:graphicData uri="http://schemas.openxmlformats.org/presentationml/2006/ole">
            <p:oleObj spid="_x0000_s768006" name="Equation" r:id="rId6" imgW="558558" imgH="177723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Resistivity of a semiconductor: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about when n &gt;&gt; p? (n-type doped sample)</a:t>
            </a:r>
          </a:p>
          <a:p>
            <a:r>
              <a:rPr lang="en-US" dirty="0" smtClean="0"/>
              <a:t>What about when n &lt;&lt; p? (p-type doped sample)</a:t>
            </a:r>
          </a:p>
          <a:p>
            <a:endParaRPr lang="en-US" dirty="0" smtClean="0"/>
          </a:p>
          <a:p>
            <a:r>
              <a:rPr lang="en-US" dirty="0" smtClean="0"/>
              <a:t>Drift and resistance: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70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70049" name="Object 1"/>
          <p:cNvGraphicFramePr>
            <a:graphicFrameLocks noChangeAspect="1"/>
          </p:cNvGraphicFramePr>
          <p:nvPr/>
        </p:nvGraphicFramePr>
        <p:xfrm>
          <a:off x="3109913" y="882869"/>
          <a:ext cx="2924175" cy="895350"/>
        </p:xfrm>
        <a:graphic>
          <a:graphicData uri="http://schemas.openxmlformats.org/presentationml/2006/ole">
            <p:oleObj spid="_x0000_s770049" name="Equation" r:id="rId3" imgW="1447172" imgH="444307" progId="Equation.DSMT4">
              <p:embed/>
            </p:oleObj>
          </a:graphicData>
        </a:graphic>
      </p:graphicFrame>
      <p:sp>
        <p:nvSpPr>
          <p:cNvPr id="770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70051" name="Object 3"/>
          <p:cNvGraphicFramePr>
            <a:graphicFrameLocks noChangeAspect="1"/>
          </p:cNvGraphicFramePr>
          <p:nvPr/>
        </p:nvGraphicFramePr>
        <p:xfrm>
          <a:off x="977462" y="4713890"/>
          <a:ext cx="2257425" cy="790575"/>
        </p:xfrm>
        <a:graphic>
          <a:graphicData uri="http://schemas.openxmlformats.org/presentationml/2006/ole">
            <p:oleObj spid="_x0000_s770051" name="Equation" r:id="rId4" imgW="1117115" imgH="393529" progId="Equation.DSMT4">
              <p:embed/>
            </p:oleObj>
          </a:graphicData>
        </a:graphic>
      </p:graphicFrame>
      <p:pic>
        <p:nvPicPr>
          <p:cNvPr id="770053" name="Picture 7" descr="C:\tif\size\ch03\fg03-21.tif"/>
          <p:cNvPicPr>
            <a:picLocks noChangeAspect="1" noChangeArrowheads="1"/>
          </p:cNvPicPr>
          <p:nvPr/>
        </p:nvPicPr>
        <p:blipFill>
          <a:blip r:embed="rId5" cstate="print"/>
          <a:srcRect l="17712" t="11111" r="18491" b="31598"/>
          <a:stretch>
            <a:fillRect/>
          </a:stretch>
        </p:blipFill>
        <p:spPr bwMode="auto">
          <a:xfrm>
            <a:off x="4250837" y="3286888"/>
            <a:ext cx="4449762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699" y="428263"/>
            <a:ext cx="3384603" cy="3229337"/>
          </a:xfrm>
        </p:spPr>
        <p:txBody>
          <a:bodyPr/>
          <a:lstStyle/>
          <a:p>
            <a:r>
              <a:rPr lang="en-US" dirty="0" smtClean="0"/>
              <a:t>Experimentally, for Si at room T:</a:t>
            </a:r>
          </a:p>
          <a:p>
            <a:endParaRPr lang="en-US" dirty="0" smtClean="0"/>
          </a:p>
          <a:p>
            <a:r>
              <a:rPr lang="en-US" dirty="0" smtClean="0"/>
              <a:t>This is absolutely essential to show our control over resistivity via doping!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71074" name="Picture 2"/>
          <p:cNvPicPr>
            <a:picLocks noChangeAspect="1" noChangeArrowheads="1"/>
          </p:cNvPicPr>
          <p:nvPr/>
        </p:nvPicPr>
        <p:blipFill>
          <a:blip r:embed="rId2" cstate="print"/>
          <a:srcRect t="6361" r="7169"/>
          <a:stretch>
            <a:fillRect/>
          </a:stretch>
        </p:blipFill>
        <p:spPr bwMode="auto">
          <a:xfrm>
            <a:off x="3632419" y="110362"/>
            <a:ext cx="5511581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25699" y="4162102"/>
            <a:ext cx="8729115" cy="211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solidFill>
                  <a:schemeClr val="accent2"/>
                </a:solidFill>
                <a:latin typeface="+mn-lt"/>
              </a:rPr>
              <a:t>Notes:</a:t>
            </a:r>
          </a:p>
          <a:p>
            <a:pPr marL="800100" lvl="1" indent="-342900" algn="l">
              <a:spcBef>
                <a:spcPts val="1200"/>
              </a:spcBef>
              <a:buFont typeface="Wingdings" pitchFamily="2" charset="2"/>
              <a:buChar char="§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This plot does not apply to compensated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material (with comparable amounts of </a:t>
            </a:r>
            <a:r>
              <a:rPr kumimoji="0" lang="en-US" sz="2200" b="0" i="0" u="sng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both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n- and p-type doping)</a:t>
            </a:r>
          </a:p>
          <a:p>
            <a:pPr marL="800100" lvl="1" indent="-342900" algn="l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200" kern="0" baseline="0" dirty="0" smtClean="0">
                <a:latin typeface="+mn-lt"/>
              </a:rPr>
              <a:t>This</a:t>
            </a:r>
            <a:r>
              <a:rPr lang="en-US" sz="2200" kern="0" dirty="0" smtClean="0">
                <a:latin typeface="+mn-lt"/>
              </a:rPr>
              <a:t> plot applies most accurately at low-field (&lt;10</a:t>
            </a:r>
            <a:r>
              <a:rPr lang="en-US" sz="2200" kern="0" baseline="30000" dirty="0" smtClean="0">
                <a:latin typeface="+mn-lt"/>
              </a:rPr>
              <a:t>4</a:t>
            </a:r>
            <a:r>
              <a:rPr lang="en-US" sz="2200" kern="0" dirty="0" smtClean="0">
                <a:latin typeface="+mn-lt"/>
              </a:rPr>
              <a:t> V/cm)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39099" y="428263"/>
            <a:ext cx="3326527" cy="5697901"/>
          </a:xfrm>
        </p:spPr>
        <p:txBody>
          <a:bodyPr/>
          <a:lstStyle/>
          <a:p>
            <a:r>
              <a:rPr lang="en-US" dirty="0" smtClean="0"/>
              <a:t>Plot log</a:t>
            </a:r>
            <a:r>
              <a:rPr lang="en-US" baseline="-25000" dirty="0" smtClean="0"/>
              <a:t>10</a:t>
            </a:r>
            <a:r>
              <a:rPr lang="en-US" dirty="0" smtClean="0"/>
              <a:t> of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</a:t>
            </a:r>
            <a:r>
              <a:rPr lang="en-US" dirty="0" smtClean="0"/>
              <a:t> vs. T</a:t>
            </a:r>
          </a:p>
          <a:p>
            <a:endParaRPr lang="en-US" dirty="0" smtClean="0"/>
          </a:p>
          <a:p>
            <a:r>
              <a:rPr lang="en-US" dirty="0" smtClean="0"/>
              <a:t>What do we expect?</a:t>
            </a:r>
          </a:p>
          <a:p>
            <a:endParaRPr lang="en-US" dirty="0" smtClean="0"/>
          </a:p>
          <a:p>
            <a:r>
              <a:rPr lang="en-US" dirty="0" smtClean="0"/>
              <a:t>Note your book plots this vs. 1000/T in Fig. 3-17; why?</a:t>
            </a:r>
          </a:p>
          <a:p>
            <a:endParaRPr lang="en-US" dirty="0" smtClean="0"/>
          </a:p>
          <a:p>
            <a:r>
              <a:rPr lang="en-US" dirty="0" smtClean="0"/>
              <a:t>What is this (simple) plot neglecting?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4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7758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428263"/>
            <a:ext cx="8229600" cy="5856790"/>
          </a:xfrm>
        </p:spPr>
        <p:txBody>
          <a:bodyPr/>
          <a:lstStyle/>
          <a:p>
            <a:r>
              <a:rPr lang="en-US" dirty="0" smtClean="0"/>
              <a:t>Recall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</a:t>
            </a:r>
            <a:r>
              <a:rPr lang="en-US" dirty="0" smtClean="0"/>
              <a:t> is very temperature-sensitive! Ex: in Silicon:</a:t>
            </a:r>
          </a:p>
          <a:p>
            <a:pPr lvl="1"/>
            <a:r>
              <a:rPr lang="en-US" dirty="0" smtClean="0"/>
              <a:t>While T = 300 </a:t>
            </a:r>
            <a:r>
              <a:rPr lang="en-US" dirty="0" smtClean="0">
                <a:sym typeface="Wingdings" pitchFamily="2" charset="2"/>
              </a:rPr>
              <a:t> 330 K (10% increase)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n</a:t>
            </a:r>
            <a:r>
              <a:rPr lang="en-US" baseline="-25000" dirty="0" err="1" smtClean="0">
                <a:sym typeface="Wingdings" pitchFamily="2" charset="2"/>
              </a:rPr>
              <a:t>i</a:t>
            </a:r>
            <a:r>
              <a:rPr lang="en-US" dirty="0" smtClean="0">
                <a:sym typeface="Wingdings" pitchFamily="2" charset="2"/>
              </a:rPr>
              <a:t> = ~10</a:t>
            </a:r>
            <a:r>
              <a:rPr lang="en-US" baseline="30000" dirty="0" smtClean="0">
                <a:sym typeface="Wingdings" pitchFamily="2" charset="2"/>
              </a:rPr>
              <a:t>10</a:t>
            </a:r>
            <a:r>
              <a:rPr lang="en-US" dirty="0" smtClean="0">
                <a:sym typeface="Wingdings" pitchFamily="2" charset="2"/>
              </a:rPr>
              <a:t>  ~10</a:t>
            </a:r>
            <a:r>
              <a:rPr lang="en-US" baseline="30000" dirty="0" smtClean="0">
                <a:sym typeface="Wingdings" pitchFamily="2" charset="2"/>
              </a:rPr>
              <a:t>11</a:t>
            </a:r>
            <a:r>
              <a:rPr lang="en-US" dirty="0" smtClean="0">
                <a:sym typeface="Wingdings" pitchFamily="2" charset="2"/>
              </a:rPr>
              <a:t> cm</a:t>
            </a:r>
            <a:r>
              <a:rPr lang="en-US" baseline="30000" dirty="0" smtClean="0">
                <a:sym typeface="Wingdings" pitchFamily="2" charset="2"/>
              </a:rPr>
              <a:t>-3</a:t>
            </a:r>
            <a:r>
              <a:rPr lang="en-US" dirty="0" smtClean="0">
                <a:sym typeface="Wingdings" pitchFamily="2" charset="2"/>
              </a:rPr>
              <a:t> (10x increase)</a:t>
            </a:r>
          </a:p>
          <a:p>
            <a:r>
              <a:rPr lang="en-US" dirty="0" smtClean="0">
                <a:sym typeface="Wingdings" pitchFamily="2" charset="2"/>
              </a:rPr>
              <a:t>Also note:</a:t>
            </a:r>
          </a:p>
          <a:p>
            <a:pPr lvl="1"/>
            <a:r>
              <a:rPr lang="en-US" dirty="0" smtClean="0"/>
              <a:t>Now we can calculate the equilibrium electron (n</a:t>
            </a:r>
            <a:r>
              <a:rPr lang="en-US" baseline="-25000" dirty="0" smtClean="0"/>
              <a:t>0</a:t>
            </a:r>
            <a:r>
              <a:rPr lang="en-US" dirty="0" smtClean="0"/>
              <a:t>) and hole (p</a:t>
            </a:r>
            <a:r>
              <a:rPr lang="en-US" baseline="-25000" dirty="0" smtClean="0"/>
              <a:t>0</a:t>
            </a:r>
            <a:r>
              <a:rPr lang="en-US" dirty="0" smtClean="0"/>
              <a:t>) concentrations at any temperature</a:t>
            </a:r>
          </a:p>
          <a:p>
            <a:pPr lvl="1"/>
            <a:r>
              <a:rPr lang="en-US" dirty="0" smtClean="0"/>
              <a:t>Now we can calculate the Fermi level (E</a:t>
            </a:r>
            <a:r>
              <a:rPr lang="en-US" baseline="-25000" dirty="0" smtClean="0"/>
              <a:t>F</a:t>
            </a:r>
            <a:r>
              <a:rPr lang="en-US" dirty="0" smtClean="0"/>
              <a:t>) position at any temperature</a:t>
            </a:r>
          </a:p>
          <a:p>
            <a:r>
              <a:rPr lang="en-US" dirty="0" smtClean="0"/>
              <a:t>Ex: Calculate and show position of Fermi level in doped Ge (10</a:t>
            </a:r>
            <a:r>
              <a:rPr lang="en-US" baseline="30000" dirty="0" smtClean="0"/>
              <a:t>16</a:t>
            </a:r>
            <a:r>
              <a:rPr lang="en-US" dirty="0" smtClean="0"/>
              <a:t> cm</a:t>
            </a:r>
            <a:r>
              <a:rPr lang="en-US" baseline="30000" dirty="0" smtClean="0"/>
              <a:t>-3</a:t>
            </a:r>
            <a:r>
              <a:rPr lang="en-US" dirty="0" smtClean="0"/>
              <a:t> n-type) at -15 </a:t>
            </a:r>
            <a:r>
              <a:rPr lang="en-US" baseline="30000" dirty="0" smtClean="0"/>
              <a:t>o</a:t>
            </a:r>
            <a:r>
              <a:rPr lang="en-US" dirty="0" smtClean="0"/>
              <a:t>C, using previous plot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413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13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41379" name="Object 3"/>
          <p:cNvGraphicFramePr>
            <a:graphicFrameLocks noChangeAspect="1"/>
          </p:cNvGraphicFramePr>
          <p:nvPr/>
        </p:nvGraphicFramePr>
        <p:xfrm>
          <a:off x="0" y="457200"/>
          <a:ext cx="114300" cy="219075"/>
        </p:xfrm>
        <a:graphic>
          <a:graphicData uri="http://schemas.openxmlformats.org/presentationml/2006/ole">
            <p:oleObj spid="_x0000_s741379" name="Equation" r:id="rId3" imgW="114151" imgH="215619" progId="Equation.DSMT4">
              <p:embed/>
            </p:oleObj>
          </a:graphicData>
        </a:graphic>
      </p:graphicFrame>
      <p:pic>
        <p:nvPicPr>
          <p:cNvPr id="7413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032"/>
            <a:ext cx="5514975" cy="5762625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49470" y="491327"/>
            <a:ext cx="3421112" cy="5697901"/>
          </a:xfrm>
        </p:spPr>
        <p:txBody>
          <a:bodyPr rIns="0"/>
          <a:lstStyle/>
          <a:p>
            <a:r>
              <a:rPr lang="en-US" dirty="0" smtClean="0"/>
              <a:t>Assume Si sample doped with N</a:t>
            </a:r>
            <a:r>
              <a:rPr lang="en-US" baseline="-25000" dirty="0" smtClean="0"/>
              <a:t>D</a:t>
            </a:r>
            <a:r>
              <a:rPr lang="en-US" dirty="0" smtClean="0"/>
              <a:t> = 10</a:t>
            </a:r>
            <a:r>
              <a:rPr lang="en-US" baseline="30000" dirty="0" smtClean="0"/>
              <a:t>15</a:t>
            </a:r>
            <a:r>
              <a:rPr lang="en-US" dirty="0" smtClean="0"/>
              <a:t> cm</a:t>
            </a:r>
            <a:r>
              <a:rPr lang="en-US" baseline="30000" dirty="0" smtClean="0"/>
              <a:t>-3</a:t>
            </a:r>
            <a:r>
              <a:rPr lang="en-US" dirty="0" smtClean="0"/>
              <a:t> (n-type)</a:t>
            </a:r>
          </a:p>
          <a:p>
            <a:r>
              <a:rPr lang="en-US" i="1" dirty="0" smtClean="0"/>
              <a:t>How does n change with T?</a:t>
            </a:r>
            <a:r>
              <a:rPr lang="en-US" dirty="0" smtClean="0"/>
              <a:t> (your book plots this vs. 1000/T in Fig. 3-18)</a:t>
            </a:r>
          </a:p>
          <a:p>
            <a:r>
              <a:rPr lang="en-US" dirty="0" smtClean="0"/>
              <a:t>Recall the band diagram, including the donor level. </a:t>
            </a:r>
          </a:p>
          <a:p>
            <a:r>
              <a:rPr lang="en-US" dirty="0" smtClean="0"/>
              <a:t>Note three distinct regions:</a:t>
            </a:r>
          </a:p>
          <a:p>
            <a:pPr lvl="1"/>
            <a:r>
              <a:rPr lang="en-US" dirty="0" smtClean="0"/>
              <a:t>Low, medium, and high-temperature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far, we assumed material is either just n- or p-doped and life was simple. At most moderate temperatures:</a:t>
            </a:r>
          </a:p>
          <a:p>
            <a:pPr lvl="1"/>
            <a:r>
              <a:rPr lang="en-US" dirty="0" smtClean="0"/>
              <a:t>n</a:t>
            </a:r>
            <a:r>
              <a:rPr lang="en-US" baseline="-25000" dirty="0" smtClean="0"/>
              <a:t>0</a:t>
            </a:r>
            <a:r>
              <a:rPr lang="en-US" dirty="0" smtClean="0"/>
              <a:t> ≈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0</a:t>
            </a:r>
            <a:r>
              <a:rPr lang="en-US" dirty="0" smtClean="0"/>
              <a:t> ≈</a:t>
            </a:r>
          </a:p>
          <a:p>
            <a:pPr>
              <a:spcBef>
                <a:spcPts val="900"/>
              </a:spcBef>
            </a:pPr>
            <a:endParaRPr lang="en-US" dirty="0" smtClean="0"/>
          </a:p>
          <a:p>
            <a:pPr>
              <a:spcBef>
                <a:spcPts val="900"/>
              </a:spcBef>
            </a:pPr>
            <a:r>
              <a:rPr lang="en-US" dirty="0" smtClean="0"/>
              <a:t>What if a piece of Si contains BOTH dopant types? This is called </a:t>
            </a:r>
            <a:r>
              <a:rPr lang="en-US" u="sng" dirty="0" smtClean="0"/>
              <a:t>compensation</a:t>
            </a:r>
            <a:r>
              <a:rPr lang="en-US" dirty="0" smtClean="0"/>
              <a:t>.</a:t>
            </a:r>
          </a:p>
          <a:p>
            <a:pPr>
              <a:spcBef>
                <a:spcPts val="900"/>
              </a:spcBef>
            </a:pPr>
            <a:endParaRPr lang="en-US" dirty="0" smtClean="0"/>
          </a:p>
          <a:p>
            <a:pPr>
              <a:spcBef>
                <a:spcPts val="900"/>
              </a:spcBef>
            </a:pPr>
            <a:r>
              <a:rPr lang="en-US" dirty="0" smtClean="0"/>
              <a:t>Group V elements are _______ </a:t>
            </a:r>
          </a:p>
          <a:p>
            <a:pPr>
              <a:spcBef>
                <a:spcPts val="900"/>
              </a:spcBef>
              <a:buNone/>
            </a:pPr>
            <a:r>
              <a:rPr lang="en-US" dirty="0" smtClean="0"/>
              <a:t>and introduce ________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Group III elements are _______ </a:t>
            </a:r>
          </a:p>
          <a:p>
            <a:pPr>
              <a:spcBef>
                <a:spcPts val="900"/>
              </a:spcBef>
              <a:buNone/>
            </a:pPr>
            <a:r>
              <a:rPr lang="en-US" dirty="0" smtClean="0"/>
              <a:t>and introduce ________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5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7570" y="3190051"/>
            <a:ext cx="3657600" cy="30003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I, assume we dope with N</a:t>
            </a:r>
            <a:r>
              <a:rPr lang="en-US" baseline="-25000" dirty="0" smtClean="0"/>
              <a:t>D</a:t>
            </a:r>
            <a:r>
              <a:rPr lang="en-US" dirty="0" smtClean="0"/>
              <a:t> &gt; N</a:t>
            </a:r>
            <a:r>
              <a:rPr lang="en-US" baseline="-25000" dirty="0" smtClean="0"/>
              <a:t>A</a:t>
            </a:r>
          </a:p>
          <a:p>
            <a:pPr lvl="1"/>
            <a:r>
              <a:rPr lang="en-US" dirty="0" smtClean="0"/>
              <a:t>Additional electrons and holes will _____________ until you have n</a:t>
            </a:r>
            <a:r>
              <a:rPr lang="en-US" baseline="-25000" dirty="0" smtClean="0"/>
              <a:t>0</a:t>
            </a:r>
            <a:r>
              <a:rPr lang="en-US" dirty="0" smtClean="0"/>
              <a:t> ≈ N</a:t>
            </a:r>
            <a:r>
              <a:rPr lang="en-US" baseline="-25000" dirty="0" smtClean="0"/>
              <a:t>D</a:t>
            </a:r>
            <a:r>
              <a:rPr lang="en-US" dirty="0" smtClean="0"/>
              <a:t> - N</a:t>
            </a:r>
            <a:r>
              <a:rPr lang="en-US" baseline="-25000" dirty="0" smtClean="0"/>
              <a:t>A</a:t>
            </a:r>
            <a:r>
              <a:rPr lang="en-US" dirty="0" smtClean="0"/>
              <a:t> and p</a:t>
            </a:r>
            <a:r>
              <a:rPr lang="en-US" baseline="-25000" dirty="0" smtClean="0"/>
              <a:t>0</a:t>
            </a:r>
            <a:r>
              <a:rPr lang="en-US" dirty="0" smtClean="0"/>
              <a:t> ≈ _________</a:t>
            </a:r>
          </a:p>
          <a:p>
            <a:endParaRPr lang="en-US" dirty="0" smtClean="0"/>
          </a:p>
          <a:p>
            <a:r>
              <a:rPr lang="en-US" dirty="0" smtClean="0"/>
              <a:t>Case II, what if we introduce N</a:t>
            </a:r>
            <a:r>
              <a:rPr lang="en-US" baseline="-25000" dirty="0" smtClean="0"/>
              <a:t>D</a:t>
            </a:r>
            <a:r>
              <a:rPr lang="en-US" dirty="0" smtClean="0"/>
              <a:t> = N</a:t>
            </a:r>
            <a:r>
              <a:rPr lang="en-US" baseline="-25000" dirty="0" smtClean="0"/>
              <a:t>A</a:t>
            </a:r>
            <a:r>
              <a:rPr lang="en-US" dirty="0" smtClean="0"/>
              <a:t> dopants?</a:t>
            </a:r>
          </a:p>
          <a:p>
            <a:pPr lvl="1"/>
            <a:r>
              <a:rPr lang="en-US" dirty="0" smtClean="0"/>
              <a:t>The material once again becomes ____________ and n</a:t>
            </a:r>
            <a:r>
              <a:rPr lang="en-US" baseline="-25000" dirty="0" smtClean="0"/>
              <a:t>0</a:t>
            </a:r>
            <a:r>
              <a:rPr lang="en-US" dirty="0" smtClean="0"/>
              <a:t> ≈ p</a:t>
            </a:r>
            <a:r>
              <a:rPr lang="en-US" baseline="-25000" dirty="0" smtClean="0"/>
              <a:t>0</a:t>
            </a:r>
            <a:r>
              <a:rPr lang="en-US" dirty="0" smtClean="0"/>
              <a:t> ≈ ______</a:t>
            </a:r>
          </a:p>
          <a:p>
            <a:endParaRPr lang="en-US" dirty="0" smtClean="0"/>
          </a:p>
          <a:p>
            <a:r>
              <a:rPr lang="en-US" dirty="0" smtClean="0"/>
              <a:t>Case III and more generally, we must have charge neutrality in the material, i.e. positive charge = negative charge, so p</a:t>
            </a:r>
            <a:r>
              <a:rPr lang="en-US" baseline="-25000" dirty="0" smtClean="0"/>
              <a:t>0</a:t>
            </a:r>
            <a:r>
              <a:rPr lang="en-US" dirty="0" smtClean="0"/>
              <a:t> + N</a:t>
            </a:r>
            <a:r>
              <a:rPr lang="en-US" baseline="-25000" dirty="0" smtClean="0"/>
              <a:t>D</a:t>
            </a:r>
            <a:r>
              <a:rPr lang="en-US" dirty="0" smtClean="0"/>
              <a:t> = __________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428263"/>
            <a:ext cx="8229600" cy="5830647"/>
          </a:xfrm>
        </p:spPr>
        <p:txBody>
          <a:bodyPr/>
          <a:lstStyle/>
          <a:p>
            <a:r>
              <a:rPr lang="en-US" dirty="0" smtClean="0"/>
              <a:t>So most generally, what are the carrier concentrations in thermal equilibrium, if we have both donor and acceptor doping?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how do these simplify if we have N</a:t>
            </a:r>
            <a:r>
              <a:rPr lang="en-US" baseline="-25000" dirty="0" smtClean="0"/>
              <a:t>D</a:t>
            </a:r>
            <a:r>
              <a:rPr lang="en-US" dirty="0" smtClean="0"/>
              <a:t> &gt;&gt; N</a:t>
            </a:r>
            <a:r>
              <a:rPr lang="en-US" baseline="-25000" dirty="0" smtClean="0"/>
              <a:t>A</a:t>
            </a:r>
            <a:r>
              <a:rPr lang="en-US" dirty="0" smtClean="0"/>
              <a:t> (n-type doping dominates)?</a:t>
            </a:r>
          </a:p>
          <a:p>
            <a:r>
              <a:rPr lang="en-US" dirty="0" smtClean="0"/>
              <a:t>When is “&gt;&gt;” approximation OK?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9575" y="123825"/>
            <a:ext cx="8229600" cy="1077218"/>
          </a:xfrm>
          <a:prstGeom prst="rect">
            <a:avLst/>
          </a:prstGeom>
        </p:spPr>
        <p:txBody>
          <a:bodyPr/>
          <a:lstStyle/>
          <a:p>
            <a:r>
              <a:rPr lang="en-US" b="1" u="sng" dirty="0" smtClean="0"/>
              <a:t>ECE 340 Lectures 10-11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sz="2800" dirty="0" smtClean="0"/>
              <a:t>Carrier drift, Mobility,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6485"/>
            <a:ext cx="8229600" cy="4830763"/>
          </a:xfrm>
        </p:spPr>
        <p:txBody>
          <a:bodyPr/>
          <a:lstStyle/>
          <a:p>
            <a:r>
              <a:rPr lang="en-US" dirty="0" smtClean="0"/>
              <a:t>Let’s recap 5-6 major concepts so far:</a:t>
            </a:r>
          </a:p>
          <a:p>
            <a:endParaRPr lang="en-US" dirty="0" smtClean="0"/>
          </a:p>
          <a:p>
            <a:r>
              <a:rPr lang="en-US" dirty="0" smtClean="0"/>
              <a:t>Memorize a few things, but recognize many.</a:t>
            </a:r>
          </a:p>
          <a:p>
            <a:pPr lvl="1"/>
            <a:r>
              <a:rPr lang="en-US" dirty="0" smtClean="0"/>
              <a:t>Why? Semiconductors require lots of approximations!</a:t>
            </a:r>
          </a:p>
          <a:p>
            <a:endParaRPr lang="en-US" dirty="0" smtClean="0"/>
          </a:p>
          <a:p>
            <a:r>
              <a:rPr lang="en-US" dirty="0" smtClean="0"/>
              <a:t>Why all the fuss about the abstract concept of E</a:t>
            </a:r>
            <a:r>
              <a:rPr lang="en-US" baseline="-25000" dirty="0" smtClean="0"/>
              <a:t>F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Consider (for example) </a:t>
            </a:r>
            <a:r>
              <a:rPr lang="en-US" i="1" dirty="0" smtClean="0"/>
              <a:t>joining</a:t>
            </a:r>
            <a:r>
              <a:rPr lang="en-US" dirty="0" smtClean="0"/>
              <a:t> an n-doped piece of Si with a p-doped piece of Ge. How does the band diagram look?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18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23432</TotalTime>
  <Words>1056</Words>
  <Application>Microsoft Office PowerPoint</Application>
  <PresentationFormat>On-screen Show (4:3)</PresentationFormat>
  <Paragraphs>187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Default Design</vt:lpstr>
      <vt:lpstr>Equation</vt:lpstr>
      <vt:lpstr>Worksheet</vt:lpstr>
      <vt:lpstr>ECE 340 Lecture 9 Temperature Dependence of Carrier Concentrations</vt:lpstr>
      <vt:lpstr>Slide 2</vt:lpstr>
      <vt:lpstr>Slide 3</vt:lpstr>
      <vt:lpstr>Slide 4</vt:lpstr>
      <vt:lpstr>Slide 5</vt:lpstr>
      <vt:lpstr>Slide 6</vt:lpstr>
      <vt:lpstr>Slide 7</vt:lpstr>
      <vt:lpstr>Slide 8</vt:lpstr>
      <vt:lpstr>ECE 340 Lectures 10-11 Carrier drift, Mobility, Resistance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340, Univ. Illinois Urbana-Champaign</dc:title>
  <dc:creator>© Eric Pop</dc:creator>
  <cp:lastModifiedBy>Eric Pop</cp:lastModifiedBy>
  <cp:revision>1489</cp:revision>
  <cp:lastPrinted>2012-09-17T05:10:52Z</cp:lastPrinted>
  <dcterms:created xsi:type="dcterms:W3CDTF">2004-06-14T02:57:56Z</dcterms:created>
  <dcterms:modified xsi:type="dcterms:W3CDTF">2012-09-17T05:22:12Z</dcterms:modified>
</cp:coreProperties>
</file>