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02" r:id="rId2"/>
    <p:sldId id="483" r:id="rId3"/>
    <p:sldId id="489" r:id="rId4"/>
    <p:sldId id="490" r:id="rId5"/>
    <p:sldId id="484" r:id="rId6"/>
    <p:sldId id="486" r:id="rId7"/>
    <p:sldId id="494" r:id="rId8"/>
    <p:sldId id="487" r:id="rId9"/>
    <p:sldId id="488" r:id="rId10"/>
    <p:sldId id="495" r:id="rId11"/>
    <p:sldId id="496" r:id="rId12"/>
    <p:sldId id="493" r:id="rId13"/>
    <p:sldId id="497" r:id="rId14"/>
    <p:sldId id="498" r:id="rId15"/>
    <p:sldId id="499" r:id="rId16"/>
    <p:sldId id="500" r:id="rId17"/>
    <p:sldId id="491" r:id="rId18"/>
    <p:sldId id="501" r:id="rId19"/>
  </p:sldIdLst>
  <p:sldSz cx="9144000" cy="6858000" type="screen4x3"/>
  <p:notesSz cx="7010400" cy="9236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99"/>
    <a:srgbClr val="B7D1D3"/>
    <a:srgbClr val="FFCCFF"/>
    <a:srgbClr val="0000FF"/>
    <a:srgbClr val="B2B2B2"/>
    <a:srgbClr val="5F5F5F"/>
    <a:srgbClr val="99CCFF"/>
    <a:srgbClr val="C0C0C0"/>
    <a:srgbClr val="FF0000"/>
    <a:srgbClr val="F47F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6" autoAdjust="0"/>
    <p:restoredTop sz="92175" autoAdjust="0"/>
  </p:normalViewPr>
  <p:slideViewPr>
    <p:cSldViewPr snapToGrid="0">
      <p:cViewPr varScale="1">
        <p:scale>
          <a:sx n="83" d="100"/>
          <a:sy n="83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293" cy="4625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8772028"/>
            <a:ext cx="3037293" cy="462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73" y="4386787"/>
            <a:ext cx="5142055" cy="41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6" rIns="92013" bIns="460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CACC4D-1300-46B1-911A-CE42E06BE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330C56-B58D-4903-B7A5-5249B2D01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3825"/>
            <a:ext cx="2068512" cy="6002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23825"/>
            <a:ext cx="6056313" cy="6002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05650-BCD3-46FC-A06F-D579FE43B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489700"/>
            <a:ext cx="533400" cy="182563"/>
          </a:xfrm>
        </p:spPr>
        <p:txBody>
          <a:bodyPr/>
          <a:lstStyle>
            <a:lvl1pPr>
              <a:defRPr/>
            </a:lvl1pPr>
          </a:lstStyle>
          <a:p>
            <a:fld id="{CE37F4EE-7B35-4489-A803-2DA4269131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920FA-E381-486A-AFA8-CA22B5FE6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901CAB-28A0-472A-8DE0-60FE0B4328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12E663-EE5B-477E-A176-E59288A1C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878385-0C3D-4484-9DF0-24FC7849D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6F9636-123D-43B7-AE93-E18A60397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2608E-32B3-4E3E-8959-E6CAC4208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1B3540-CBC1-42A6-B9B6-1C4A67BCBE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1238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2010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765938" y="6511759"/>
            <a:ext cx="182614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598EP: Hot Chips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1.emf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160" y="1337945"/>
            <a:ext cx="7772400" cy="707886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Conductance Quantization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160" y="2738120"/>
            <a:ext cx="7025640" cy="272796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One-dimensional ballistic/coherent transport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Landauer theory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The role of contacts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Quantum of electrical and thermal conductance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One-dimensional Wiedemann-Franz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ACC4D-1300-46B1-911A-CE42E06BED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Barriers, </a:t>
            </a:r>
            <a:r>
              <a:rPr lang="en-US" u="sng" dirty="0" smtClean="0"/>
              <a:t>Coherent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6437"/>
            <a:ext cx="8229600" cy="503853"/>
          </a:xfrm>
        </p:spPr>
        <p:txBody>
          <a:bodyPr/>
          <a:lstStyle/>
          <a:p>
            <a:r>
              <a:rPr lang="en-US" sz="2000" dirty="0" smtClean="0"/>
              <a:t>Perfect transmission through resonant, quasi-bound states: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93" y="990022"/>
            <a:ext cx="4051817" cy="18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964" y="3890574"/>
            <a:ext cx="6744768" cy="24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767942" y="1425357"/>
            <a:ext cx="402149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ts val="1200"/>
              </a:spcBef>
              <a:buFontTx/>
              <a:buChar char="•"/>
            </a:pPr>
            <a:r>
              <a:rPr lang="en-US" sz="1800" kern="0" dirty="0" smtClean="0">
                <a:solidFill>
                  <a:srgbClr val="333399"/>
                </a:solidFill>
                <a:latin typeface="Arial"/>
              </a:rPr>
              <a:t>Coherent, resonant transport</a:t>
            </a:r>
          </a:p>
          <a:p>
            <a:pPr marL="342900" lvl="0" indent="-342900" algn="l">
              <a:spcBef>
                <a:spcPts val="600"/>
              </a:spcBef>
              <a:buFontTx/>
              <a:buChar char="•"/>
            </a:pPr>
            <a:r>
              <a:rPr lang="en-US" sz="1800" kern="0" dirty="0" smtClean="0">
                <a:solidFill>
                  <a:srgbClr val="333399"/>
                </a:solidFill>
                <a:latin typeface="Arial"/>
              </a:rPr>
              <a:t>L &lt; L</a:t>
            </a:r>
            <a:r>
              <a:rPr lang="el-GR" sz="1800" kern="0" cap="all" baseline="-25000" dirty="0" smtClean="0">
                <a:solidFill>
                  <a:srgbClr val="333399"/>
                </a:solidFill>
                <a:latin typeface="Arial"/>
              </a:rPr>
              <a:t>Φ</a:t>
            </a:r>
            <a:r>
              <a:rPr lang="en-US" sz="1800" kern="0" dirty="0" smtClean="0">
                <a:solidFill>
                  <a:srgbClr val="333399"/>
                </a:solidFill>
                <a:latin typeface="Arial"/>
              </a:rPr>
              <a:t> (phase-breaking length); electron is truly a wave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1798638" y="4430713"/>
          <a:ext cx="5708650" cy="1006475"/>
        </p:xfrm>
        <a:graphic>
          <a:graphicData uri="http://schemas.openxmlformats.org/presentationml/2006/ole">
            <p:oleObj spid="_x0000_s22534" name="Equation" r:id="rId4" imgW="3187440" imgH="55872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Barriers, </a:t>
            </a:r>
            <a:r>
              <a:rPr lang="en-US" u="sng" dirty="0" smtClean="0"/>
              <a:t>Incoherent</a:t>
            </a:r>
            <a:r>
              <a:rPr lang="en-US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1190"/>
            <a:ext cx="8229600" cy="3396345"/>
          </a:xfrm>
        </p:spPr>
        <p:txBody>
          <a:bodyPr/>
          <a:lstStyle/>
          <a:p>
            <a:r>
              <a:rPr lang="en-US" sz="2000" dirty="0" smtClean="0"/>
              <a:t>Total transmission (no interference term):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2000" dirty="0" smtClean="0"/>
              <a:t>Resistance (</a:t>
            </a:r>
            <a:r>
              <a:rPr lang="en-US" sz="2000" dirty="0" err="1" smtClean="0"/>
              <a:t>scatterers</a:t>
            </a:r>
            <a:r>
              <a:rPr lang="en-US" sz="2000" dirty="0" smtClean="0"/>
              <a:t> in series):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000" dirty="0" smtClean="0"/>
              <a:t>Ohmic addition of resistances from independent </a:t>
            </a:r>
            <a:r>
              <a:rPr lang="en-US" sz="2000" dirty="0" err="1" smtClean="0"/>
              <a:t>scatterers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/>
          <a:srcRect l="24007" t="21646"/>
          <a:stretch>
            <a:fillRect/>
          </a:stretch>
        </p:blipFill>
        <p:spPr bwMode="auto">
          <a:xfrm>
            <a:off x="961037" y="1147655"/>
            <a:ext cx="3079102" cy="144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460018" y="1304054"/>
            <a:ext cx="3834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ts val="600"/>
              </a:spcBef>
              <a:buFontTx/>
              <a:buChar char="•"/>
            </a:pPr>
            <a:r>
              <a:rPr lang="en-US" sz="1800" kern="0" dirty="0" smtClean="0">
                <a:solidFill>
                  <a:srgbClr val="333399"/>
                </a:solidFill>
                <a:latin typeface="Arial"/>
              </a:rPr>
              <a:t>L &gt; L</a:t>
            </a:r>
            <a:r>
              <a:rPr lang="el-GR" sz="1800" kern="0" cap="all" baseline="-25000" dirty="0" smtClean="0">
                <a:solidFill>
                  <a:srgbClr val="333399"/>
                </a:solidFill>
                <a:latin typeface="Arial"/>
              </a:rPr>
              <a:t>Φ</a:t>
            </a:r>
            <a:r>
              <a:rPr lang="en-US" sz="1800" kern="0" dirty="0" smtClean="0">
                <a:solidFill>
                  <a:srgbClr val="333399"/>
                </a:solidFill>
                <a:latin typeface="Arial"/>
              </a:rPr>
              <a:t> (phase-breaking length); electron phase gets randomized at, or between scattering sites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527301" y="3098024"/>
          <a:ext cx="1955800" cy="960438"/>
        </p:xfrm>
        <a:graphic>
          <a:graphicData uri="http://schemas.openxmlformats.org/presentationml/2006/ole">
            <p:oleObj spid="_x0000_s22533" name="Equation" r:id="rId6" imgW="1091880" imgH="533160" progId="Equation.DSMT4">
              <p:embed/>
            </p:oleObj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7013176" y="4972461"/>
            <a:ext cx="392641" cy="3926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325586"/>
            <a:ext cx="20874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average mean</a:t>
            </a:r>
          </a:p>
          <a:p>
            <a:r>
              <a:rPr lang="en-US" sz="1400" dirty="0" smtClean="0"/>
              <a:t>free path; remember</a:t>
            </a:r>
          </a:p>
          <a:p>
            <a:r>
              <a:rPr lang="en-US" sz="1400" dirty="0" err="1" smtClean="0"/>
              <a:t>Matthiessen’s</a:t>
            </a:r>
            <a:r>
              <a:rPr lang="en-US" sz="1400" dirty="0" smtClean="0"/>
              <a:t> rule!</a:t>
            </a:r>
          </a:p>
        </p:txBody>
      </p:sp>
      <p:sp>
        <p:nvSpPr>
          <p:cNvPr id="21" name="Freeform 20"/>
          <p:cNvSpPr/>
          <p:nvPr/>
        </p:nvSpPr>
        <p:spPr bwMode="auto">
          <a:xfrm>
            <a:off x="7486650" y="4114800"/>
            <a:ext cx="420688" cy="1028700"/>
          </a:xfrm>
          <a:custGeom>
            <a:avLst/>
            <a:gdLst>
              <a:gd name="connsiteX0" fmla="*/ 371475 w 420688"/>
              <a:gd name="connsiteY0" fmla="*/ 0 h 1028700"/>
              <a:gd name="connsiteX1" fmla="*/ 409575 w 420688"/>
              <a:gd name="connsiteY1" fmla="*/ 514350 h 1028700"/>
              <a:gd name="connsiteX2" fmla="*/ 352425 w 420688"/>
              <a:gd name="connsiteY2" fmla="*/ 866775 h 1028700"/>
              <a:gd name="connsiteX3" fmla="*/ 0 w 420688"/>
              <a:gd name="connsiteY3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88" h="1028700">
                <a:moveTo>
                  <a:pt x="371475" y="0"/>
                </a:moveTo>
                <a:cubicBezTo>
                  <a:pt x="392112" y="184944"/>
                  <a:pt x="412750" y="369888"/>
                  <a:pt x="409575" y="514350"/>
                </a:cubicBezTo>
                <a:cubicBezTo>
                  <a:pt x="406400" y="658812"/>
                  <a:pt x="420688" y="781050"/>
                  <a:pt x="352425" y="866775"/>
                </a:cubicBezTo>
                <a:cubicBezTo>
                  <a:pt x="284163" y="952500"/>
                  <a:pt x="142081" y="990600"/>
                  <a:pt x="0" y="102870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Power (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dirty="0" smtClean="0"/>
              <a:t>) Dissipated?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801"/>
            <a:ext cx="8229600" cy="5189387"/>
          </a:xfrm>
        </p:spPr>
        <p:txBody>
          <a:bodyPr/>
          <a:lstStyle/>
          <a:p>
            <a:r>
              <a:rPr lang="en-US" dirty="0" smtClean="0"/>
              <a:t>Consider, e.g., a single nanotube</a:t>
            </a:r>
          </a:p>
          <a:p>
            <a:pPr>
              <a:tabLst>
                <a:tab pos="1604963" algn="l"/>
              </a:tabLst>
            </a:pPr>
            <a:r>
              <a:rPr lang="en-US" u="sng" dirty="0" smtClean="0"/>
              <a:t>Case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dirty="0" smtClean="0"/>
              <a:t>: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 &lt;&lt;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1604963" algn="l"/>
              </a:tabLst>
            </a:pPr>
            <a:r>
              <a:rPr lang="en-US" dirty="0" smtClean="0">
                <a:latin typeface="+mj-lt"/>
                <a:cs typeface="Times New Roman" pitchFamily="18" charset="0"/>
              </a:rPr>
              <a:t>		R ~ h/4e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2</a:t>
            </a:r>
            <a:r>
              <a:rPr lang="en-US" dirty="0" smtClean="0">
                <a:latin typeface="+mj-lt"/>
              </a:rPr>
              <a:t> ~ </a:t>
            </a:r>
            <a:r>
              <a:rPr lang="en-US" dirty="0" smtClean="0">
                <a:latin typeface="+mj-lt"/>
                <a:cs typeface="Times New Roman" pitchFamily="18" charset="0"/>
              </a:rPr>
              <a:t>6.5 k</a:t>
            </a:r>
            <a:r>
              <a:rPr lang="el-GR" dirty="0" smtClean="0">
                <a:latin typeface="+mj-lt"/>
                <a:cs typeface="Times New Roman" pitchFamily="18" charset="0"/>
              </a:rPr>
              <a:t>Ω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  <a:tabLst>
                <a:tab pos="1604963" algn="l"/>
              </a:tabLst>
            </a:pPr>
            <a:r>
              <a:rPr lang="en-US" dirty="0" smtClean="0">
                <a:latin typeface="+mj-lt"/>
                <a:cs typeface="Times New Roman" pitchFamily="18" charset="0"/>
              </a:rPr>
              <a:t>		Power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2</a:t>
            </a:r>
            <a:r>
              <a:rPr lang="en-US" dirty="0" smtClean="0">
                <a:latin typeface="+mj-lt"/>
                <a:cs typeface="Times New Roman" pitchFamily="18" charset="0"/>
              </a:rPr>
              <a:t>R </a:t>
            </a:r>
            <a:r>
              <a:rPr lang="en-US" dirty="0" smtClean="0">
                <a:latin typeface="+mj-lt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+mj-lt"/>
                <a:cs typeface="Times New Roman" pitchFamily="18" charset="0"/>
              </a:rPr>
              <a:t>?</a:t>
            </a:r>
          </a:p>
          <a:p>
            <a:pPr>
              <a:buNone/>
              <a:tabLst>
                <a:tab pos="1604963" algn="l"/>
              </a:tabLst>
            </a:pPr>
            <a:endParaRPr lang="en-US" sz="1600" dirty="0" smtClean="0">
              <a:latin typeface="+mj-lt"/>
              <a:cs typeface="Times New Roman" pitchFamily="18" charset="0"/>
            </a:endParaRPr>
          </a:p>
          <a:p>
            <a:pPr>
              <a:tabLst>
                <a:tab pos="1604963" algn="l"/>
              </a:tabLst>
            </a:pPr>
            <a:r>
              <a:rPr lang="en-US" u="sng" dirty="0" smtClean="0">
                <a:latin typeface="+mj-lt"/>
                <a:ea typeface="Verdana" pitchFamily="34" charset="0"/>
                <a:cs typeface="Times New Roman" pitchFamily="18" charset="0"/>
              </a:rPr>
              <a:t>Case </a:t>
            </a:r>
            <a:r>
              <a:rPr lang="en-US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</a:t>
            </a:r>
            <a:r>
              <a:rPr lang="en-US" dirty="0" smtClean="0"/>
              <a:t>: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 &gt;&gt;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tabLst>
                <a:tab pos="1604963" algn="l"/>
              </a:tabLst>
            </a:pPr>
            <a:r>
              <a:rPr lang="en-US" dirty="0" smtClean="0">
                <a:cs typeface="Times New Roman" pitchFamily="18" charset="0"/>
              </a:rPr>
              <a:t>		R ~ h/4e</a:t>
            </a:r>
            <a:r>
              <a:rPr lang="en-US" baseline="30000" dirty="0" smtClean="0">
                <a:cs typeface="Times New Roman" pitchFamily="18" charset="0"/>
              </a:rPr>
              <a:t>2</a:t>
            </a:r>
            <a:r>
              <a:rPr lang="en-US" dirty="0" smtClean="0"/>
              <a:t>(1</a:t>
            </a:r>
            <a:r>
              <a:rPr lang="en-US" baseline="-25000" dirty="0" smtClean="0"/>
              <a:t> </a:t>
            </a:r>
            <a:r>
              <a:rPr lang="en-US" dirty="0" smtClean="0"/>
              <a:t>+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L/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dirty="0" smtClean="0"/>
              <a:t>)</a:t>
            </a:r>
          </a:p>
          <a:p>
            <a:pPr>
              <a:buNone/>
              <a:tabLst>
                <a:tab pos="1604963" algn="l"/>
              </a:tabLst>
            </a:pPr>
            <a:r>
              <a:rPr lang="en-US" dirty="0" smtClean="0">
                <a:latin typeface="+mj-lt"/>
                <a:cs typeface="Times New Roman" pitchFamily="18" charset="0"/>
              </a:rPr>
              <a:t>		Power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baseline="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R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>
              <a:buFont typeface="Arial" charset="0"/>
              <a:buChar char="•"/>
              <a:tabLst>
                <a:tab pos="1604963" algn="l"/>
              </a:tabLst>
            </a:pPr>
            <a:endParaRPr lang="en-US" sz="1600" dirty="0" smtClean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Char char="•"/>
              <a:tabLst>
                <a:tab pos="1604963" algn="l"/>
              </a:tabLst>
            </a:pPr>
            <a:r>
              <a:rPr lang="en-US" dirty="0" smtClean="0">
                <a:latin typeface="+mj-lt"/>
                <a:cs typeface="Times New Roman" pitchFamily="18" charset="0"/>
              </a:rPr>
              <a:t>Remember</a:t>
            </a:r>
            <a:endParaRPr lang="en-US" baseline="30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215" y="2776828"/>
            <a:ext cx="3988352" cy="130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47956" t="75640" r="19344"/>
          <a:stretch>
            <a:fillRect/>
          </a:stretch>
        </p:blipFill>
        <p:spPr bwMode="auto">
          <a:xfrm>
            <a:off x="6270172" y="2444621"/>
            <a:ext cx="1324947" cy="45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665219" y="5306201"/>
          <a:ext cx="5448300" cy="887413"/>
        </p:xfrm>
        <a:graphic>
          <a:graphicData uri="http://schemas.openxmlformats.org/presentationml/2006/ole">
            <p:oleObj spid="_x0000_s23554" name="Equation" r:id="rId6" imgW="2743200" imgH="4442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Wiedemann-Franz Law (WFL)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146"/>
            <a:ext cx="8229600" cy="1634423"/>
          </a:xfrm>
        </p:spPr>
        <p:txBody>
          <a:bodyPr/>
          <a:lstStyle/>
          <a:p>
            <a:r>
              <a:rPr lang="en-US" dirty="0" smtClean="0"/>
              <a:t>Does the WFL hold in 1D?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u="sng" dirty="0" smtClean="0">
                <a:sym typeface="Wingdings" pitchFamily="2" charset="2"/>
              </a:rPr>
              <a:t>YES</a:t>
            </a:r>
            <a:endParaRPr lang="en-US" u="sng" dirty="0" smtClean="0"/>
          </a:p>
          <a:p>
            <a:r>
              <a:rPr lang="en-US" dirty="0" smtClean="0"/>
              <a:t>1D ballistic electrons carry energy too, what is their equivalent thermal conductance?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68313" y="2506663"/>
          <a:ext cx="4683125" cy="965200"/>
        </p:xfrm>
        <a:graphic>
          <a:graphicData uri="http://schemas.openxmlformats.org/presentationml/2006/ole">
            <p:oleObj spid="_x0000_s24578" name="Equation" r:id="rId4" imgW="2349360" imgH="4824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6353" y="2820038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(x2 if electron spin included)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124119" y="2472599"/>
            <a:ext cx="1147665" cy="97971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129" y="6074231"/>
            <a:ext cx="3048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Greiner,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 (1997)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 b="39396"/>
          <a:stretch>
            <a:fillRect/>
          </a:stretch>
        </p:blipFill>
        <p:spPr bwMode="auto">
          <a:xfrm>
            <a:off x="373129" y="4403986"/>
            <a:ext cx="8391525" cy="55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0866" y="5222446"/>
            <a:ext cx="6496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 t="65317"/>
          <a:stretch>
            <a:fillRect/>
          </a:stretch>
        </p:blipFill>
        <p:spPr bwMode="auto">
          <a:xfrm>
            <a:off x="373129" y="4842622"/>
            <a:ext cx="8391525" cy="32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457200" y="3613150"/>
          <a:ext cx="1290638" cy="457200"/>
        </p:xfrm>
        <a:graphic>
          <a:graphicData uri="http://schemas.openxmlformats.org/presentationml/2006/ole">
            <p:oleObj spid="_x0000_s24583" name="Equation" r:id="rId7" imgW="647640" imgH="2286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66588" y="3604371"/>
            <a:ext cx="20569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/K  at  300 K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5829301" y="3448051"/>
            <a:ext cx="3181350" cy="64770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123825"/>
            <a:ext cx="8734426" cy="646331"/>
          </a:xfrm>
        </p:spPr>
        <p:txBody>
          <a:bodyPr/>
          <a:lstStyle/>
          <a:p>
            <a:r>
              <a:rPr lang="en-US" dirty="0" smtClean="0"/>
              <a:t>Phonon Quantum Thermal Conductance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4" y="913229"/>
            <a:ext cx="8229600" cy="972721"/>
          </a:xfrm>
        </p:spPr>
        <p:txBody>
          <a:bodyPr/>
          <a:lstStyle/>
          <a:p>
            <a:r>
              <a:rPr lang="en-US" u="sng" dirty="0" smtClean="0"/>
              <a:t>Same</a:t>
            </a:r>
            <a:r>
              <a:rPr lang="en-US" dirty="0" smtClean="0"/>
              <a:t> thermal conductance quantum, irrespective of the carrier statistics (Fermi-Dirac vs. Bose-Einstein)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4889241" y="5495732"/>
            <a:ext cx="4245437" cy="1362286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5188" y="5877030"/>
            <a:ext cx="3946846" cy="861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l"/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fr-FR" sz="1400" b="1" dirty="0" err="1" smtClean="0">
                <a:latin typeface="Courier New" pitchFamily="49" charset="0"/>
                <a:cs typeface="Courier New" pitchFamily="49" charset="0"/>
              </a:rPr>
              <a:t>syms</a:t>
            </a:r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 x;</a:t>
            </a:r>
          </a:p>
          <a:p>
            <a:pPr algn="l"/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fr-FR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(x^2*</a:t>
            </a:r>
            <a:r>
              <a:rPr lang="fr-FR" sz="1400" b="1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(x)/(</a:t>
            </a:r>
            <a:r>
              <a:rPr lang="fr-FR" sz="1400" b="1" dirty="0" err="1" smtClean="0">
                <a:latin typeface="Courier New" pitchFamily="49" charset="0"/>
                <a:cs typeface="Courier New" pitchFamily="49" charset="0"/>
              </a:rPr>
              <a:t>exp</a:t>
            </a:r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(x)+1)^2,0,</a:t>
            </a:r>
            <a:r>
              <a:rPr lang="fr-FR" sz="1400" b="1" dirty="0" err="1" smtClean="0">
                <a:latin typeface="Courier New" pitchFamily="49" charset="0"/>
                <a:cs typeface="Courier New" pitchFamily="49" charset="0"/>
              </a:rPr>
              <a:t>Inf</a:t>
            </a:r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ans =</a:t>
            </a:r>
          </a:p>
          <a:p>
            <a:pPr algn="l"/>
            <a:r>
              <a:rPr lang="fr-FR" sz="1400" b="1" dirty="0" smtClean="0">
                <a:latin typeface="Courier New" pitchFamily="49" charset="0"/>
                <a:cs typeface="Courier New" pitchFamily="49" charset="0"/>
              </a:rPr>
              <a:t>1/6*pi^2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5186" y="5598371"/>
            <a:ext cx="1298753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600" dirty="0" smtClean="0"/>
              <a:t>Matlab tip: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715" y="2008116"/>
            <a:ext cx="2371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375" y="1942511"/>
            <a:ext cx="2815749" cy="216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639673" y="2287938"/>
            <a:ext cx="253146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Phonon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measurement in</a:t>
            </a:r>
          </a:p>
          <a:p>
            <a:pPr algn="l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bridge at T &lt; 1 K</a:t>
            </a:r>
          </a:p>
          <a:p>
            <a:pPr algn="l">
              <a:spcBef>
                <a:spcPts val="600"/>
              </a:spcBef>
            </a:pPr>
            <a:r>
              <a:rPr lang="en-US" sz="1400" dirty="0" smtClean="0"/>
              <a:t>Schwab, </a:t>
            </a:r>
            <a:r>
              <a:rPr lang="en-US" sz="1400" i="1" dirty="0" smtClean="0"/>
              <a:t>Nature</a:t>
            </a:r>
            <a:r>
              <a:rPr lang="en-US" sz="1400" dirty="0" smtClean="0"/>
              <a:t> (2000)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265" y="4342420"/>
            <a:ext cx="1791478" cy="1669164"/>
          </a:xfrm>
          <a:prstGeom prst="rect">
            <a:avLst/>
          </a:prstGeom>
          <a:noFill/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0464" y="4292080"/>
            <a:ext cx="2621496" cy="198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4870587" y="4497361"/>
            <a:ext cx="368992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Single nanotube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=2.4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/K at T=300K</a:t>
            </a:r>
          </a:p>
          <a:p>
            <a:pPr algn="l">
              <a:spcBef>
                <a:spcPts val="600"/>
              </a:spcBef>
            </a:pPr>
            <a:r>
              <a:rPr lang="en-US" sz="1400" dirty="0" smtClean="0"/>
              <a:t>Pop, </a:t>
            </a:r>
            <a:r>
              <a:rPr lang="en-US" sz="1400" i="1" dirty="0" smtClean="0"/>
              <a:t>Nano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</a:t>
            </a:r>
            <a:r>
              <a:rPr lang="en-US" sz="1400" dirty="0" smtClean="0"/>
              <a:t> (2006)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1610" y="3579489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nW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/K at 300 K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5904643" y="3460445"/>
          <a:ext cx="1699812" cy="586218"/>
        </p:xfrm>
        <a:graphic>
          <a:graphicData uri="http://schemas.openxmlformats.org/presentationml/2006/ole">
            <p:oleObj spid="_x0000_s25613" name="Equation" r:id="rId8" imgW="1218960" imgH="41904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vs. Thermal Conductance G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083"/>
            <a:ext cx="8229600" cy="4830763"/>
          </a:xfrm>
        </p:spPr>
        <p:txBody>
          <a:bodyPr/>
          <a:lstStyle/>
          <a:p>
            <a:r>
              <a:rPr lang="en-US" dirty="0" smtClean="0"/>
              <a:t>Electrical experiments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steps in the conductance (not observed in thermal experiments)</a:t>
            </a:r>
          </a:p>
          <a:p>
            <a:r>
              <a:rPr lang="en-US" dirty="0" smtClean="0"/>
              <a:t>In electrical experiments the chemical potential (Fermi level) and temperature can be independently varied</a:t>
            </a:r>
          </a:p>
          <a:p>
            <a:pPr lvl="1"/>
            <a:r>
              <a:rPr lang="en-US" dirty="0" smtClean="0"/>
              <a:t>Consequently, at low-T the sharp edge of the Fermi-Dirac function can be swept through 1-D modes</a:t>
            </a:r>
          </a:p>
          <a:p>
            <a:pPr lvl="1"/>
            <a:r>
              <a:rPr lang="en-US" dirty="0" smtClean="0"/>
              <a:t>Electrical (electron) conductance quantum: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en-US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)|</a:t>
            </a:r>
            <a:r>
              <a:rPr lang="en-US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low </a:t>
            </a:r>
            <a:r>
              <a:rPr lang="en-US" baseline="-25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dV</a:t>
            </a:r>
            <a:endParaRPr lang="en-US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/>
              <a:t>In thermal (phonon) experiments only the temperature can be swept</a:t>
            </a:r>
          </a:p>
          <a:p>
            <a:pPr lvl="1"/>
            <a:r>
              <a:rPr lang="en-US" dirty="0" smtClean="0"/>
              <a:t>The broader Bose-Einstein distribution smears out all features except the lowest lying modes at low temperatures</a:t>
            </a:r>
          </a:p>
          <a:p>
            <a:pPr lvl="1"/>
            <a:r>
              <a:rPr lang="en-US" dirty="0" smtClean="0"/>
              <a:t>Thermal (phonon) conductance quantum: G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n-US" dirty="0" smtClean="0"/>
              <a:t>(</a:t>
            </a:r>
            <a:r>
              <a:rPr lang="en-US" dirty="0" err="1" smtClean="0"/>
              <a:t>dQ</a:t>
            </a:r>
            <a:r>
              <a:rPr lang="en-US" baseline="-25000" dirty="0" err="1" smtClean="0"/>
              <a:t>th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 |</a:t>
            </a:r>
            <a:r>
              <a:rPr lang="en-US" baseline="-25000" dirty="0" smtClean="0"/>
              <a:t>low </a:t>
            </a:r>
            <a:r>
              <a:rPr lang="en-US" baseline="-25000" dirty="0" err="1" smtClean="0"/>
              <a:t>d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221" y="991312"/>
            <a:ext cx="8811883" cy="5134851"/>
          </a:xfrm>
        </p:spPr>
        <p:txBody>
          <a:bodyPr/>
          <a:lstStyle/>
          <a:p>
            <a:pPr marL="233363" indent="-233363"/>
            <a:r>
              <a:rPr lang="en-US" dirty="0" smtClean="0"/>
              <a:t>Single energy barrier – how do you get across?</a:t>
            </a:r>
          </a:p>
          <a:p>
            <a:pPr marL="233363" indent="-233363"/>
            <a:endParaRPr lang="en-US" dirty="0" smtClean="0"/>
          </a:p>
          <a:p>
            <a:pPr marL="233363" indent="-233363"/>
            <a:endParaRPr lang="en-US" dirty="0" smtClean="0"/>
          </a:p>
          <a:p>
            <a:pPr marL="233363" indent="-233363"/>
            <a:endParaRPr lang="en-US" dirty="0" smtClean="0"/>
          </a:p>
          <a:p>
            <a:pPr marL="233363" indent="-233363"/>
            <a:r>
              <a:rPr lang="en-US" dirty="0" smtClean="0"/>
              <a:t>Double barrier: transmission through quasi-bound (QB) states</a:t>
            </a:r>
          </a:p>
          <a:p>
            <a:pPr marL="233363" indent="-233363"/>
            <a:endParaRPr lang="en-US" dirty="0" smtClean="0"/>
          </a:p>
          <a:p>
            <a:pPr marL="233363" indent="-233363"/>
            <a:endParaRPr lang="en-US" dirty="0" smtClean="0"/>
          </a:p>
          <a:p>
            <a:pPr marL="233363" indent="-233363"/>
            <a:endParaRPr lang="en-US" dirty="0" smtClean="0"/>
          </a:p>
          <a:p>
            <a:pPr marL="233363" indent="-233363"/>
            <a:endParaRPr lang="en-US" dirty="0" smtClean="0"/>
          </a:p>
          <a:p>
            <a:pPr marL="233363" indent="-233363"/>
            <a:r>
              <a:rPr lang="en-US" dirty="0" smtClean="0">
                <a:solidFill>
                  <a:srgbClr val="333399"/>
                </a:solidFill>
              </a:rPr>
              <a:t>Generally, need </a:t>
            </a:r>
            <a:r>
              <a:rPr lang="el-GR" dirty="0" smtClean="0">
                <a:solidFill>
                  <a:srgbClr val="333399"/>
                </a:solidFill>
              </a:rPr>
              <a:t>λ</a:t>
            </a:r>
            <a:r>
              <a:rPr lang="en-US" dirty="0" smtClean="0">
                <a:solidFill>
                  <a:srgbClr val="333399"/>
                </a:solidFill>
              </a:rPr>
              <a:t> ~ L ≤ L</a:t>
            </a:r>
            <a:r>
              <a:rPr lang="el-GR" cap="all" baseline="-25000" dirty="0" smtClean="0">
                <a:solidFill>
                  <a:srgbClr val="333399"/>
                </a:solidFill>
              </a:rPr>
              <a:t>Φ</a:t>
            </a:r>
            <a:r>
              <a:rPr lang="en-US" dirty="0" smtClean="0">
                <a:solidFill>
                  <a:srgbClr val="333399"/>
                </a:solidFill>
              </a:rPr>
              <a:t> (phase-breaking length)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8448" y="3625658"/>
            <a:ext cx="5356751" cy="19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Back to the Quantum-Coherent Regime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auto">
          <a:xfrm>
            <a:off x="3879789" y="4213076"/>
            <a:ext cx="179462" cy="384561"/>
          </a:xfrm>
          <a:custGeom>
            <a:avLst/>
            <a:gdLst>
              <a:gd name="connsiteX0" fmla="*/ 179462 w 179462"/>
              <a:gd name="connsiteY0" fmla="*/ 0 h 384561"/>
              <a:gd name="connsiteX1" fmla="*/ 59821 w 179462"/>
              <a:gd name="connsiteY1" fmla="*/ 170916 h 384561"/>
              <a:gd name="connsiteX2" fmla="*/ 0 w 179462"/>
              <a:gd name="connsiteY2" fmla="*/ 384561 h 38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462" h="384561">
                <a:moveTo>
                  <a:pt x="179462" y="0"/>
                </a:moveTo>
                <a:cubicBezTo>
                  <a:pt x="134596" y="53411"/>
                  <a:pt x="89731" y="106823"/>
                  <a:pt x="59821" y="170916"/>
                </a:cubicBezTo>
                <a:cubicBezTo>
                  <a:pt x="29911" y="235010"/>
                  <a:pt x="14955" y="309785"/>
                  <a:pt x="0" y="38456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0885" y="3939609"/>
            <a:ext cx="474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QB</a:t>
            </a:r>
          </a:p>
        </p:txBody>
      </p:sp>
      <p:sp>
        <p:nvSpPr>
          <p:cNvPr id="8" name="Freeform 7"/>
          <p:cNvSpPr/>
          <p:nvPr/>
        </p:nvSpPr>
        <p:spPr bwMode="auto">
          <a:xfrm>
            <a:off x="6254096" y="4151831"/>
            <a:ext cx="179462" cy="384561"/>
          </a:xfrm>
          <a:custGeom>
            <a:avLst/>
            <a:gdLst>
              <a:gd name="connsiteX0" fmla="*/ 179462 w 179462"/>
              <a:gd name="connsiteY0" fmla="*/ 0 h 384561"/>
              <a:gd name="connsiteX1" fmla="*/ 59821 w 179462"/>
              <a:gd name="connsiteY1" fmla="*/ 170916 h 384561"/>
              <a:gd name="connsiteX2" fmla="*/ 0 w 179462"/>
              <a:gd name="connsiteY2" fmla="*/ 384561 h 38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462" h="384561">
                <a:moveTo>
                  <a:pt x="179462" y="0"/>
                </a:moveTo>
                <a:cubicBezTo>
                  <a:pt x="134596" y="53411"/>
                  <a:pt x="89731" y="106823"/>
                  <a:pt x="59821" y="170916"/>
                </a:cubicBezTo>
                <a:cubicBezTo>
                  <a:pt x="29911" y="235010"/>
                  <a:pt x="14955" y="309785"/>
                  <a:pt x="0" y="38456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5192" y="3878364"/>
            <a:ext cx="474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QB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t="17969"/>
          <a:stretch>
            <a:fillRect/>
          </a:stretch>
        </p:blipFill>
        <p:spPr bwMode="auto">
          <a:xfrm>
            <a:off x="3341764" y="1854437"/>
            <a:ext cx="2315555" cy="10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 bwMode="auto">
          <a:xfrm>
            <a:off x="4896743" y="1922802"/>
            <a:ext cx="495656" cy="487111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68171" y="1844466"/>
            <a:ext cx="898733" cy="59108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8211" y="2468290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0308" y="2448567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5891" y="2073843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39651" y="2226243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8715" y="2486219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006" y="1953717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4653" y="1666845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5915" y="2502357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4805" y="2237001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Straight Arrow Connector 33"/>
          <p:cNvCxnSpPr/>
          <p:nvPr/>
        </p:nvCxnSpPr>
        <p:spPr bwMode="auto">
          <a:xfrm flipV="1">
            <a:off x="4276167" y="2339484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407052" y="1767536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sp>
        <p:nvSpPr>
          <p:cNvPr id="36" name="Freeform 35"/>
          <p:cNvSpPr/>
          <p:nvPr/>
        </p:nvSpPr>
        <p:spPr bwMode="auto">
          <a:xfrm>
            <a:off x="4475180" y="2334409"/>
            <a:ext cx="299421" cy="259976"/>
          </a:xfrm>
          <a:custGeom>
            <a:avLst/>
            <a:gdLst>
              <a:gd name="connsiteX0" fmla="*/ 107577 w 299421"/>
              <a:gd name="connsiteY0" fmla="*/ 0 h 259976"/>
              <a:gd name="connsiteX1" fmla="*/ 268941 w 299421"/>
              <a:gd name="connsiteY1" fmla="*/ 32273 h 259976"/>
              <a:gd name="connsiteX2" fmla="*/ 279699 w 299421"/>
              <a:gd name="connsiteY2" fmla="*/ 172123 h 259976"/>
              <a:gd name="connsiteX3" fmla="*/ 150607 w 299421"/>
              <a:gd name="connsiteY3" fmla="*/ 247426 h 259976"/>
              <a:gd name="connsiteX4" fmla="*/ 0 w 299421"/>
              <a:gd name="connsiteY4" fmla="*/ 247426 h 25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421" h="259976">
                <a:moveTo>
                  <a:pt x="107577" y="0"/>
                </a:moveTo>
                <a:cubicBezTo>
                  <a:pt x="173915" y="1793"/>
                  <a:pt x="240254" y="3586"/>
                  <a:pt x="268941" y="32273"/>
                </a:cubicBezTo>
                <a:cubicBezTo>
                  <a:pt x="297628" y="60960"/>
                  <a:pt x="299421" y="136264"/>
                  <a:pt x="279699" y="172123"/>
                </a:cubicBezTo>
                <a:cubicBezTo>
                  <a:pt x="259977" y="207982"/>
                  <a:pt x="197223" y="234876"/>
                  <a:pt x="150607" y="247426"/>
                </a:cubicBezTo>
                <a:cubicBezTo>
                  <a:pt x="103991" y="259976"/>
                  <a:pt x="51995" y="253701"/>
                  <a:pt x="0" y="24742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lg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1849" y="1613648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thermionic emission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3797" y="2185596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tunneling or reflection</a:t>
            </a:r>
          </a:p>
        </p:txBody>
      </p:sp>
      <p:sp>
        <p:nvSpPr>
          <p:cNvPr id="39" name="Freeform 38"/>
          <p:cNvSpPr/>
          <p:nvPr/>
        </p:nvSpPr>
        <p:spPr bwMode="auto">
          <a:xfrm>
            <a:off x="2477174" y="1544128"/>
            <a:ext cx="530525" cy="1187796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525" h="767751">
                <a:moveTo>
                  <a:pt x="7189" y="767751"/>
                </a:moveTo>
                <a:cubicBezTo>
                  <a:pt x="11502" y="707366"/>
                  <a:pt x="0" y="662796"/>
                  <a:pt x="33068" y="621102"/>
                </a:cubicBezTo>
                <a:cubicBezTo>
                  <a:pt x="66136" y="579408"/>
                  <a:pt x="146650" y="550653"/>
                  <a:pt x="205597" y="517585"/>
                </a:cubicBezTo>
                <a:cubicBezTo>
                  <a:pt x="264544" y="484517"/>
                  <a:pt x="336430" y="465826"/>
                  <a:pt x="386751" y="422694"/>
                </a:cubicBezTo>
                <a:cubicBezTo>
                  <a:pt x="437072" y="379562"/>
                  <a:pt x="484517" y="329241"/>
                  <a:pt x="507521" y="258792"/>
                </a:cubicBezTo>
                <a:cubicBezTo>
                  <a:pt x="530525" y="188343"/>
                  <a:pt x="527649" y="94171"/>
                  <a:pt x="524774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 flipH="1" flipV="1">
            <a:off x="2369361" y="2093337"/>
            <a:ext cx="12801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H="1" flipV="1">
            <a:off x="2186481" y="2733417"/>
            <a:ext cx="8229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4" name="Freeform 43"/>
          <p:cNvSpPr/>
          <p:nvPr/>
        </p:nvSpPr>
        <p:spPr bwMode="auto">
          <a:xfrm flipH="1">
            <a:off x="2467154" y="2001328"/>
            <a:ext cx="241540" cy="319177"/>
          </a:xfrm>
          <a:custGeom>
            <a:avLst/>
            <a:gdLst>
              <a:gd name="connsiteX0" fmla="*/ 179462 w 179462"/>
              <a:gd name="connsiteY0" fmla="*/ 0 h 384561"/>
              <a:gd name="connsiteX1" fmla="*/ 59821 w 179462"/>
              <a:gd name="connsiteY1" fmla="*/ 170916 h 384561"/>
              <a:gd name="connsiteX2" fmla="*/ 0 w 179462"/>
              <a:gd name="connsiteY2" fmla="*/ 384561 h 384561"/>
              <a:gd name="connsiteX0" fmla="*/ 179462 w 179462"/>
              <a:gd name="connsiteY0" fmla="*/ 0 h 384561"/>
              <a:gd name="connsiteX1" fmla="*/ 0 w 179462"/>
              <a:gd name="connsiteY1" fmla="*/ 384561 h 38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462" h="384561">
                <a:moveTo>
                  <a:pt x="179462" y="0"/>
                </a:moveTo>
                <a:lnTo>
                  <a:pt x="0" y="384561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2064289" y="1693864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</a:t>
            </a:r>
            <a:r>
              <a:rPr lang="en-US" sz="1400" baseline="-25000" dirty="0" err="1" smtClean="0"/>
              <a:t>FD</a:t>
            </a:r>
            <a:r>
              <a:rPr lang="en-US" sz="1400" dirty="0" smtClean="0"/>
              <a:t>(E)</a:t>
            </a:r>
            <a:endParaRPr lang="en-US" sz="1400" baseline="-25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3004604" y="139194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endParaRPr lang="en-US" sz="1400" baseline="-25000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Wentzel</a:t>
            </a:r>
            <a:r>
              <a:rPr lang="en-US" dirty="0" smtClean="0"/>
              <a:t>-</a:t>
            </a:r>
            <a:r>
              <a:rPr lang="en-US" dirty="0" err="1" smtClean="0"/>
              <a:t>Kramers</a:t>
            </a:r>
            <a:r>
              <a:rPr lang="en-US" dirty="0" smtClean="0"/>
              <a:t>-Brillouin (WKB)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2" y="2467163"/>
            <a:ext cx="8229600" cy="3838746"/>
          </a:xfrm>
        </p:spPr>
        <p:txBody>
          <a:bodyPr/>
          <a:lstStyle/>
          <a:p>
            <a:r>
              <a:rPr lang="en-US" dirty="0" smtClean="0"/>
              <a:t>Assume smoothly varying potential barrier, no reflections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7969"/>
          <a:stretch>
            <a:fillRect/>
          </a:stretch>
        </p:blipFill>
        <p:spPr bwMode="auto">
          <a:xfrm>
            <a:off x="4135355" y="1293726"/>
            <a:ext cx="2315555" cy="106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5690334" y="1362091"/>
            <a:ext cx="495656" cy="487111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61762" y="1283755"/>
            <a:ext cx="898733" cy="59108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1802" y="1907579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899" y="1887856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482" y="1513132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3242" y="1665532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2306" y="1925508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8597" y="1393006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9506" y="1941646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8396" y="1676290"/>
            <a:ext cx="189088" cy="1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 bwMode="auto">
          <a:xfrm flipV="1">
            <a:off x="5069758" y="1778773"/>
            <a:ext cx="9144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077388" y="1624885"/>
            <a:ext cx="1470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tunneling only</a:t>
            </a:r>
          </a:p>
        </p:txBody>
      </p:sp>
      <p:sp>
        <p:nvSpPr>
          <p:cNvPr id="23" name="Freeform 22"/>
          <p:cNvSpPr/>
          <p:nvPr/>
        </p:nvSpPr>
        <p:spPr bwMode="auto">
          <a:xfrm>
            <a:off x="3270765" y="983417"/>
            <a:ext cx="530525" cy="1187796"/>
          </a:xfrm>
          <a:custGeom>
            <a:avLst/>
            <a:gdLst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4313 w 527649"/>
              <a:gd name="connsiteY0" fmla="*/ 983411 h 983411"/>
              <a:gd name="connsiteX1" fmla="*/ 4313 w 527649"/>
              <a:gd name="connsiteY1" fmla="*/ 767751 h 983411"/>
              <a:gd name="connsiteX2" fmla="*/ 30192 w 527649"/>
              <a:gd name="connsiteY2" fmla="*/ 621102 h 983411"/>
              <a:gd name="connsiteX3" fmla="*/ 30192 w 527649"/>
              <a:gd name="connsiteY3" fmla="*/ 613806 h 983411"/>
              <a:gd name="connsiteX4" fmla="*/ 202721 w 527649"/>
              <a:gd name="connsiteY4" fmla="*/ 517585 h 983411"/>
              <a:gd name="connsiteX5" fmla="*/ 383875 w 527649"/>
              <a:gd name="connsiteY5" fmla="*/ 422694 h 983411"/>
              <a:gd name="connsiteX6" fmla="*/ 504645 w 527649"/>
              <a:gd name="connsiteY6" fmla="*/ 258792 h 983411"/>
              <a:gd name="connsiteX7" fmla="*/ 521898 w 527649"/>
              <a:gd name="connsiteY7" fmla="*/ 0 h 983411"/>
              <a:gd name="connsiteX0" fmla="*/ 7189 w 530525"/>
              <a:gd name="connsiteY0" fmla="*/ 983411 h 983411"/>
              <a:gd name="connsiteX1" fmla="*/ 7189 w 530525"/>
              <a:gd name="connsiteY1" fmla="*/ 767751 h 983411"/>
              <a:gd name="connsiteX2" fmla="*/ 33068 w 530525"/>
              <a:gd name="connsiteY2" fmla="*/ 621102 h 983411"/>
              <a:gd name="connsiteX3" fmla="*/ 205597 w 530525"/>
              <a:gd name="connsiteY3" fmla="*/ 517585 h 983411"/>
              <a:gd name="connsiteX4" fmla="*/ 386751 w 530525"/>
              <a:gd name="connsiteY4" fmla="*/ 422694 h 983411"/>
              <a:gd name="connsiteX5" fmla="*/ 507521 w 530525"/>
              <a:gd name="connsiteY5" fmla="*/ 258792 h 983411"/>
              <a:gd name="connsiteX6" fmla="*/ 524774 w 530525"/>
              <a:gd name="connsiteY6" fmla="*/ 0 h 983411"/>
              <a:gd name="connsiteX0" fmla="*/ 7189 w 530525"/>
              <a:gd name="connsiteY0" fmla="*/ 767751 h 767751"/>
              <a:gd name="connsiteX1" fmla="*/ 33068 w 530525"/>
              <a:gd name="connsiteY1" fmla="*/ 621102 h 767751"/>
              <a:gd name="connsiteX2" fmla="*/ 205597 w 530525"/>
              <a:gd name="connsiteY2" fmla="*/ 517585 h 767751"/>
              <a:gd name="connsiteX3" fmla="*/ 386751 w 530525"/>
              <a:gd name="connsiteY3" fmla="*/ 422694 h 767751"/>
              <a:gd name="connsiteX4" fmla="*/ 507521 w 530525"/>
              <a:gd name="connsiteY4" fmla="*/ 258792 h 767751"/>
              <a:gd name="connsiteX5" fmla="*/ 524774 w 530525"/>
              <a:gd name="connsiteY5" fmla="*/ 0 h 767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525" h="767751">
                <a:moveTo>
                  <a:pt x="7189" y="767751"/>
                </a:moveTo>
                <a:cubicBezTo>
                  <a:pt x="11502" y="707366"/>
                  <a:pt x="0" y="662796"/>
                  <a:pt x="33068" y="621102"/>
                </a:cubicBezTo>
                <a:cubicBezTo>
                  <a:pt x="66136" y="579408"/>
                  <a:pt x="146650" y="550653"/>
                  <a:pt x="205597" y="517585"/>
                </a:cubicBezTo>
                <a:cubicBezTo>
                  <a:pt x="264544" y="484517"/>
                  <a:pt x="336430" y="465826"/>
                  <a:pt x="386751" y="422694"/>
                </a:cubicBezTo>
                <a:cubicBezTo>
                  <a:pt x="437072" y="379562"/>
                  <a:pt x="484517" y="329241"/>
                  <a:pt x="507521" y="258792"/>
                </a:cubicBezTo>
                <a:cubicBezTo>
                  <a:pt x="530525" y="188343"/>
                  <a:pt x="527649" y="94171"/>
                  <a:pt x="524774" y="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 flipH="1" flipV="1">
            <a:off x="3162952" y="1532626"/>
            <a:ext cx="12801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2980072" y="2172706"/>
            <a:ext cx="822960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Freeform 25"/>
          <p:cNvSpPr/>
          <p:nvPr/>
        </p:nvSpPr>
        <p:spPr bwMode="auto">
          <a:xfrm flipH="1">
            <a:off x="3260745" y="1440617"/>
            <a:ext cx="241540" cy="319177"/>
          </a:xfrm>
          <a:custGeom>
            <a:avLst/>
            <a:gdLst>
              <a:gd name="connsiteX0" fmla="*/ 179462 w 179462"/>
              <a:gd name="connsiteY0" fmla="*/ 0 h 384561"/>
              <a:gd name="connsiteX1" fmla="*/ 59821 w 179462"/>
              <a:gd name="connsiteY1" fmla="*/ 170916 h 384561"/>
              <a:gd name="connsiteX2" fmla="*/ 0 w 179462"/>
              <a:gd name="connsiteY2" fmla="*/ 384561 h 384561"/>
              <a:gd name="connsiteX0" fmla="*/ 179462 w 179462"/>
              <a:gd name="connsiteY0" fmla="*/ 0 h 384561"/>
              <a:gd name="connsiteX1" fmla="*/ 0 w 179462"/>
              <a:gd name="connsiteY1" fmla="*/ 384561 h 38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462" h="384561">
                <a:moveTo>
                  <a:pt x="179462" y="0"/>
                </a:moveTo>
                <a:lnTo>
                  <a:pt x="0" y="384561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857880" y="1133153"/>
            <a:ext cx="756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</a:t>
            </a:r>
            <a:r>
              <a:rPr lang="en-US" sz="1400" baseline="-25000" dirty="0" err="1" smtClean="0"/>
              <a:t>FD</a:t>
            </a:r>
            <a:r>
              <a:rPr lang="en-US" sz="1400" dirty="0" smtClean="0"/>
              <a:t>(E</a:t>
            </a:r>
            <a:r>
              <a:rPr lang="en-US" sz="1400" baseline="-25000" dirty="0" smtClean="0"/>
              <a:t>x</a:t>
            </a:r>
            <a:r>
              <a:rPr lang="en-US" sz="1400" dirty="0" smtClean="0"/>
              <a:t>)</a:t>
            </a:r>
            <a:endParaRPr lang="en-US" sz="1400" baseline="-25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798195" y="831231"/>
            <a:ext cx="369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x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09840" y="3000375"/>
          <a:ext cx="4049713" cy="1066800"/>
        </p:xfrm>
        <a:graphic>
          <a:graphicData uri="http://schemas.openxmlformats.org/presentationml/2006/ole">
            <p:oleObj spid="_x0000_s32770" name="Equation" r:id="rId6" imgW="2031840" imgH="53316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73561" y="127383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7554" y="1273835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2146529" y="1184229"/>
            <a:ext cx="319178" cy="966159"/>
          </a:xfrm>
          <a:prstGeom prst="ellipse">
            <a:avLst/>
          </a:prstGeom>
          <a:noFill/>
          <a:ln w="88900" cap="flat" cmpd="sng" algn="ctr">
            <a:gradFill>
              <a:gsLst>
                <a:gs pos="0">
                  <a:schemeClr val="bg1">
                    <a:lumMod val="50000"/>
                  </a:schemeClr>
                </a:gs>
                <a:gs pos="25000">
                  <a:schemeClr val="bg1">
                    <a:lumMod val="8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8899986" rev="0"/>
            </a:camera>
            <a:lightRig rig="threePt" dir="t"/>
          </a:scene3d>
          <a:sp3d extrusionH="82550" prstMaterial="dkEdge"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9479" y="1046673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</a:t>
            </a:r>
            <a:r>
              <a:rPr lang="en-US" sz="1400" baseline="-25000" dirty="0" smtClean="0"/>
              <a:t>||</a:t>
            </a:r>
            <a:endParaRPr lang="en-US" sz="1400" baseline="30000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609840" y="4244168"/>
          <a:ext cx="6353175" cy="558800"/>
        </p:xfrm>
        <a:graphic>
          <a:graphicData uri="http://schemas.openxmlformats.org/presentationml/2006/ole">
            <p:oleObj spid="_x0000_s32771" name="Equation" r:id="rId7" imgW="3187440" imgH="279360" progId="Equation.DSMT4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762445" y="3240853"/>
            <a:ext cx="201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</a:rPr>
              <a:t>k(x) depends on</a:t>
            </a:r>
          </a:p>
          <a:p>
            <a:r>
              <a:rPr lang="en-US" sz="1600" dirty="0" smtClean="0">
                <a:solidFill>
                  <a:srgbClr val="000099"/>
                </a:solidFill>
              </a:rPr>
              <a:t>energy dispersion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85564" y="5377705"/>
          <a:ext cx="6176962" cy="838200"/>
        </p:xfrm>
        <a:graphic>
          <a:graphicData uri="http://schemas.openxmlformats.org/presentationml/2006/ole">
            <p:oleObj spid="_x0000_s32772" name="Equation" r:id="rId8" imgW="3098520" imgH="419040" progId="Equation.DSMT4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10561" y="5008114"/>
            <a:ext cx="3236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</a:rPr>
              <a:t>E.g. in 3D, the </a:t>
            </a:r>
            <a:r>
              <a:rPr lang="en-US" sz="1600" u="sng" dirty="0" smtClean="0">
                <a:solidFill>
                  <a:srgbClr val="000099"/>
                </a:solidFill>
              </a:rPr>
              <a:t>net</a:t>
            </a:r>
            <a:r>
              <a:rPr lang="en-US" sz="1600" dirty="0" smtClean="0">
                <a:solidFill>
                  <a:srgbClr val="000099"/>
                </a:solidFill>
              </a:rPr>
              <a:t> current is: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25687" y="213791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18034" y="2137918"/>
            <a:ext cx="284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61573" y="5504418"/>
            <a:ext cx="2090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0099"/>
                </a:solidFill>
              </a:rPr>
              <a:t>Fancier version of</a:t>
            </a:r>
          </a:p>
          <a:p>
            <a:pPr algn="r"/>
            <a:r>
              <a:rPr lang="en-US" sz="1600" dirty="0" err="1" smtClean="0">
                <a:solidFill>
                  <a:srgbClr val="000099"/>
                </a:solidFill>
              </a:rPr>
              <a:t>Landauer</a:t>
            </a:r>
            <a:r>
              <a:rPr lang="en-US" sz="1600" dirty="0" smtClean="0">
                <a:solidFill>
                  <a:srgbClr val="000099"/>
                </a:solidFill>
              </a:rPr>
              <a:t> formula!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Band-to-Band Tunneling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90" y="1071124"/>
            <a:ext cx="8229600" cy="4830763"/>
          </a:xfrm>
        </p:spPr>
        <p:txBody>
          <a:bodyPr/>
          <a:lstStyle/>
          <a:p>
            <a:r>
              <a:rPr lang="en-US" dirty="0" smtClean="0"/>
              <a:t>Assuming parabolic energy dispersion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E(k) = ħ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/2m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endParaRPr lang="en-US" baseline="30000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E.g. band-to-band (</a:t>
            </a:r>
            <a:r>
              <a:rPr lang="en-US" dirty="0" err="1" smtClean="0"/>
              <a:t>Zener</a:t>
            </a:r>
            <a:r>
              <a:rPr lang="en-US" dirty="0" smtClean="0"/>
              <a:t>) tunneling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in silicon diode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3426631"/>
            <a:ext cx="37242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58863" y="1727200"/>
          <a:ext cx="3517900" cy="1168400"/>
        </p:xfrm>
        <a:graphic>
          <a:graphicData uri="http://schemas.openxmlformats.org/presentationml/2006/ole">
            <p:oleObj spid="_x0000_s33794" name="Equation" r:id="rId5" imgW="1765080" imgH="58392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97536" y="2142123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 = electric field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90500" y="4350803"/>
          <a:ext cx="5013325" cy="1168400"/>
        </p:xfrm>
        <a:graphic>
          <a:graphicData uri="http://schemas.openxmlformats.org/presentationml/2006/ole">
            <p:oleObj spid="_x0000_s33795" name="Equation" r:id="rId6" imgW="2514600" imgH="58392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653" y="5995864"/>
            <a:ext cx="4188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See, e.g. Kane, </a:t>
            </a:r>
            <a:r>
              <a:rPr lang="en-US" sz="1400" i="1" dirty="0" smtClean="0"/>
              <a:t>J. Appl. Phys.</a:t>
            </a:r>
            <a:r>
              <a:rPr lang="en-US" sz="1400" dirty="0" smtClean="0"/>
              <a:t> 32, 83 (1961)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“Ideal” Electrical Resistance in 1-D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50" y="3936733"/>
            <a:ext cx="8229600" cy="2189429"/>
          </a:xfrm>
        </p:spPr>
        <p:txBody>
          <a:bodyPr/>
          <a:lstStyle/>
          <a:p>
            <a:r>
              <a:rPr lang="en-US" dirty="0" smtClean="0"/>
              <a:t>Ohm’s Law: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 = V/I</a:t>
            </a:r>
            <a:r>
              <a:rPr lang="en-US" dirty="0" smtClean="0"/>
              <a:t> [</a:t>
            </a:r>
            <a:r>
              <a:rPr lang="el-GR" dirty="0" smtClean="0"/>
              <a:t>Ω</a:t>
            </a:r>
            <a:r>
              <a:rPr lang="en-US" dirty="0" smtClean="0"/>
              <a:t>]</a:t>
            </a:r>
          </a:p>
          <a:p>
            <a:r>
              <a:rPr lang="en-US" dirty="0" smtClean="0"/>
              <a:t>Bulk materials, resistivity </a:t>
            </a:r>
            <a:r>
              <a:rPr lang="el-GR" dirty="0" smtClean="0"/>
              <a:t>ρ</a:t>
            </a:r>
            <a:r>
              <a:rPr lang="en-US" dirty="0" smtClean="0"/>
              <a:t>: R = </a:t>
            </a:r>
            <a:r>
              <a:rPr lang="el-GR" dirty="0" smtClean="0"/>
              <a:t>ρ</a:t>
            </a:r>
            <a:r>
              <a:rPr lang="en-US" dirty="0" smtClean="0"/>
              <a:t>L/A</a:t>
            </a:r>
          </a:p>
          <a:p>
            <a:r>
              <a:rPr lang="en-US" dirty="0" smtClean="0"/>
              <a:t>Nanoscale systems (</a:t>
            </a:r>
            <a:r>
              <a:rPr lang="en-US" i="1" dirty="0" smtClean="0"/>
              <a:t>coherent </a:t>
            </a:r>
            <a:r>
              <a:rPr lang="en-US" dirty="0" smtClean="0"/>
              <a:t> transport)</a:t>
            </a:r>
          </a:p>
          <a:p>
            <a:pPr lvl="1"/>
            <a:r>
              <a:rPr lang="en-US" dirty="0" smtClean="0"/>
              <a:t>R (G = 1/R) is a global quantity</a:t>
            </a:r>
          </a:p>
          <a:p>
            <a:pPr lvl="1"/>
            <a:r>
              <a:rPr lang="en-US" dirty="0" smtClean="0"/>
              <a:t>R cannot be decomposed into subparts, or added up from pieces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9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88" y="979270"/>
            <a:ext cx="7083541" cy="23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7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0130" y="3056071"/>
            <a:ext cx="1371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4042610" y="3746634"/>
            <a:ext cx="1653141" cy="440355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97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1346" y="4262990"/>
            <a:ext cx="2409023" cy="90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>
            <a:off x="5823283" y="4697129"/>
            <a:ext cx="690312" cy="884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295400"/>
            <a:ext cx="8229600" cy="4830763"/>
          </a:xfrm>
        </p:spPr>
        <p:txBody>
          <a:bodyPr/>
          <a:lstStyle/>
          <a:p>
            <a:r>
              <a:rPr lang="en-US" dirty="0" smtClean="0"/>
              <a:t>Remember (net) current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x×n×v</a:t>
            </a:r>
            <a:r>
              <a:rPr lang="en-US" dirty="0" smtClean="0"/>
              <a:t> where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x = q</a:t>
            </a:r>
            <a:r>
              <a:rPr lang="en-US" dirty="0" smtClean="0"/>
              <a:t> or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endParaRPr lang="en-US" dirty="0" smtClean="0">
              <a:latin typeface="+mj-lt"/>
              <a:cs typeface="Times New Roman" pitchFamily="18" charset="0"/>
            </a:endParaRPr>
          </a:p>
          <a:p>
            <a:r>
              <a:rPr lang="en-US" dirty="0" smtClean="0">
                <a:latin typeface="+mj-lt"/>
                <a:cs typeface="Times New Roman" pitchFamily="18" charset="0"/>
              </a:rPr>
              <a:t>Let’s focus on charge current flow, for now</a:t>
            </a:r>
          </a:p>
          <a:p>
            <a:r>
              <a:rPr lang="en-US" dirty="0" smtClean="0">
                <a:latin typeface="+mj-lt"/>
                <a:cs typeface="Times New Roman" pitchFamily="18" charset="0"/>
              </a:rPr>
              <a:t>Convert to integral over energy, use Fermi distribution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171440" y="2024063"/>
          <a:ext cx="2305050" cy="760412"/>
        </p:xfrm>
        <a:graphic>
          <a:graphicData uri="http://schemas.openxmlformats.org/presentationml/2006/ole">
            <p:oleObj spid="_x0000_s1029" name="Equation" r:id="rId4" imgW="1155600" imgH="380880" progId="Equation.DSMT4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Charge &amp; Energy Current Flow </a:t>
            </a:r>
            <a:r>
              <a:rPr lang="en-US" u="sng" dirty="0" smtClean="0"/>
              <a:t>in 1-D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4663" y="2052638"/>
          <a:ext cx="4584700" cy="684212"/>
        </p:xfrm>
        <a:graphic>
          <a:graphicData uri="http://schemas.openxmlformats.org/presentationml/2006/ole">
            <p:oleObj spid="_x0000_s1026" name="Equation" r:id="rId5" imgW="2298600" imgH="342720" progId="Equation.DSMT4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74928" y="2938463"/>
          <a:ext cx="7218362" cy="760412"/>
        </p:xfrm>
        <a:graphic>
          <a:graphicData uri="http://schemas.openxmlformats.org/presentationml/2006/ole">
            <p:oleObj spid="_x0000_s1028" name="Equation" r:id="rId6" imgW="3619440" imgH="380880" progId="Equation.DSMT4">
              <p:embed/>
            </p:oleObj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369366" y="2070644"/>
            <a:ext cx="467284" cy="4672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6811801" y="1987419"/>
            <a:ext cx="391432" cy="17555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193899" y="1782148"/>
            <a:ext cx="164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Net </a:t>
            </a:r>
            <a:r>
              <a:rPr lang="en-US" sz="1400" dirty="0" smtClean="0">
                <a:solidFill>
                  <a:srgbClr val="FF0000"/>
                </a:solidFill>
              </a:rPr>
              <a:t>contribution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07" y="123825"/>
            <a:ext cx="8229600" cy="646331"/>
          </a:xfrm>
        </p:spPr>
        <p:txBody>
          <a:bodyPr/>
          <a:lstStyle/>
          <a:p>
            <a:r>
              <a:rPr lang="en-US" dirty="0" smtClean="0"/>
              <a:t>Conductance as Transmission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4562682"/>
            <a:ext cx="8434873" cy="1595530"/>
          </a:xfrm>
        </p:spPr>
        <p:txBody>
          <a:bodyPr/>
          <a:lstStyle/>
          <a:p>
            <a:r>
              <a:rPr lang="en-US" dirty="0" smtClean="0"/>
              <a:t>Two terminals (S and D) with Fermi levels µ</a:t>
            </a:r>
            <a:r>
              <a:rPr lang="en-US" baseline="-25000" dirty="0" smtClean="0"/>
              <a:t>1</a:t>
            </a:r>
            <a:r>
              <a:rPr lang="en-US" dirty="0" smtClean="0"/>
              <a:t> and µ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S and D are big, ideal electron reservoirs, MANY k-modes</a:t>
            </a:r>
          </a:p>
          <a:p>
            <a:r>
              <a:rPr lang="en-US" dirty="0" smtClean="0"/>
              <a:t>Transmission channel has only ONE mode, M =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766" y="1254652"/>
            <a:ext cx="2981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r="14920" b="12791"/>
          <a:stretch>
            <a:fillRect/>
          </a:stretch>
        </p:blipFill>
        <p:spPr bwMode="auto">
          <a:xfrm>
            <a:off x="4941420" y="1923897"/>
            <a:ext cx="3241537" cy="220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587837" y="2009187"/>
            <a:ext cx="774441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49968" y="2009187"/>
            <a:ext cx="774441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110" y="2323329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S</a:t>
            </a:r>
          </a:p>
          <a:p>
            <a:pPr algn="l"/>
            <a:r>
              <a:rPr lang="en-US" sz="1800" dirty="0" smtClean="0"/>
              <a:t>µ</a:t>
            </a:r>
            <a:r>
              <a:rPr lang="en-US" sz="1800" baseline="-25000" dirty="0" smtClean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6579" y="2323329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D</a:t>
            </a:r>
          </a:p>
          <a:p>
            <a:pPr algn="l"/>
            <a:r>
              <a:rPr lang="en-US" sz="1800" dirty="0" smtClean="0"/>
              <a:t>µ</a:t>
            </a:r>
            <a:r>
              <a:rPr lang="en-US" sz="1800" baseline="-25000" dirty="0" smtClean="0"/>
              <a:t>2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896100" y="644525"/>
          <a:ext cx="1792288" cy="558800"/>
        </p:xfrm>
        <a:graphic>
          <a:graphicData uri="http://schemas.openxmlformats.org/presentationml/2006/ole">
            <p:oleObj spid="_x0000_s18435" name="Equation" r:id="rId6" imgW="1384200" imgH="431640" progId="Equation.DSMT4">
              <p:embed/>
            </p:oleObj>
          </a:graphicData>
        </a:graphic>
      </p:graphicFrame>
      <p:sp>
        <p:nvSpPr>
          <p:cNvPr id="14" name="Cloud Callout 13"/>
          <p:cNvSpPr/>
          <p:nvPr/>
        </p:nvSpPr>
        <p:spPr bwMode="auto">
          <a:xfrm>
            <a:off x="6671388" y="279915"/>
            <a:ext cx="2267337" cy="1362269"/>
          </a:xfrm>
          <a:prstGeom prst="cloudCallout">
            <a:avLst>
              <a:gd name="adj1" fmla="val -20613"/>
              <a:gd name="adj2" fmla="val 8852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449388" y="3590925"/>
          <a:ext cx="2433637" cy="760413"/>
        </p:xfrm>
        <a:graphic>
          <a:graphicData uri="http://schemas.openxmlformats.org/presentationml/2006/ole">
            <p:oleObj spid="_x0000_s18436" name="Equation" r:id="rId7" imgW="1218960" imgH="38088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loud 60"/>
          <p:cNvSpPr/>
          <p:nvPr/>
        </p:nvSpPr>
        <p:spPr bwMode="auto">
          <a:xfrm>
            <a:off x="1231645" y="4040158"/>
            <a:ext cx="3163075" cy="998373"/>
          </a:xfrm>
          <a:prstGeom prst="cloud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66000"/>
                </a:schemeClr>
              </a:gs>
              <a:gs pos="52000">
                <a:srgbClr val="B7D1D3">
                  <a:alpha val="26667"/>
                </a:srgb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 of 1-D Quantum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35678"/>
            <a:ext cx="8229600" cy="997197"/>
          </a:xfrm>
        </p:spPr>
        <p:txBody>
          <a:bodyPr/>
          <a:lstStyle/>
          <a:p>
            <a:r>
              <a:rPr lang="en-US" dirty="0" smtClean="0"/>
              <a:t>Voltage applied is Fermi level separation: </a:t>
            </a:r>
            <a:r>
              <a:rPr lang="en-US" dirty="0" err="1" smtClean="0"/>
              <a:t>qV</a:t>
            </a:r>
            <a:r>
              <a:rPr lang="en-US" dirty="0" smtClean="0"/>
              <a:t> = µ</a:t>
            </a:r>
            <a:r>
              <a:rPr lang="en-US" baseline="-25000" dirty="0" smtClean="0"/>
              <a:t>1</a:t>
            </a:r>
            <a:r>
              <a:rPr lang="en-US" dirty="0" smtClean="0"/>
              <a:t> - µ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Channel = 1D, ballistic, coherent, no scattering (T=1)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98722" name="Picture 2"/>
          <p:cNvPicPr>
            <a:picLocks noChangeAspect="1" noChangeArrowheads="1"/>
          </p:cNvPicPr>
          <p:nvPr/>
        </p:nvPicPr>
        <p:blipFill>
          <a:blip r:embed="rId4" cstate="print"/>
          <a:srcRect t="11011" r="7660" b="29192"/>
          <a:stretch>
            <a:fillRect/>
          </a:stretch>
        </p:blipFill>
        <p:spPr bwMode="auto">
          <a:xfrm>
            <a:off x="470686" y="1129004"/>
            <a:ext cx="4054661" cy="18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4523873" y="972146"/>
            <a:ext cx="259883" cy="336885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842" y="1978081"/>
            <a:ext cx="32393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576" tIns="0" rIns="36576" bIns="0" rtlCol="0" anchor="ctr" anchorCtr="0">
            <a:spAutoFit/>
          </a:bodyPr>
          <a:lstStyle/>
          <a:p>
            <a:r>
              <a:rPr lang="en-US" sz="1600" i="1" dirty="0" err="1" smtClean="0">
                <a:latin typeface="+mj-lt"/>
              </a:rPr>
              <a:t>qV</a:t>
            </a:r>
            <a:endParaRPr lang="en-US" sz="1600" i="1" dirty="0" smtClean="0">
              <a:latin typeface="+mj-lt"/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374" y="1488718"/>
          <a:ext cx="1189038" cy="787400"/>
        </p:xfrm>
        <a:graphic>
          <a:graphicData uri="http://schemas.openxmlformats.org/presentationml/2006/ole">
            <p:oleObj spid="_x0000_s19458" name="Equation" r:id="rId5" imgW="596880" imgH="39348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1994379" y="4451960"/>
            <a:ext cx="95416" cy="9144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716466" y="4497680"/>
            <a:ext cx="210312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>
            <a:off x="2628496" y="4496886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543427" y="413161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574" y="4161955"/>
            <a:ext cx="1074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1D</a:t>
            </a:r>
          </a:p>
          <a:p>
            <a:r>
              <a:rPr lang="en-US" sz="1800" dirty="0" smtClean="0"/>
              <a:t>k-space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rot="5400000">
            <a:off x="1926126" y="4496886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2025534" y="4496886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3285161" y="4451960"/>
            <a:ext cx="95416" cy="9144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3216908" y="4496886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3316316" y="4496886"/>
            <a:ext cx="13716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094321" y="4263335"/>
            <a:ext cx="467284" cy="4672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422710" y="699796"/>
            <a:ext cx="307910" cy="34523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12861" y="4172045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2100382" y="3052990"/>
            <a:ext cx="1371600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430027" y="2879755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x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6886" y="2351318"/>
            <a:ext cx="399488" cy="1026364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5400000" flipV="1">
            <a:off x="2670151" y="3474191"/>
            <a:ext cx="36576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 flipV="1">
            <a:off x="2675866" y="3474191"/>
            <a:ext cx="18288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2845835" y="3461656"/>
            <a:ext cx="324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V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2080726" y="3330800"/>
            <a:ext cx="289249" cy="289249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89736" y="3306147"/>
            <a:ext cx="271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</a:t>
            </a:r>
          </a:p>
        </p:txBody>
      </p:sp>
      <p:sp>
        <p:nvSpPr>
          <p:cNvPr id="52" name="Freeform 51"/>
          <p:cNvSpPr/>
          <p:nvPr/>
        </p:nvSpPr>
        <p:spPr bwMode="auto">
          <a:xfrm>
            <a:off x="699796" y="2547257"/>
            <a:ext cx="1380931" cy="967274"/>
          </a:xfrm>
          <a:custGeom>
            <a:avLst/>
            <a:gdLst>
              <a:gd name="connsiteX0" fmla="*/ 354563 w 1380931"/>
              <a:gd name="connsiteY0" fmla="*/ 0 h 967274"/>
              <a:gd name="connsiteX1" fmla="*/ 121298 w 1380931"/>
              <a:gd name="connsiteY1" fmla="*/ 177282 h 967274"/>
              <a:gd name="connsiteX2" fmla="*/ 27992 w 1380931"/>
              <a:gd name="connsiteY2" fmla="*/ 541176 h 967274"/>
              <a:gd name="connsiteX3" fmla="*/ 289249 w 1380931"/>
              <a:gd name="connsiteY3" fmla="*/ 858416 h 967274"/>
              <a:gd name="connsiteX4" fmla="*/ 951722 w 1380931"/>
              <a:gd name="connsiteY4" fmla="*/ 951723 h 967274"/>
              <a:gd name="connsiteX5" fmla="*/ 1380931 w 1380931"/>
              <a:gd name="connsiteY5" fmla="*/ 951723 h 96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0931" h="967274">
                <a:moveTo>
                  <a:pt x="354563" y="0"/>
                </a:moveTo>
                <a:cubicBezTo>
                  <a:pt x="265144" y="43543"/>
                  <a:pt x="175726" y="87086"/>
                  <a:pt x="121298" y="177282"/>
                </a:cubicBezTo>
                <a:cubicBezTo>
                  <a:pt x="66870" y="267478"/>
                  <a:pt x="0" y="427654"/>
                  <a:pt x="27992" y="541176"/>
                </a:cubicBezTo>
                <a:cubicBezTo>
                  <a:pt x="55984" y="654698"/>
                  <a:pt x="135294" y="789992"/>
                  <a:pt x="289249" y="858416"/>
                </a:cubicBezTo>
                <a:cubicBezTo>
                  <a:pt x="443204" y="926841"/>
                  <a:pt x="769775" y="936172"/>
                  <a:pt x="951722" y="951723"/>
                </a:cubicBezTo>
                <a:cubicBezTo>
                  <a:pt x="1133669" y="967274"/>
                  <a:pt x="1257300" y="959498"/>
                  <a:pt x="1380931" y="951723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Freeform 52"/>
          <p:cNvSpPr/>
          <p:nvPr/>
        </p:nvSpPr>
        <p:spPr bwMode="auto">
          <a:xfrm>
            <a:off x="2369976" y="3480319"/>
            <a:ext cx="391885" cy="0"/>
          </a:xfrm>
          <a:custGeom>
            <a:avLst/>
            <a:gdLst>
              <a:gd name="connsiteX0" fmla="*/ 0 w 391885"/>
              <a:gd name="connsiteY0" fmla="*/ 0 h 0"/>
              <a:gd name="connsiteX1" fmla="*/ 233265 w 391885"/>
              <a:gd name="connsiteY1" fmla="*/ 0 h 0"/>
              <a:gd name="connsiteX2" fmla="*/ 391885 w 39188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885">
                <a:moveTo>
                  <a:pt x="0" y="0"/>
                </a:moveTo>
                <a:lnTo>
                  <a:pt x="233265" y="0"/>
                </a:lnTo>
                <a:lnTo>
                  <a:pt x="391885" y="0"/>
                </a:ln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2855167" y="2572139"/>
            <a:ext cx="1988976" cy="903514"/>
          </a:xfrm>
          <a:custGeom>
            <a:avLst/>
            <a:gdLst>
              <a:gd name="connsiteX0" fmla="*/ 0 w 1988976"/>
              <a:gd name="connsiteY0" fmla="*/ 898849 h 903514"/>
              <a:gd name="connsiteX1" fmla="*/ 429209 w 1988976"/>
              <a:gd name="connsiteY1" fmla="*/ 898849 h 903514"/>
              <a:gd name="connsiteX2" fmla="*/ 1240972 w 1988976"/>
              <a:gd name="connsiteY2" fmla="*/ 870857 h 903514"/>
              <a:gd name="connsiteX3" fmla="*/ 1688841 w 1988976"/>
              <a:gd name="connsiteY3" fmla="*/ 721567 h 903514"/>
              <a:gd name="connsiteX4" fmla="*/ 1959429 w 1988976"/>
              <a:gd name="connsiteY4" fmla="*/ 413657 h 903514"/>
              <a:gd name="connsiteX5" fmla="*/ 1866123 w 1988976"/>
              <a:gd name="connsiteY5" fmla="*/ 68424 h 903514"/>
              <a:gd name="connsiteX6" fmla="*/ 1642188 w 1988976"/>
              <a:gd name="connsiteY6" fmla="*/ 3110 h 9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8976" h="903514">
                <a:moveTo>
                  <a:pt x="0" y="898849"/>
                </a:moveTo>
                <a:cubicBezTo>
                  <a:pt x="111190" y="901181"/>
                  <a:pt x="222380" y="903514"/>
                  <a:pt x="429209" y="898849"/>
                </a:cubicBezTo>
                <a:cubicBezTo>
                  <a:pt x="636038" y="894184"/>
                  <a:pt x="1031033" y="900404"/>
                  <a:pt x="1240972" y="870857"/>
                </a:cubicBezTo>
                <a:cubicBezTo>
                  <a:pt x="1450911" y="841310"/>
                  <a:pt x="1569098" y="797767"/>
                  <a:pt x="1688841" y="721567"/>
                </a:cubicBezTo>
                <a:cubicBezTo>
                  <a:pt x="1808584" y="645367"/>
                  <a:pt x="1929882" y="522514"/>
                  <a:pt x="1959429" y="413657"/>
                </a:cubicBezTo>
                <a:cubicBezTo>
                  <a:pt x="1988976" y="304800"/>
                  <a:pt x="1918997" y="136849"/>
                  <a:pt x="1866123" y="68424"/>
                </a:cubicBezTo>
                <a:cubicBezTo>
                  <a:pt x="1813250" y="0"/>
                  <a:pt x="1727719" y="1555"/>
                  <a:pt x="1642188" y="3110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Freeform 55"/>
          <p:cNvSpPr/>
          <p:nvPr/>
        </p:nvSpPr>
        <p:spPr bwMode="auto">
          <a:xfrm>
            <a:off x="7316756" y="1492899"/>
            <a:ext cx="265864" cy="404912"/>
          </a:xfrm>
          <a:custGeom>
            <a:avLst/>
            <a:gdLst>
              <a:gd name="connsiteX0" fmla="*/ 362339 w 362339"/>
              <a:gd name="connsiteY0" fmla="*/ 587829 h 587829"/>
              <a:gd name="connsiteX1" fmla="*/ 175727 w 362339"/>
              <a:gd name="connsiteY1" fmla="*/ 531845 h 587829"/>
              <a:gd name="connsiteX2" fmla="*/ 26437 w 362339"/>
              <a:gd name="connsiteY2" fmla="*/ 345233 h 587829"/>
              <a:gd name="connsiteX3" fmla="*/ 17106 w 362339"/>
              <a:gd name="connsiteY3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39" h="587829">
                <a:moveTo>
                  <a:pt x="362339" y="587829"/>
                </a:moveTo>
                <a:cubicBezTo>
                  <a:pt x="297025" y="580053"/>
                  <a:pt x="231711" y="572278"/>
                  <a:pt x="175727" y="531845"/>
                </a:cubicBezTo>
                <a:cubicBezTo>
                  <a:pt x="119743" y="491412"/>
                  <a:pt x="52874" y="433874"/>
                  <a:pt x="26437" y="345233"/>
                </a:cubicBezTo>
                <a:cubicBezTo>
                  <a:pt x="0" y="256592"/>
                  <a:pt x="8553" y="128296"/>
                  <a:pt x="1710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Notched Right Arrow 58"/>
          <p:cNvSpPr/>
          <p:nvPr/>
        </p:nvSpPr>
        <p:spPr bwMode="auto">
          <a:xfrm rot="5400000">
            <a:off x="5954898" y="1924050"/>
            <a:ext cx="781050" cy="304800"/>
          </a:xfrm>
          <a:prstGeom prst="notchedRightArrow">
            <a:avLst>
              <a:gd name="adj1" fmla="val 37500"/>
              <a:gd name="adj2" fmla="val 6562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2000">
                <a:schemeClr val="accent1">
                  <a:shade val="67500"/>
                  <a:satMod val="115000"/>
                  <a:alpha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Notched Right Arrow 59"/>
          <p:cNvSpPr/>
          <p:nvPr/>
        </p:nvSpPr>
        <p:spPr bwMode="auto">
          <a:xfrm rot="5400000">
            <a:off x="5954898" y="3495311"/>
            <a:ext cx="781050" cy="304800"/>
          </a:xfrm>
          <a:prstGeom prst="notchedRightArrow">
            <a:avLst>
              <a:gd name="adj1" fmla="val 37500"/>
              <a:gd name="adj2" fmla="val 6562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2000">
                <a:schemeClr val="accent1">
                  <a:shade val="67500"/>
                  <a:satMod val="115000"/>
                  <a:alpha val="2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0"/>
            <a:tileRect/>
          </a:gra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619750" y="4195763"/>
          <a:ext cx="1519238" cy="838200"/>
        </p:xfrm>
        <a:graphic>
          <a:graphicData uri="http://schemas.openxmlformats.org/presentationml/2006/ole">
            <p:oleObj spid="_x0000_s19460" name="Equation" r:id="rId6" imgW="761760" imgH="419040" progId="Equation.DSMT4">
              <p:embed/>
            </p:oleObj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329238" y="1025525"/>
          <a:ext cx="2533650" cy="760413"/>
        </p:xfrm>
        <a:graphic>
          <a:graphicData uri="http://schemas.openxmlformats.org/presentationml/2006/ole">
            <p:oleObj spid="_x0000_s19461" name="Equation" r:id="rId7" imgW="1269720" imgH="380880" progId="Equation.DSMT4">
              <p:embed/>
            </p:oleObj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5403850" y="2422525"/>
          <a:ext cx="2838450" cy="785813"/>
        </p:xfrm>
        <a:graphic>
          <a:graphicData uri="http://schemas.openxmlformats.org/presentationml/2006/ole">
            <p:oleObj spid="_x0000_s19462" name="Equation" r:id="rId8" imgW="1422360" imgH="393480" progId="Equation.DSMT4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153851" y="4260701"/>
            <a:ext cx="18181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quantum of</a:t>
            </a:r>
          </a:p>
          <a:p>
            <a:pPr algn="l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electrical conductance</a:t>
            </a:r>
          </a:p>
          <a:p>
            <a:pPr algn="l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(per spin per mode)</a:t>
            </a:r>
          </a:p>
        </p:txBody>
      </p:sp>
      <p:sp>
        <p:nvSpPr>
          <p:cNvPr id="45" name="Freeform 44"/>
          <p:cNvSpPr/>
          <p:nvPr/>
        </p:nvSpPr>
        <p:spPr bwMode="auto">
          <a:xfrm flipV="1">
            <a:off x="6788988" y="3821502"/>
            <a:ext cx="612476" cy="475400"/>
          </a:xfrm>
          <a:custGeom>
            <a:avLst/>
            <a:gdLst>
              <a:gd name="connsiteX0" fmla="*/ 362339 w 362339"/>
              <a:gd name="connsiteY0" fmla="*/ 587829 h 587829"/>
              <a:gd name="connsiteX1" fmla="*/ 175727 w 362339"/>
              <a:gd name="connsiteY1" fmla="*/ 531845 h 587829"/>
              <a:gd name="connsiteX2" fmla="*/ 26437 w 362339"/>
              <a:gd name="connsiteY2" fmla="*/ 345233 h 587829"/>
              <a:gd name="connsiteX3" fmla="*/ 17106 w 362339"/>
              <a:gd name="connsiteY3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39" h="587829">
                <a:moveTo>
                  <a:pt x="362339" y="587829"/>
                </a:moveTo>
                <a:cubicBezTo>
                  <a:pt x="297025" y="580053"/>
                  <a:pt x="231711" y="572278"/>
                  <a:pt x="175727" y="531845"/>
                </a:cubicBezTo>
                <a:cubicBezTo>
                  <a:pt x="119743" y="491412"/>
                  <a:pt x="52874" y="433874"/>
                  <a:pt x="26437" y="345233"/>
                </a:cubicBezTo>
                <a:cubicBezTo>
                  <a:pt x="0" y="256592"/>
                  <a:pt x="8553" y="128296"/>
                  <a:pt x="1710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4215" y="3666229"/>
            <a:ext cx="835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x2 spin</a:t>
            </a:r>
          </a:p>
        </p:txBody>
      </p:sp>
      <p:sp>
        <p:nvSpPr>
          <p:cNvPr id="47" name="Freeform 46"/>
          <p:cNvSpPr/>
          <p:nvPr/>
        </p:nvSpPr>
        <p:spPr bwMode="auto">
          <a:xfrm flipV="1">
            <a:off x="3269410" y="3836407"/>
            <a:ext cx="552091" cy="404912"/>
          </a:xfrm>
          <a:custGeom>
            <a:avLst/>
            <a:gdLst>
              <a:gd name="connsiteX0" fmla="*/ 362339 w 362339"/>
              <a:gd name="connsiteY0" fmla="*/ 587829 h 587829"/>
              <a:gd name="connsiteX1" fmla="*/ 175727 w 362339"/>
              <a:gd name="connsiteY1" fmla="*/ 531845 h 587829"/>
              <a:gd name="connsiteX2" fmla="*/ 26437 w 362339"/>
              <a:gd name="connsiteY2" fmla="*/ 345233 h 587829"/>
              <a:gd name="connsiteX3" fmla="*/ 17106 w 362339"/>
              <a:gd name="connsiteY3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39" h="587829">
                <a:moveTo>
                  <a:pt x="362339" y="587829"/>
                </a:moveTo>
                <a:cubicBezTo>
                  <a:pt x="297025" y="580053"/>
                  <a:pt x="231711" y="572278"/>
                  <a:pt x="175727" y="531845"/>
                </a:cubicBezTo>
                <a:cubicBezTo>
                  <a:pt x="119743" y="491412"/>
                  <a:pt x="52874" y="433874"/>
                  <a:pt x="26437" y="345233"/>
                </a:cubicBezTo>
                <a:cubicBezTo>
                  <a:pt x="0" y="256592"/>
                  <a:pt x="8553" y="128296"/>
                  <a:pt x="1710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78372" y="3631724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6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i="1" baseline="-25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1/2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Quasi-1D Channel in 2D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00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177" y="1237333"/>
            <a:ext cx="50101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0699" y="1267899"/>
            <a:ext cx="31051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5468" y="5014236"/>
            <a:ext cx="25622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38537" y="671802"/>
            <a:ext cx="3265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van </a:t>
            </a:r>
            <a:r>
              <a:rPr lang="en-US" sz="1400" dirty="0" err="1" smtClean="0"/>
              <a:t>Wees</a:t>
            </a:r>
            <a:r>
              <a:rPr lang="en-US" sz="1400" dirty="0" smtClean="0"/>
              <a:t>, </a:t>
            </a:r>
            <a:r>
              <a:rPr lang="en-US" sz="1400" i="1" dirty="0" smtClean="0"/>
              <a:t>Phys. Rev. </a:t>
            </a:r>
            <a:r>
              <a:rPr lang="en-US" sz="1400" i="1" dirty="0" err="1" smtClean="0"/>
              <a:t>Lett</a:t>
            </a:r>
            <a:r>
              <a:rPr lang="en-US" sz="1400" dirty="0" smtClean="0"/>
              <a:t>. (1988)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7410089" y="4175185"/>
            <a:ext cx="267420" cy="301924"/>
          </a:xfrm>
          <a:custGeom>
            <a:avLst/>
            <a:gdLst>
              <a:gd name="connsiteX0" fmla="*/ 362339 w 362339"/>
              <a:gd name="connsiteY0" fmla="*/ 587829 h 587829"/>
              <a:gd name="connsiteX1" fmla="*/ 175727 w 362339"/>
              <a:gd name="connsiteY1" fmla="*/ 531845 h 587829"/>
              <a:gd name="connsiteX2" fmla="*/ 26437 w 362339"/>
              <a:gd name="connsiteY2" fmla="*/ 345233 h 587829"/>
              <a:gd name="connsiteX3" fmla="*/ 17106 w 362339"/>
              <a:gd name="connsiteY3" fmla="*/ 0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339" h="587829">
                <a:moveTo>
                  <a:pt x="362339" y="587829"/>
                </a:moveTo>
                <a:cubicBezTo>
                  <a:pt x="297025" y="580053"/>
                  <a:pt x="231711" y="572278"/>
                  <a:pt x="175727" y="531845"/>
                </a:cubicBezTo>
                <a:cubicBezTo>
                  <a:pt x="119743" y="491412"/>
                  <a:pt x="52874" y="433874"/>
                  <a:pt x="26437" y="345233"/>
                </a:cubicBezTo>
                <a:cubicBezTo>
                  <a:pt x="0" y="256592"/>
                  <a:pt x="8553" y="128296"/>
                  <a:pt x="1710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5750" y="4321837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spin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Conductance in Nanotubes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104"/>
            <a:ext cx="8229600" cy="1886339"/>
          </a:xfrm>
        </p:spPr>
        <p:txBody>
          <a:bodyPr/>
          <a:lstStyle/>
          <a:p>
            <a:r>
              <a:rPr lang="en-US" dirty="0" smtClean="0"/>
              <a:t>2x sub-bands in nanotubes, and 2x from spin</a:t>
            </a:r>
          </a:p>
          <a:p>
            <a:r>
              <a:rPr lang="en-US" dirty="0" smtClean="0"/>
              <a:t>“Best” conductance of 4q</a:t>
            </a:r>
            <a:r>
              <a:rPr lang="en-US" baseline="30000" dirty="0" smtClean="0"/>
              <a:t>2</a:t>
            </a:r>
            <a:r>
              <a:rPr lang="en-US" dirty="0" smtClean="0"/>
              <a:t>/h, or lowest R = 6,453 </a:t>
            </a:r>
            <a:r>
              <a:rPr lang="el-GR" dirty="0" smtClean="0"/>
              <a:t>Ω</a:t>
            </a:r>
            <a:endParaRPr lang="en-US" dirty="0" smtClean="0"/>
          </a:p>
          <a:p>
            <a:r>
              <a:rPr lang="en-US" dirty="0" smtClean="0"/>
              <a:t>In practice we measure higher resistance, due to scattering, defects, imperfect contacts (Schottky barriers)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101"/>
          <p:cNvPicPr>
            <a:picLocks noChangeAspect="1" noChangeArrowheads="1"/>
          </p:cNvPicPr>
          <p:nvPr/>
        </p:nvPicPr>
        <p:blipFill>
          <a:blip r:embed="rId3" cstate="print"/>
          <a:srcRect t="36842" r="10036" b="42105"/>
          <a:stretch>
            <a:fillRect/>
          </a:stretch>
        </p:blipFill>
        <p:spPr bwMode="auto">
          <a:xfrm>
            <a:off x="5017403" y="4156864"/>
            <a:ext cx="29686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2"/>
          <p:cNvSpPr>
            <a:spLocks noChangeAspect="1" noChangeArrowheads="1"/>
          </p:cNvSpPr>
          <p:nvPr/>
        </p:nvSpPr>
        <p:spPr bwMode="auto">
          <a:xfrm>
            <a:off x="5009466" y="4814089"/>
            <a:ext cx="3040062" cy="768350"/>
          </a:xfrm>
          <a:prstGeom prst="rect">
            <a:avLst/>
          </a:prstGeom>
          <a:gradFill rotWithShape="0">
            <a:gsLst>
              <a:gs pos="0">
                <a:srgbClr val="595959"/>
              </a:gs>
              <a:gs pos="50000">
                <a:srgbClr val="C0C0C0"/>
              </a:gs>
              <a:gs pos="100000">
                <a:srgbClr val="59595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04"/>
          <p:cNvSpPr>
            <a:spLocks noChangeAspect="1" noChangeArrowheads="1"/>
          </p:cNvSpPr>
          <p:nvPr/>
        </p:nvSpPr>
        <p:spPr bwMode="auto">
          <a:xfrm>
            <a:off x="5009466" y="4310852"/>
            <a:ext cx="639762" cy="77787"/>
          </a:xfrm>
          <a:prstGeom prst="rect">
            <a:avLst/>
          </a:prstGeom>
          <a:gradFill rotWithShape="0">
            <a:gsLst>
              <a:gs pos="0">
                <a:srgbClr val="567200"/>
              </a:gs>
              <a:gs pos="50000">
                <a:srgbClr val="99CC00"/>
              </a:gs>
              <a:gs pos="100000">
                <a:srgbClr val="5672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106"/>
          <p:cNvSpPr>
            <a:spLocks noChangeAspect="1" noChangeArrowheads="1"/>
          </p:cNvSpPr>
          <p:nvPr/>
        </p:nvSpPr>
        <p:spPr bwMode="auto">
          <a:xfrm>
            <a:off x="7408178" y="4307677"/>
            <a:ext cx="641350" cy="84137"/>
          </a:xfrm>
          <a:prstGeom prst="rect">
            <a:avLst/>
          </a:prstGeom>
          <a:gradFill rotWithShape="0">
            <a:gsLst>
              <a:gs pos="0">
                <a:srgbClr val="567200"/>
              </a:gs>
              <a:gs pos="50000">
                <a:srgbClr val="99CC00"/>
              </a:gs>
              <a:gs pos="100000">
                <a:srgbClr val="5672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107"/>
          <p:cNvSpPr>
            <a:spLocks noChangeAspect="1" noChangeArrowheads="1"/>
          </p:cNvSpPr>
          <p:nvPr/>
        </p:nvSpPr>
        <p:spPr bwMode="auto">
          <a:xfrm>
            <a:off x="5009466" y="4652164"/>
            <a:ext cx="3040062" cy="165100"/>
          </a:xfrm>
          <a:prstGeom prst="rect">
            <a:avLst/>
          </a:prstGeom>
          <a:gradFill rotWithShape="0">
            <a:gsLst>
              <a:gs pos="0">
                <a:srgbClr val="393956"/>
              </a:gs>
              <a:gs pos="50000">
                <a:srgbClr val="666699"/>
              </a:gs>
              <a:gs pos="100000">
                <a:srgbClr val="39395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113"/>
          <p:cNvSpPr>
            <a:spLocks noChangeAspect="1" noChangeArrowheads="1"/>
          </p:cNvSpPr>
          <p:nvPr/>
        </p:nvSpPr>
        <p:spPr bwMode="auto">
          <a:xfrm>
            <a:off x="7408178" y="4380702"/>
            <a:ext cx="641350" cy="274637"/>
          </a:xfrm>
          <a:prstGeom prst="rect">
            <a:avLst/>
          </a:prstGeom>
          <a:gradFill rotWithShape="0">
            <a:gsLst>
              <a:gs pos="0">
                <a:srgbClr val="A98700"/>
              </a:gs>
              <a:gs pos="50000">
                <a:srgbClr val="FFCC00"/>
              </a:gs>
              <a:gs pos="100000">
                <a:srgbClr val="A987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1" name="Rectangle 114"/>
          <p:cNvSpPr>
            <a:spLocks noChangeAspect="1" noChangeArrowheads="1"/>
          </p:cNvSpPr>
          <p:nvPr/>
        </p:nvSpPr>
        <p:spPr bwMode="auto">
          <a:xfrm>
            <a:off x="5009466" y="4380702"/>
            <a:ext cx="639762" cy="274637"/>
          </a:xfrm>
          <a:prstGeom prst="rect">
            <a:avLst/>
          </a:prstGeom>
          <a:gradFill rotWithShape="0">
            <a:gsLst>
              <a:gs pos="0">
                <a:srgbClr val="A98700"/>
              </a:gs>
              <a:gs pos="50000">
                <a:srgbClr val="FFCC00"/>
              </a:gs>
              <a:gs pos="100000">
                <a:srgbClr val="A987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 Box 115"/>
          <p:cNvSpPr txBox="1">
            <a:spLocks noChangeAspect="1" noChangeArrowheads="1"/>
          </p:cNvSpPr>
          <p:nvPr/>
        </p:nvSpPr>
        <p:spPr bwMode="auto">
          <a:xfrm>
            <a:off x="5066616" y="4402927"/>
            <a:ext cx="5127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 (Pd)</a:t>
            </a:r>
          </a:p>
        </p:txBody>
      </p:sp>
      <p:sp>
        <p:nvSpPr>
          <p:cNvPr id="13" name="Text Box 116"/>
          <p:cNvSpPr txBox="1">
            <a:spLocks noChangeAspect="1" noChangeArrowheads="1"/>
          </p:cNvSpPr>
          <p:nvPr/>
        </p:nvSpPr>
        <p:spPr bwMode="auto">
          <a:xfrm>
            <a:off x="7487553" y="4402927"/>
            <a:ext cx="522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D (Pd)</a:t>
            </a:r>
          </a:p>
        </p:txBody>
      </p:sp>
      <p:sp>
        <p:nvSpPr>
          <p:cNvPr id="14" name="Text Box 117"/>
          <p:cNvSpPr txBox="1">
            <a:spLocks noChangeAspect="1" noChangeArrowheads="1"/>
          </p:cNvSpPr>
          <p:nvPr/>
        </p:nvSpPr>
        <p:spPr bwMode="auto">
          <a:xfrm>
            <a:off x="6369953" y="4672802"/>
            <a:ext cx="320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SiO</a:t>
            </a:r>
            <a:r>
              <a:rPr lang="en-US" sz="1200" b="1" kern="1200" baseline="-2500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lang="en-US" sz="1200" b="1" kern="1200">
              <a:solidFill>
                <a:srgbClr val="FFFFFF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Line 119"/>
          <p:cNvSpPr>
            <a:spLocks noChangeShapeType="1"/>
          </p:cNvSpPr>
          <p:nvPr/>
        </p:nvSpPr>
        <p:spPr bwMode="auto">
          <a:xfrm flipH="1">
            <a:off x="7160528" y="4088602"/>
            <a:ext cx="230188" cy="493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200" kern="1200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 Box 120"/>
          <p:cNvSpPr txBox="1">
            <a:spLocks noChangeAspect="1" noChangeArrowheads="1"/>
          </p:cNvSpPr>
          <p:nvPr/>
        </p:nvSpPr>
        <p:spPr bwMode="auto">
          <a:xfrm>
            <a:off x="7289116" y="3890164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CNT</a:t>
            </a:r>
          </a:p>
        </p:txBody>
      </p:sp>
      <p:sp>
        <p:nvSpPr>
          <p:cNvPr id="17" name="Text Box 115"/>
          <p:cNvSpPr txBox="1">
            <a:spLocks noChangeAspect="1" noChangeArrowheads="1"/>
          </p:cNvSpPr>
          <p:nvPr/>
        </p:nvSpPr>
        <p:spPr bwMode="auto">
          <a:xfrm>
            <a:off x="5066616" y="5325347"/>
            <a:ext cx="477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G (Si)</a:t>
            </a:r>
            <a:endParaRPr lang="en-US" sz="1400" b="1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t="2189" b="1366"/>
          <a:stretch>
            <a:fillRect/>
          </a:stretch>
        </p:blipFill>
        <p:spPr bwMode="auto">
          <a:xfrm>
            <a:off x="821594" y="3498961"/>
            <a:ext cx="2913696" cy="251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476504" y="6063763"/>
            <a:ext cx="3443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Javey et al., </a:t>
            </a:r>
            <a:r>
              <a:rPr lang="en-US" sz="1400" i="1" dirty="0" smtClean="0"/>
              <a:t>Phys. Rev. </a:t>
            </a:r>
            <a:r>
              <a:rPr lang="en-US" sz="1400" i="1" dirty="0" err="1" smtClean="0"/>
              <a:t>Lett</a:t>
            </a:r>
            <a:r>
              <a:rPr lang="en-US" sz="1400" i="1" dirty="0" smtClean="0"/>
              <a:t>.</a:t>
            </a:r>
            <a:r>
              <a:rPr lang="en-US" sz="1400" dirty="0" smtClean="0"/>
              <a:t> (2004)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07118" y="4739763"/>
            <a:ext cx="12298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/>
              <a:t>L = 60 nm</a:t>
            </a:r>
          </a:p>
          <a:p>
            <a:pPr algn="l"/>
            <a:r>
              <a:rPr lang="en-US" sz="1400" dirty="0" smtClean="0"/>
              <a:t>V</a:t>
            </a:r>
            <a:r>
              <a:rPr lang="en-US" sz="1400" baseline="-25000" dirty="0" smtClean="0"/>
              <a:t>DS</a:t>
            </a:r>
            <a:r>
              <a:rPr lang="en-US" sz="1400" dirty="0" smtClean="0"/>
              <a:t> = 1 mV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61672" cy="4830763"/>
          </a:xfrm>
        </p:spPr>
        <p:txBody>
          <a:bodyPr/>
          <a:lstStyle/>
          <a:p>
            <a:r>
              <a:rPr lang="en-US" dirty="0" smtClean="0"/>
              <a:t>Electrons in leads according to Fermi-Dirac distribution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Conductance with n channels, at finite temperature T:</a:t>
            </a:r>
          </a:p>
          <a:p>
            <a:endParaRPr lang="en-US" sz="3200" dirty="0" smtClean="0"/>
          </a:p>
          <a:p>
            <a:endParaRPr lang="en-US" dirty="0" smtClean="0"/>
          </a:p>
          <a:p>
            <a:r>
              <a:rPr lang="en-US" dirty="0" smtClean="0"/>
              <a:t>At even higher T: “usual” incoherent transport (</a:t>
            </a:r>
            <a:r>
              <a:rPr lang="en-US" dirty="0" err="1" smtClean="0"/>
              <a:t>dephasing</a:t>
            </a:r>
            <a:r>
              <a:rPr lang="en-US" dirty="0" smtClean="0"/>
              <a:t> due to inelastic scattering, phonons,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02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0400" y="1875830"/>
            <a:ext cx="55054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450" y="3885698"/>
            <a:ext cx="6991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23825"/>
            <a:ext cx="8229600" cy="646331"/>
          </a:xfrm>
        </p:spPr>
        <p:txBody>
          <a:bodyPr/>
          <a:lstStyle/>
          <a:p>
            <a:r>
              <a:rPr lang="en-US" dirty="0" smtClean="0"/>
              <a:t>Where Is the Resistance?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01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13" y="1348037"/>
            <a:ext cx="8067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1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130" y="3304155"/>
            <a:ext cx="5096526" cy="8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1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" y="4667559"/>
            <a:ext cx="80581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17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1656" y="3773863"/>
            <a:ext cx="26098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09575" y="700751"/>
            <a:ext cx="581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Datta</a:t>
            </a:r>
            <a:r>
              <a:rPr lang="en-US" sz="1400" dirty="0" smtClean="0"/>
              <a:t>, “Electronic Transport in </a:t>
            </a:r>
            <a:r>
              <a:rPr lang="en-US" sz="1400" dirty="0" err="1" smtClean="0"/>
              <a:t>Mesoscopic</a:t>
            </a:r>
            <a:r>
              <a:rPr lang="en-US" sz="1400" dirty="0" smtClean="0"/>
              <a:t> Systems” (1995)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28039</TotalTime>
  <Words>864</Words>
  <Application>Microsoft Office PowerPoint</Application>
  <PresentationFormat>On-screen Show (4:3)</PresentationFormat>
  <Paragraphs>185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Conductance Quantization</vt:lpstr>
      <vt:lpstr>“Ideal” Electrical Resistance in 1-D</vt:lpstr>
      <vt:lpstr>Charge &amp; Energy Current Flow in 1-D</vt:lpstr>
      <vt:lpstr>Conductance as Transmission</vt:lpstr>
      <vt:lpstr>Conductance of 1-D Quantum Wire</vt:lpstr>
      <vt:lpstr>Quasi-1D Channel in 2D Structure</vt:lpstr>
      <vt:lpstr>Quantum Conductance in Nanotubes</vt:lpstr>
      <vt:lpstr>Finite Temperatures</vt:lpstr>
      <vt:lpstr>Where Is the Resistance?</vt:lpstr>
      <vt:lpstr>Multiple Barriers, Coherent Transport</vt:lpstr>
      <vt:lpstr>Multiple Barriers, Incoherent Transport</vt:lpstr>
      <vt:lpstr>Where Is the Power (I2R) Dissipated?</vt:lpstr>
      <vt:lpstr>1D Wiedemann-Franz Law (WFL)</vt:lpstr>
      <vt:lpstr>Phonon Quantum Thermal Conductance</vt:lpstr>
      <vt:lpstr>Electrical vs. Thermal Conductance G0</vt:lpstr>
      <vt:lpstr>Back to the Quantum-Coherent Regime</vt:lpstr>
      <vt:lpstr>Wentzel-Kramers-Brillouin (WKB)</vt:lpstr>
      <vt:lpstr>Band-to-Band Tunneling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 EP</dc:title>
  <dc:creator>© Eric Pop</dc:creator>
  <cp:lastModifiedBy>Eric Pop</cp:lastModifiedBy>
  <cp:revision>1567</cp:revision>
  <cp:lastPrinted>2010-10-07T16:09:58Z</cp:lastPrinted>
  <dcterms:created xsi:type="dcterms:W3CDTF">2004-06-14T02:57:56Z</dcterms:created>
  <dcterms:modified xsi:type="dcterms:W3CDTF">2010-10-07T17:53:59Z</dcterms:modified>
</cp:coreProperties>
</file>