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00" r:id="rId2"/>
    <p:sldId id="503" r:id="rId3"/>
    <p:sldId id="521" r:id="rId4"/>
    <p:sldId id="491" r:id="rId5"/>
    <p:sldId id="501" r:id="rId6"/>
    <p:sldId id="506" r:id="rId7"/>
    <p:sldId id="504" r:id="rId8"/>
    <p:sldId id="505" r:id="rId9"/>
    <p:sldId id="508" r:id="rId10"/>
    <p:sldId id="507" r:id="rId11"/>
    <p:sldId id="513" r:id="rId12"/>
    <p:sldId id="515" r:id="rId13"/>
    <p:sldId id="516" r:id="rId14"/>
    <p:sldId id="523" r:id="rId15"/>
    <p:sldId id="522" r:id="rId16"/>
    <p:sldId id="524" r:id="rId17"/>
    <p:sldId id="510" r:id="rId18"/>
    <p:sldId id="511" r:id="rId19"/>
    <p:sldId id="512" r:id="rId20"/>
    <p:sldId id="517" r:id="rId21"/>
    <p:sldId id="520" r:id="rId22"/>
    <p:sldId id="518" r:id="rId23"/>
    <p:sldId id="525" r:id="rId24"/>
    <p:sldId id="526" r:id="rId25"/>
    <p:sldId id="527" r:id="rId26"/>
    <p:sldId id="529" r:id="rId27"/>
    <p:sldId id="530" r:id="rId28"/>
    <p:sldId id="531" r:id="rId29"/>
    <p:sldId id="532" r:id="rId30"/>
    <p:sldId id="533" r:id="rId31"/>
    <p:sldId id="534" r:id="rId32"/>
    <p:sldId id="536" r:id="rId33"/>
    <p:sldId id="537" r:id="rId3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B7D1D3"/>
    <a:srgbClr val="FFCCFF"/>
    <a:srgbClr val="0000FF"/>
    <a:srgbClr val="B2B2B2"/>
    <a:srgbClr val="5F5F5F"/>
    <a:srgbClr val="99CCFF"/>
    <a:srgbClr val="C0C0C0"/>
    <a:srgbClr val="FF0000"/>
    <a:srgbClr val="F47F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2175" autoAdjust="0"/>
  </p:normalViewPr>
  <p:slideViewPr>
    <p:cSldViewPr snapToGrid="0">
      <p:cViewPr varScale="1">
        <p:scale>
          <a:sx n="97" d="100"/>
          <a:sy n="97" d="100"/>
        </p:scale>
        <p:origin x="-10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293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8829323"/>
            <a:ext cx="3037293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74" y="4415440"/>
            <a:ext cx="5142055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D001F5E0-D743-4A35-B637-65DA76D9A839}" type="slidenum">
              <a:rPr lang="en-US"/>
              <a:pPr/>
              <a:t>26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306D6412-102E-4947-913B-E70E0A88D71A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E047DB22-26D8-4826-A15E-14F548171C34}" type="slidenum">
              <a:rPr lang="en-US"/>
              <a:pPr/>
              <a:t>28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08052427-1758-4B63-81B8-DBCD79092CB7}" type="slidenum">
              <a:rPr lang="en-US"/>
              <a:pPr/>
              <a:t>29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8BCBAC9A-7BF4-40A9-ADFC-D7E855CFC394}" type="slidenum">
              <a:rPr lang="en-US"/>
              <a:pPr/>
              <a:t>30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AA3115D3-9CD9-4C82-8D2A-2437E3623A16}" type="slidenum">
              <a:rPr lang="en-US"/>
              <a:pPr/>
              <a:t>31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7" y="8829324"/>
            <a:ext cx="3037293" cy="465520"/>
          </a:xfrm>
          <a:prstGeom prst="rect">
            <a:avLst/>
          </a:prstGeom>
          <a:ln/>
        </p:spPr>
        <p:txBody>
          <a:bodyPr/>
          <a:lstStyle/>
          <a:p>
            <a:fld id="{D10CA6E8-AC6A-4FBE-9720-8D9DBF905CC8}" type="slidenum">
              <a:rPr lang="en-US"/>
              <a:pPr/>
              <a:t>32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/>
              <a:t>Thermal resistance R</a:t>
            </a:r>
            <a:r>
              <a:rPr lang="en-US" sz="800" baseline="-25000"/>
              <a:t>TH</a:t>
            </a:r>
            <a:r>
              <a:rPr lang="en-US" sz="800"/>
              <a:t> (K/mW):</a:t>
            </a:r>
            <a:r>
              <a:rPr lang="en-US" sz="800">
                <a:sym typeface="Wingdings" pitchFamily="2" charset="2"/>
              </a:rPr>
              <a:t> </a:t>
            </a:r>
            <a:r>
              <a:rPr lang="en-US" sz="800">
                <a:latin typeface="Symbol" pitchFamily="18" charset="2"/>
                <a:sym typeface="Wingdings" pitchFamily="2" charset="2"/>
              </a:rPr>
              <a:t>D</a:t>
            </a:r>
            <a:r>
              <a:rPr lang="en-US" sz="800">
                <a:sym typeface="Wingdings" pitchFamily="2" charset="2"/>
              </a:rPr>
              <a:t>T increase for 1 mW power input. Typical power </a:t>
            </a:r>
            <a:r>
              <a:rPr lang="en-US" sz="700"/>
              <a:t>~ 1 mW/</a:t>
            </a:r>
            <a:r>
              <a:rPr lang="en-US" sz="700">
                <a:latin typeface="Symbol" pitchFamily="18" charset="2"/>
              </a:rPr>
              <a:t>m</a:t>
            </a:r>
            <a:r>
              <a:rPr lang="en-US" sz="700"/>
              <a:t>m for CMOS, ~ 0.4 mW for Phase-Change Memory, ~ 20 </a:t>
            </a:r>
            <a:r>
              <a:rPr lang="en-US" sz="700">
                <a:latin typeface="Symbol" pitchFamily="18" charset="2"/>
              </a:rPr>
              <a:t>m</a:t>
            </a:r>
            <a:r>
              <a:rPr lang="en-US" sz="700"/>
              <a:t>W for SWNT. </a:t>
            </a:r>
            <a:r>
              <a:rPr lang="en-US" sz="700" b="1"/>
              <a:t>Explain the meaning of L here.</a:t>
            </a:r>
            <a:endParaRPr lang="en-US" sz="7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2010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emf"/><Relationship Id="rId7" Type="http://schemas.openxmlformats.org/officeDocument/2006/relationships/image" Target="../media/image8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4733840" y="736375"/>
            <a:ext cx="4296871" cy="56239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652840" y="4627298"/>
            <a:ext cx="704008" cy="72828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822772" y="4797230"/>
            <a:ext cx="534076" cy="621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205713" y="3333921"/>
            <a:ext cx="704008" cy="72828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Summary of Boundary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17969"/>
          <a:stretch>
            <a:fillRect/>
          </a:stretch>
        </p:blipFill>
        <p:spPr bwMode="auto">
          <a:xfrm>
            <a:off x="1577701" y="1498389"/>
            <a:ext cx="2315555" cy="10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3132680" y="1566754"/>
            <a:ext cx="495656" cy="48711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04108" y="1488418"/>
            <a:ext cx="898733" cy="59108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148" y="2112242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245" y="2092519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828" y="1717795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588" y="1870195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4652" y="2130171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943" y="1597669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590" y="1310797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852" y="2146309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42" y="1880953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 bwMode="auto">
          <a:xfrm flipV="1">
            <a:off x="2512104" y="1983436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642989" y="1411488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2711117" y="1978361"/>
            <a:ext cx="299421" cy="259976"/>
          </a:xfrm>
          <a:custGeom>
            <a:avLst/>
            <a:gdLst>
              <a:gd name="connsiteX0" fmla="*/ 107577 w 299421"/>
              <a:gd name="connsiteY0" fmla="*/ 0 h 259976"/>
              <a:gd name="connsiteX1" fmla="*/ 268941 w 299421"/>
              <a:gd name="connsiteY1" fmla="*/ 32273 h 259976"/>
              <a:gd name="connsiteX2" fmla="*/ 279699 w 299421"/>
              <a:gd name="connsiteY2" fmla="*/ 172123 h 259976"/>
              <a:gd name="connsiteX3" fmla="*/ 150607 w 299421"/>
              <a:gd name="connsiteY3" fmla="*/ 247426 h 259976"/>
              <a:gd name="connsiteX4" fmla="*/ 0 w 299421"/>
              <a:gd name="connsiteY4" fmla="*/ 247426 h 2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1" h="259976">
                <a:moveTo>
                  <a:pt x="107577" y="0"/>
                </a:moveTo>
                <a:cubicBezTo>
                  <a:pt x="173915" y="1793"/>
                  <a:pt x="240254" y="3586"/>
                  <a:pt x="268941" y="32273"/>
                </a:cubicBezTo>
                <a:cubicBezTo>
                  <a:pt x="297628" y="60960"/>
                  <a:pt x="299421" y="136264"/>
                  <a:pt x="279699" y="172123"/>
                </a:cubicBezTo>
                <a:cubicBezTo>
                  <a:pt x="259977" y="207982"/>
                  <a:pt x="197223" y="234876"/>
                  <a:pt x="150607" y="247426"/>
                </a:cubicBezTo>
                <a:cubicBezTo>
                  <a:pt x="103991" y="259976"/>
                  <a:pt x="51995" y="253701"/>
                  <a:pt x="0" y="24742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786" y="1257600"/>
            <a:ext cx="19960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thermionic emission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19734" y="1829548"/>
            <a:ext cx="21804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tunneling or reflection</a:t>
            </a:r>
          </a:p>
        </p:txBody>
      </p:sp>
      <p:sp>
        <p:nvSpPr>
          <p:cNvPr id="39" name="Freeform 38"/>
          <p:cNvSpPr/>
          <p:nvPr/>
        </p:nvSpPr>
        <p:spPr bwMode="auto">
          <a:xfrm>
            <a:off x="915412" y="1179988"/>
            <a:ext cx="530525" cy="1187796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525" h="767751">
                <a:moveTo>
                  <a:pt x="7189" y="767751"/>
                </a:moveTo>
                <a:cubicBezTo>
                  <a:pt x="11502" y="707366"/>
                  <a:pt x="0" y="662796"/>
                  <a:pt x="33068" y="621102"/>
                </a:cubicBezTo>
                <a:cubicBezTo>
                  <a:pt x="66136" y="579408"/>
                  <a:pt x="146650" y="550653"/>
                  <a:pt x="205597" y="517585"/>
                </a:cubicBezTo>
                <a:cubicBezTo>
                  <a:pt x="264544" y="484517"/>
                  <a:pt x="336430" y="465826"/>
                  <a:pt x="386751" y="422694"/>
                </a:cubicBezTo>
                <a:cubicBezTo>
                  <a:pt x="437072" y="379562"/>
                  <a:pt x="484517" y="329241"/>
                  <a:pt x="507521" y="258792"/>
                </a:cubicBezTo>
                <a:cubicBezTo>
                  <a:pt x="530525" y="188343"/>
                  <a:pt x="527649" y="94171"/>
                  <a:pt x="524774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 flipH="1" flipV="1">
            <a:off x="807599" y="1729197"/>
            <a:ext cx="12801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 flipV="1">
            <a:off x="624719" y="2369277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Freeform 43"/>
          <p:cNvSpPr/>
          <p:nvPr/>
        </p:nvSpPr>
        <p:spPr bwMode="auto">
          <a:xfrm flipH="1">
            <a:off x="655456" y="1942090"/>
            <a:ext cx="272991" cy="248944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  <a:gd name="connsiteX0" fmla="*/ 179462 w 179462"/>
              <a:gd name="connsiteY0" fmla="*/ 0 h 384561"/>
              <a:gd name="connsiteX1" fmla="*/ 0 w 179462"/>
              <a:gd name="connsiteY1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lnTo>
                  <a:pt x="0" y="38456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35490" y="1637222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baseline="-25000" dirty="0" err="1" smtClean="0"/>
              <a:t>FD</a:t>
            </a:r>
            <a:r>
              <a:rPr lang="en-US" sz="1400" dirty="0" smtClean="0"/>
              <a:t>(E)</a:t>
            </a:r>
            <a:endParaRPr lang="en-US" sz="1400" baseline="-25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1442842" y="102780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baseline="-25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315589" y="5615197"/>
            <a:ext cx="434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Electrical</a:t>
            </a:r>
            <a:r>
              <a:rPr lang="en-US" sz="1600" dirty="0" smtClean="0"/>
              <a:t>: Work function (</a:t>
            </a:r>
            <a:r>
              <a:rPr lang="el-GR" sz="1600" dirty="0" smtClean="0"/>
              <a:t>Φ</a:t>
            </a:r>
            <a:r>
              <a:rPr lang="en-US" sz="1600" dirty="0" smtClean="0"/>
              <a:t>) mismatch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53277" y="5615197"/>
            <a:ext cx="362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Thermal</a:t>
            </a:r>
            <a:r>
              <a:rPr lang="en-US" sz="1600" dirty="0" smtClean="0"/>
              <a:t>: Debye (v,</a:t>
            </a:r>
            <a:r>
              <a:rPr lang="el-GR" sz="1600" dirty="0" smtClean="0"/>
              <a:t>Θ</a:t>
            </a:r>
            <a:r>
              <a:rPr lang="en-US" sz="1600" dirty="0" smtClean="0"/>
              <a:t>) mismatch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6258" y="5948994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++ ??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33720" y="5948994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++ ??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5421661" y="3759997"/>
            <a:ext cx="594925" cy="1187796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218822 w 530525"/>
              <a:gd name="connsiteY3" fmla="*/ 676533 h 767751"/>
              <a:gd name="connsiteX4" fmla="*/ 386751 w 530525"/>
              <a:gd name="connsiteY4" fmla="*/ 422694 h 767751"/>
              <a:gd name="connsiteX5" fmla="*/ 507521 w 530525"/>
              <a:gd name="connsiteY5" fmla="*/ 258792 h 767751"/>
              <a:gd name="connsiteX6" fmla="*/ 524774 w 530525"/>
              <a:gd name="connsiteY6" fmla="*/ 0 h 767751"/>
              <a:gd name="connsiteX0" fmla="*/ 9393 w 532729"/>
              <a:gd name="connsiteY0" fmla="*/ 767751 h 767751"/>
              <a:gd name="connsiteX1" fmla="*/ 35272 w 532729"/>
              <a:gd name="connsiteY1" fmla="*/ 621102 h 767751"/>
              <a:gd name="connsiteX2" fmla="*/ 221026 w 532729"/>
              <a:gd name="connsiteY2" fmla="*/ 676533 h 767751"/>
              <a:gd name="connsiteX3" fmla="*/ 388955 w 532729"/>
              <a:gd name="connsiteY3" fmla="*/ 422694 h 767751"/>
              <a:gd name="connsiteX4" fmla="*/ 509725 w 532729"/>
              <a:gd name="connsiteY4" fmla="*/ 258792 h 767751"/>
              <a:gd name="connsiteX5" fmla="*/ 526978 w 532729"/>
              <a:gd name="connsiteY5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422694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501150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336" h="767751">
                <a:moveTo>
                  <a:pt x="0" y="767751"/>
                </a:moveTo>
                <a:cubicBezTo>
                  <a:pt x="44090" y="748747"/>
                  <a:pt x="148373" y="720966"/>
                  <a:pt x="211633" y="676533"/>
                </a:cubicBezTo>
                <a:cubicBezTo>
                  <a:pt x="274893" y="632100"/>
                  <a:pt x="331446" y="570773"/>
                  <a:pt x="379562" y="501150"/>
                </a:cubicBezTo>
                <a:cubicBezTo>
                  <a:pt x="427678" y="431527"/>
                  <a:pt x="477328" y="342317"/>
                  <a:pt x="500332" y="258792"/>
                </a:cubicBezTo>
                <a:cubicBezTo>
                  <a:pt x="523336" y="175267"/>
                  <a:pt x="520460" y="94171"/>
                  <a:pt x="51758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rot="5400000" flipH="1" flipV="1">
            <a:off x="5378247" y="4315950"/>
            <a:ext cx="12801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5195367" y="4956030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flipH="1">
            <a:off x="4846597" y="4298151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baseline="-25000" dirty="0" err="1" smtClean="0"/>
              <a:t>BE</a:t>
            </a:r>
            <a:r>
              <a:rPr lang="en-US" sz="1400" dirty="0" smtClean="0"/>
              <a:t>(</a:t>
            </a:r>
            <a:r>
              <a:rPr lang="el-GR" sz="1400" dirty="0" smtClean="0"/>
              <a:t>ω</a:t>
            </a:r>
            <a:r>
              <a:rPr lang="en-US" sz="1400" dirty="0" smtClean="0"/>
              <a:t>)</a:t>
            </a:r>
            <a:endParaRPr lang="en-US" sz="1400" baseline="-25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005398" y="3510707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ω</a:t>
            </a:r>
            <a:endParaRPr lang="en-US" sz="1400" baseline="-25000" dirty="0" smtClean="0"/>
          </a:p>
        </p:txBody>
      </p:sp>
      <p:sp>
        <p:nvSpPr>
          <p:cNvPr id="56" name="Freeform 55"/>
          <p:cNvSpPr/>
          <p:nvPr/>
        </p:nvSpPr>
        <p:spPr bwMode="auto">
          <a:xfrm flipV="1">
            <a:off x="898216" y="1238083"/>
            <a:ext cx="548713" cy="1128352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  <a:gd name="connsiteX0" fmla="*/ 7189 w 527649"/>
              <a:gd name="connsiteY0" fmla="*/ 767751 h 767751"/>
              <a:gd name="connsiteX1" fmla="*/ 33068 w 527649"/>
              <a:gd name="connsiteY1" fmla="*/ 621102 h 767751"/>
              <a:gd name="connsiteX2" fmla="*/ 205597 w 527649"/>
              <a:gd name="connsiteY2" fmla="*/ 517585 h 767751"/>
              <a:gd name="connsiteX3" fmla="*/ 386751 w 527649"/>
              <a:gd name="connsiteY3" fmla="*/ 422694 h 767751"/>
              <a:gd name="connsiteX4" fmla="*/ 337588 w 527649"/>
              <a:gd name="connsiteY4" fmla="*/ 154184 h 767751"/>
              <a:gd name="connsiteX5" fmla="*/ 524774 w 527649"/>
              <a:gd name="connsiteY5" fmla="*/ 0 h 767751"/>
              <a:gd name="connsiteX0" fmla="*/ 7189 w 527649"/>
              <a:gd name="connsiteY0" fmla="*/ 767751 h 767751"/>
              <a:gd name="connsiteX1" fmla="*/ 33068 w 527649"/>
              <a:gd name="connsiteY1" fmla="*/ 621102 h 767751"/>
              <a:gd name="connsiteX2" fmla="*/ 205597 w 527649"/>
              <a:gd name="connsiteY2" fmla="*/ 517585 h 767751"/>
              <a:gd name="connsiteX3" fmla="*/ 168266 w 527649"/>
              <a:gd name="connsiteY3" fmla="*/ 291934 h 767751"/>
              <a:gd name="connsiteX4" fmla="*/ 337588 w 527649"/>
              <a:gd name="connsiteY4" fmla="*/ 154184 h 767751"/>
              <a:gd name="connsiteX5" fmla="*/ 524774 w 527649"/>
              <a:gd name="connsiteY5" fmla="*/ 0 h 767751"/>
              <a:gd name="connsiteX0" fmla="*/ 7189 w 527649"/>
              <a:gd name="connsiteY0" fmla="*/ 772062 h 772062"/>
              <a:gd name="connsiteX1" fmla="*/ 33068 w 527649"/>
              <a:gd name="connsiteY1" fmla="*/ 625413 h 772062"/>
              <a:gd name="connsiteX2" fmla="*/ 205597 w 527649"/>
              <a:gd name="connsiteY2" fmla="*/ 521896 h 772062"/>
              <a:gd name="connsiteX3" fmla="*/ 168266 w 527649"/>
              <a:gd name="connsiteY3" fmla="*/ 296245 h 772062"/>
              <a:gd name="connsiteX4" fmla="*/ 337588 w 527649"/>
              <a:gd name="connsiteY4" fmla="*/ 48656 h 772062"/>
              <a:gd name="connsiteX5" fmla="*/ 524774 w 527649"/>
              <a:gd name="connsiteY5" fmla="*/ 4311 h 772062"/>
              <a:gd name="connsiteX0" fmla="*/ 7189 w 524774"/>
              <a:gd name="connsiteY0" fmla="*/ 772062 h 772062"/>
              <a:gd name="connsiteX1" fmla="*/ 33068 w 524774"/>
              <a:gd name="connsiteY1" fmla="*/ 625413 h 772062"/>
              <a:gd name="connsiteX2" fmla="*/ 205597 w 524774"/>
              <a:gd name="connsiteY2" fmla="*/ 521896 h 772062"/>
              <a:gd name="connsiteX3" fmla="*/ 168266 w 524774"/>
              <a:gd name="connsiteY3" fmla="*/ 296245 h 772062"/>
              <a:gd name="connsiteX4" fmla="*/ 337588 w 524774"/>
              <a:gd name="connsiteY4" fmla="*/ 48656 h 772062"/>
              <a:gd name="connsiteX5" fmla="*/ 524774 w 524774"/>
              <a:gd name="connsiteY5" fmla="*/ 4311 h 772062"/>
              <a:gd name="connsiteX0" fmla="*/ 7189 w 524774"/>
              <a:gd name="connsiteY0" fmla="*/ 767751 h 767751"/>
              <a:gd name="connsiteX1" fmla="*/ 33068 w 524774"/>
              <a:gd name="connsiteY1" fmla="*/ 621102 h 767751"/>
              <a:gd name="connsiteX2" fmla="*/ 205597 w 524774"/>
              <a:gd name="connsiteY2" fmla="*/ 517585 h 767751"/>
              <a:gd name="connsiteX3" fmla="*/ 168266 w 524774"/>
              <a:gd name="connsiteY3" fmla="*/ 291934 h 767751"/>
              <a:gd name="connsiteX4" fmla="*/ 337588 w 524774"/>
              <a:gd name="connsiteY4" fmla="*/ 96649 h 767751"/>
              <a:gd name="connsiteX5" fmla="*/ 524774 w 524774"/>
              <a:gd name="connsiteY5" fmla="*/ 0 h 767751"/>
              <a:gd name="connsiteX0" fmla="*/ 0 w 517585"/>
              <a:gd name="connsiteY0" fmla="*/ 767751 h 767751"/>
              <a:gd name="connsiteX1" fmla="*/ 25879 w 517585"/>
              <a:gd name="connsiteY1" fmla="*/ 621102 h 767751"/>
              <a:gd name="connsiteX2" fmla="*/ 68936 w 517585"/>
              <a:gd name="connsiteY2" fmla="*/ 499770 h 767751"/>
              <a:gd name="connsiteX3" fmla="*/ 161077 w 517585"/>
              <a:gd name="connsiteY3" fmla="*/ 291934 h 767751"/>
              <a:gd name="connsiteX4" fmla="*/ 330399 w 517585"/>
              <a:gd name="connsiteY4" fmla="*/ 96649 h 767751"/>
              <a:gd name="connsiteX5" fmla="*/ 517585 w 517585"/>
              <a:gd name="connsiteY5" fmla="*/ 0 h 767751"/>
              <a:gd name="connsiteX0" fmla="*/ 0 w 517585"/>
              <a:gd name="connsiteY0" fmla="*/ 767751 h 767751"/>
              <a:gd name="connsiteX1" fmla="*/ 68936 w 517585"/>
              <a:gd name="connsiteY1" fmla="*/ 499770 h 767751"/>
              <a:gd name="connsiteX2" fmla="*/ 161077 w 517585"/>
              <a:gd name="connsiteY2" fmla="*/ 291934 h 767751"/>
              <a:gd name="connsiteX3" fmla="*/ 330399 w 517585"/>
              <a:gd name="connsiteY3" fmla="*/ 96649 h 767751"/>
              <a:gd name="connsiteX4" fmla="*/ 517585 w 517585"/>
              <a:gd name="connsiteY4" fmla="*/ 0 h 7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585" h="767751">
                <a:moveTo>
                  <a:pt x="0" y="767751"/>
                </a:moveTo>
                <a:cubicBezTo>
                  <a:pt x="14362" y="711922"/>
                  <a:pt x="42090" y="579073"/>
                  <a:pt x="68936" y="499770"/>
                </a:cubicBezTo>
                <a:cubicBezTo>
                  <a:pt x="95782" y="420467"/>
                  <a:pt x="117500" y="359121"/>
                  <a:pt x="161077" y="291934"/>
                </a:cubicBezTo>
                <a:cubicBezTo>
                  <a:pt x="204654" y="224747"/>
                  <a:pt x="270981" y="145305"/>
                  <a:pt x="330399" y="96649"/>
                </a:cubicBezTo>
                <a:cubicBezTo>
                  <a:pt x="389817" y="47993"/>
                  <a:pt x="407171" y="36637"/>
                  <a:pt x="51758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06374" y="939959"/>
            <a:ext cx="5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g(E)</a:t>
            </a:r>
            <a:endParaRPr lang="en-US" sz="1400" baseline="-25000" dirty="0" smtClean="0"/>
          </a:p>
        </p:txBody>
      </p:sp>
      <p:sp>
        <p:nvSpPr>
          <p:cNvPr id="59" name="Freeform 58"/>
          <p:cNvSpPr/>
          <p:nvPr/>
        </p:nvSpPr>
        <p:spPr bwMode="auto">
          <a:xfrm flipH="1">
            <a:off x="5323208" y="4594926"/>
            <a:ext cx="272991" cy="248944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  <a:gd name="connsiteX0" fmla="*/ 179462 w 179462"/>
              <a:gd name="connsiteY0" fmla="*/ 0 h 384561"/>
              <a:gd name="connsiteX1" fmla="*/ 0 w 179462"/>
              <a:gd name="connsiteY1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lnTo>
                  <a:pt x="0" y="38456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 flipV="1">
            <a:off x="5473864" y="3900360"/>
            <a:ext cx="579196" cy="1043872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218822 w 530525"/>
              <a:gd name="connsiteY3" fmla="*/ 676533 h 767751"/>
              <a:gd name="connsiteX4" fmla="*/ 386751 w 530525"/>
              <a:gd name="connsiteY4" fmla="*/ 422694 h 767751"/>
              <a:gd name="connsiteX5" fmla="*/ 507521 w 530525"/>
              <a:gd name="connsiteY5" fmla="*/ 258792 h 767751"/>
              <a:gd name="connsiteX6" fmla="*/ 524774 w 530525"/>
              <a:gd name="connsiteY6" fmla="*/ 0 h 767751"/>
              <a:gd name="connsiteX0" fmla="*/ 9393 w 532729"/>
              <a:gd name="connsiteY0" fmla="*/ 767751 h 767751"/>
              <a:gd name="connsiteX1" fmla="*/ 35272 w 532729"/>
              <a:gd name="connsiteY1" fmla="*/ 621102 h 767751"/>
              <a:gd name="connsiteX2" fmla="*/ 221026 w 532729"/>
              <a:gd name="connsiteY2" fmla="*/ 676533 h 767751"/>
              <a:gd name="connsiteX3" fmla="*/ 388955 w 532729"/>
              <a:gd name="connsiteY3" fmla="*/ 422694 h 767751"/>
              <a:gd name="connsiteX4" fmla="*/ 509725 w 532729"/>
              <a:gd name="connsiteY4" fmla="*/ 258792 h 767751"/>
              <a:gd name="connsiteX5" fmla="*/ 526978 w 532729"/>
              <a:gd name="connsiteY5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422694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501150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323043 w 367133"/>
              <a:gd name="connsiteY0" fmla="*/ 736369 h 736369"/>
              <a:gd name="connsiteX1" fmla="*/ 22159 w 367133"/>
              <a:gd name="connsiteY1" fmla="*/ 676533 h 736369"/>
              <a:gd name="connsiteX2" fmla="*/ 190088 w 367133"/>
              <a:gd name="connsiteY2" fmla="*/ 501150 h 736369"/>
              <a:gd name="connsiteX3" fmla="*/ 310858 w 367133"/>
              <a:gd name="connsiteY3" fmla="*/ 258792 h 736369"/>
              <a:gd name="connsiteX4" fmla="*/ 328111 w 367133"/>
              <a:gd name="connsiteY4" fmla="*/ 0 h 736369"/>
              <a:gd name="connsiteX0" fmla="*/ 465410 w 509500"/>
              <a:gd name="connsiteY0" fmla="*/ 736369 h 747118"/>
              <a:gd name="connsiteX1" fmla="*/ 22159 w 509500"/>
              <a:gd name="connsiteY1" fmla="*/ 707915 h 747118"/>
              <a:gd name="connsiteX2" fmla="*/ 332455 w 509500"/>
              <a:gd name="connsiteY2" fmla="*/ 501150 h 747118"/>
              <a:gd name="connsiteX3" fmla="*/ 453225 w 509500"/>
              <a:gd name="connsiteY3" fmla="*/ 258792 h 747118"/>
              <a:gd name="connsiteX4" fmla="*/ 470478 w 509500"/>
              <a:gd name="connsiteY4" fmla="*/ 0 h 747118"/>
              <a:gd name="connsiteX0" fmla="*/ 465410 w 509500"/>
              <a:gd name="connsiteY0" fmla="*/ 736369 h 751477"/>
              <a:gd name="connsiteX1" fmla="*/ 22159 w 509500"/>
              <a:gd name="connsiteY1" fmla="*/ 707915 h 751477"/>
              <a:gd name="connsiteX2" fmla="*/ 332455 w 509500"/>
              <a:gd name="connsiteY2" fmla="*/ 474998 h 751477"/>
              <a:gd name="connsiteX3" fmla="*/ 453225 w 509500"/>
              <a:gd name="connsiteY3" fmla="*/ 258792 h 751477"/>
              <a:gd name="connsiteX4" fmla="*/ 470478 w 509500"/>
              <a:gd name="connsiteY4" fmla="*/ 0 h 751477"/>
              <a:gd name="connsiteX0" fmla="*/ 465410 w 509500"/>
              <a:gd name="connsiteY0" fmla="*/ 736369 h 758451"/>
              <a:gd name="connsiteX1" fmla="*/ 22159 w 509500"/>
              <a:gd name="connsiteY1" fmla="*/ 707915 h 758451"/>
              <a:gd name="connsiteX2" fmla="*/ 332455 w 509500"/>
              <a:gd name="connsiteY2" fmla="*/ 433155 h 758451"/>
              <a:gd name="connsiteX3" fmla="*/ 453225 w 509500"/>
              <a:gd name="connsiteY3" fmla="*/ 258792 h 758451"/>
              <a:gd name="connsiteX4" fmla="*/ 470478 w 509500"/>
              <a:gd name="connsiteY4" fmla="*/ 0 h 758451"/>
              <a:gd name="connsiteX0" fmla="*/ 465410 w 509500"/>
              <a:gd name="connsiteY0" fmla="*/ 736369 h 758451"/>
              <a:gd name="connsiteX1" fmla="*/ 22159 w 509500"/>
              <a:gd name="connsiteY1" fmla="*/ 707915 h 758451"/>
              <a:gd name="connsiteX2" fmla="*/ 332455 w 509500"/>
              <a:gd name="connsiteY2" fmla="*/ 433155 h 758451"/>
              <a:gd name="connsiteX3" fmla="*/ 453225 w 509500"/>
              <a:gd name="connsiteY3" fmla="*/ 248331 h 758451"/>
              <a:gd name="connsiteX4" fmla="*/ 470478 w 509500"/>
              <a:gd name="connsiteY4" fmla="*/ 0 h 758451"/>
              <a:gd name="connsiteX0" fmla="*/ 465410 w 509500"/>
              <a:gd name="connsiteY0" fmla="*/ 752060 h 761066"/>
              <a:gd name="connsiteX1" fmla="*/ 22159 w 509500"/>
              <a:gd name="connsiteY1" fmla="*/ 707915 h 761066"/>
              <a:gd name="connsiteX2" fmla="*/ 332455 w 509500"/>
              <a:gd name="connsiteY2" fmla="*/ 433155 h 761066"/>
              <a:gd name="connsiteX3" fmla="*/ 453225 w 509500"/>
              <a:gd name="connsiteY3" fmla="*/ 248331 h 761066"/>
              <a:gd name="connsiteX4" fmla="*/ 470478 w 509500"/>
              <a:gd name="connsiteY4" fmla="*/ 0 h 76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00" h="761066">
                <a:moveTo>
                  <a:pt x="465410" y="752060"/>
                </a:moveTo>
                <a:cubicBezTo>
                  <a:pt x="509500" y="733056"/>
                  <a:pt x="44318" y="761066"/>
                  <a:pt x="22159" y="707915"/>
                </a:cubicBezTo>
                <a:cubicBezTo>
                  <a:pt x="0" y="654764"/>
                  <a:pt x="260611" y="509752"/>
                  <a:pt x="332455" y="433155"/>
                </a:cubicBezTo>
                <a:cubicBezTo>
                  <a:pt x="404299" y="356558"/>
                  <a:pt x="430221" y="320524"/>
                  <a:pt x="453225" y="248331"/>
                </a:cubicBezTo>
                <a:cubicBezTo>
                  <a:pt x="476229" y="176138"/>
                  <a:pt x="473353" y="94171"/>
                  <a:pt x="470478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5088011" y="3641347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g(</a:t>
            </a:r>
            <a:r>
              <a:rPr lang="el-GR" sz="1400" dirty="0" smtClean="0"/>
              <a:t>ω</a:t>
            </a:r>
            <a:r>
              <a:rPr lang="en-US" sz="1400" dirty="0" smtClean="0"/>
              <a:t>)</a:t>
            </a:r>
            <a:endParaRPr lang="en-US" sz="1400" baseline="-25000" dirty="0" smtClean="0"/>
          </a:p>
        </p:txBody>
      </p:sp>
      <p:sp>
        <p:nvSpPr>
          <p:cNvPr id="62" name="Freeform 61"/>
          <p:cNvSpPr/>
          <p:nvPr/>
        </p:nvSpPr>
        <p:spPr bwMode="auto">
          <a:xfrm flipV="1">
            <a:off x="6888621" y="3907104"/>
            <a:ext cx="579196" cy="1043872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218822 w 530525"/>
              <a:gd name="connsiteY3" fmla="*/ 676533 h 767751"/>
              <a:gd name="connsiteX4" fmla="*/ 386751 w 530525"/>
              <a:gd name="connsiteY4" fmla="*/ 422694 h 767751"/>
              <a:gd name="connsiteX5" fmla="*/ 507521 w 530525"/>
              <a:gd name="connsiteY5" fmla="*/ 258792 h 767751"/>
              <a:gd name="connsiteX6" fmla="*/ 524774 w 530525"/>
              <a:gd name="connsiteY6" fmla="*/ 0 h 767751"/>
              <a:gd name="connsiteX0" fmla="*/ 9393 w 532729"/>
              <a:gd name="connsiteY0" fmla="*/ 767751 h 767751"/>
              <a:gd name="connsiteX1" fmla="*/ 35272 w 532729"/>
              <a:gd name="connsiteY1" fmla="*/ 621102 h 767751"/>
              <a:gd name="connsiteX2" fmla="*/ 221026 w 532729"/>
              <a:gd name="connsiteY2" fmla="*/ 676533 h 767751"/>
              <a:gd name="connsiteX3" fmla="*/ 388955 w 532729"/>
              <a:gd name="connsiteY3" fmla="*/ 422694 h 767751"/>
              <a:gd name="connsiteX4" fmla="*/ 509725 w 532729"/>
              <a:gd name="connsiteY4" fmla="*/ 258792 h 767751"/>
              <a:gd name="connsiteX5" fmla="*/ 526978 w 532729"/>
              <a:gd name="connsiteY5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422694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501150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323043 w 367133"/>
              <a:gd name="connsiteY0" fmla="*/ 736369 h 736369"/>
              <a:gd name="connsiteX1" fmla="*/ 22159 w 367133"/>
              <a:gd name="connsiteY1" fmla="*/ 676533 h 736369"/>
              <a:gd name="connsiteX2" fmla="*/ 190088 w 367133"/>
              <a:gd name="connsiteY2" fmla="*/ 501150 h 736369"/>
              <a:gd name="connsiteX3" fmla="*/ 310858 w 367133"/>
              <a:gd name="connsiteY3" fmla="*/ 258792 h 736369"/>
              <a:gd name="connsiteX4" fmla="*/ 328111 w 367133"/>
              <a:gd name="connsiteY4" fmla="*/ 0 h 736369"/>
              <a:gd name="connsiteX0" fmla="*/ 465410 w 509500"/>
              <a:gd name="connsiteY0" fmla="*/ 736369 h 747118"/>
              <a:gd name="connsiteX1" fmla="*/ 22159 w 509500"/>
              <a:gd name="connsiteY1" fmla="*/ 707915 h 747118"/>
              <a:gd name="connsiteX2" fmla="*/ 332455 w 509500"/>
              <a:gd name="connsiteY2" fmla="*/ 501150 h 747118"/>
              <a:gd name="connsiteX3" fmla="*/ 453225 w 509500"/>
              <a:gd name="connsiteY3" fmla="*/ 258792 h 747118"/>
              <a:gd name="connsiteX4" fmla="*/ 470478 w 509500"/>
              <a:gd name="connsiteY4" fmla="*/ 0 h 747118"/>
              <a:gd name="connsiteX0" fmla="*/ 465410 w 509500"/>
              <a:gd name="connsiteY0" fmla="*/ 736369 h 751477"/>
              <a:gd name="connsiteX1" fmla="*/ 22159 w 509500"/>
              <a:gd name="connsiteY1" fmla="*/ 707915 h 751477"/>
              <a:gd name="connsiteX2" fmla="*/ 332455 w 509500"/>
              <a:gd name="connsiteY2" fmla="*/ 474998 h 751477"/>
              <a:gd name="connsiteX3" fmla="*/ 453225 w 509500"/>
              <a:gd name="connsiteY3" fmla="*/ 258792 h 751477"/>
              <a:gd name="connsiteX4" fmla="*/ 470478 w 509500"/>
              <a:gd name="connsiteY4" fmla="*/ 0 h 751477"/>
              <a:gd name="connsiteX0" fmla="*/ 465410 w 509500"/>
              <a:gd name="connsiteY0" fmla="*/ 736369 h 758451"/>
              <a:gd name="connsiteX1" fmla="*/ 22159 w 509500"/>
              <a:gd name="connsiteY1" fmla="*/ 707915 h 758451"/>
              <a:gd name="connsiteX2" fmla="*/ 332455 w 509500"/>
              <a:gd name="connsiteY2" fmla="*/ 433155 h 758451"/>
              <a:gd name="connsiteX3" fmla="*/ 453225 w 509500"/>
              <a:gd name="connsiteY3" fmla="*/ 258792 h 758451"/>
              <a:gd name="connsiteX4" fmla="*/ 470478 w 509500"/>
              <a:gd name="connsiteY4" fmla="*/ 0 h 758451"/>
              <a:gd name="connsiteX0" fmla="*/ 465410 w 509500"/>
              <a:gd name="connsiteY0" fmla="*/ 736369 h 758451"/>
              <a:gd name="connsiteX1" fmla="*/ 22159 w 509500"/>
              <a:gd name="connsiteY1" fmla="*/ 707915 h 758451"/>
              <a:gd name="connsiteX2" fmla="*/ 332455 w 509500"/>
              <a:gd name="connsiteY2" fmla="*/ 433155 h 758451"/>
              <a:gd name="connsiteX3" fmla="*/ 453225 w 509500"/>
              <a:gd name="connsiteY3" fmla="*/ 248331 h 758451"/>
              <a:gd name="connsiteX4" fmla="*/ 470478 w 509500"/>
              <a:gd name="connsiteY4" fmla="*/ 0 h 758451"/>
              <a:gd name="connsiteX0" fmla="*/ 465410 w 509500"/>
              <a:gd name="connsiteY0" fmla="*/ 752060 h 761066"/>
              <a:gd name="connsiteX1" fmla="*/ 22159 w 509500"/>
              <a:gd name="connsiteY1" fmla="*/ 707915 h 761066"/>
              <a:gd name="connsiteX2" fmla="*/ 332455 w 509500"/>
              <a:gd name="connsiteY2" fmla="*/ 433155 h 761066"/>
              <a:gd name="connsiteX3" fmla="*/ 453225 w 509500"/>
              <a:gd name="connsiteY3" fmla="*/ 248331 h 761066"/>
              <a:gd name="connsiteX4" fmla="*/ 470478 w 509500"/>
              <a:gd name="connsiteY4" fmla="*/ 0 h 76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00" h="761066">
                <a:moveTo>
                  <a:pt x="465410" y="752060"/>
                </a:moveTo>
                <a:cubicBezTo>
                  <a:pt x="509500" y="733056"/>
                  <a:pt x="44318" y="761066"/>
                  <a:pt x="22159" y="707915"/>
                </a:cubicBezTo>
                <a:cubicBezTo>
                  <a:pt x="0" y="654764"/>
                  <a:pt x="260611" y="509752"/>
                  <a:pt x="332455" y="433155"/>
                </a:cubicBezTo>
                <a:cubicBezTo>
                  <a:pt x="404299" y="356558"/>
                  <a:pt x="430221" y="320524"/>
                  <a:pt x="453225" y="248331"/>
                </a:cubicBezTo>
                <a:cubicBezTo>
                  <a:pt x="476229" y="176138"/>
                  <a:pt x="473353" y="94171"/>
                  <a:pt x="470478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 flipH="1" flipV="1">
            <a:off x="6427245" y="3946954"/>
            <a:ext cx="201168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 flipV="1">
            <a:off x="6610125" y="4956030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412064" y="278917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ω</a:t>
            </a:r>
            <a:endParaRPr lang="en-US" sz="1400" baseline="-25000" dirty="0" smtClean="0"/>
          </a:p>
        </p:txBody>
      </p:sp>
      <p:sp>
        <p:nvSpPr>
          <p:cNvPr id="66" name="Freeform 65"/>
          <p:cNvSpPr/>
          <p:nvPr/>
        </p:nvSpPr>
        <p:spPr bwMode="auto">
          <a:xfrm flipH="1" flipV="1">
            <a:off x="7397071" y="3358193"/>
            <a:ext cx="579196" cy="1591434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218822 w 530525"/>
              <a:gd name="connsiteY3" fmla="*/ 676533 h 767751"/>
              <a:gd name="connsiteX4" fmla="*/ 386751 w 530525"/>
              <a:gd name="connsiteY4" fmla="*/ 422694 h 767751"/>
              <a:gd name="connsiteX5" fmla="*/ 507521 w 530525"/>
              <a:gd name="connsiteY5" fmla="*/ 258792 h 767751"/>
              <a:gd name="connsiteX6" fmla="*/ 524774 w 530525"/>
              <a:gd name="connsiteY6" fmla="*/ 0 h 767751"/>
              <a:gd name="connsiteX0" fmla="*/ 9393 w 532729"/>
              <a:gd name="connsiteY0" fmla="*/ 767751 h 767751"/>
              <a:gd name="connsiteX1" fmla="*/ 35272 w 532729"/>
              <a:gd name="connsiteY1" fmla="*/ 621102 h 767751"/>
              <a:gd name="connsiteX2" fmla="*/ 221026 w 532729"/>
              <a:gd name="connsiteY2" fmla="*/ 676533 h 767751"/>
              <a:gd name="connsiteX3" fmla="*/ 388955 w 532729"/>
              <a:gd name="connsiteY3" fmla="*/ 422694 h 767751"/>
              <a:gd name="connsiteX4" fmla="*/ 509725 w 532729"/>
              <a:gd name="connsiteY4" fmla="*/ 258792 h 767751"/>
              <a:gd name="connsiteX5" fmla="*/ 526978 w 532729"/>
              <a:gd name="connsiteY5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422694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0 w 523336"/>
              <a:gd name="connsiteY0" fmla="*/ 767751 h 767751"/>
              <a:gd name="connsiteX1" fmla="*/ 211633 w 523336"/>
              <a:gd name="connsiteY1" fmla="*/ 676533 h 767751"/>
              <a:gd name="connsiteX2" fmla="*/ 379562 w 523336"/>
              <a:gd name="connsiteY2" fmla="*/ 501150 h 767751"/>
              <a:gd name="connsiteX3" fmla="*/ 500332 w 523336"/>
              <a:gd name="connsiteY3" fmla="*/ 258792 h 767751"/>
              <a:gd name="connsiteX4" fmla="*/ 517585 w 523336"/>
              <a:gd name="connsiteY4" fmla="*/ 0 h 767751"/>
              <a:gd name="connsiteX0" fmla="*/ 323043 w 367133"/>
              <a:gd name="connsiteY0" fmla="*/ 736369 h 736369"/>
              <a:gd name="connsiteX1" fmla="*/ 22159 w 367133"/>
              <a:gd name="connsiteY1" fmla="*/ 676533 h 736369"/>
              <a:gd name="connsiteX2" fmla="*/ 190088 w 367133"/>
              <a:gd name="connsiteY2" fmla="*/ 501150 h 736369"/>
              <a:gd name="connsiteX3" fmla="*/ 310858 w 367133"/>
              <a:gd name="connsiteY3" fmla="*/ 258792 h 736369"/>
              <a:gd name="connsiteX4" fmla="*/ 328111 w 367133"/>
              <a:gd name="connsiteY4" fmla="*/ 0 h 736369"/>
              <a:gd name="connsiteX0" fmla="*/ 465410 w 509500"/>
              <a:gd name="connsiteY0" fmla="*/ 736369 h 747118"/>
              <a:gd name="connsiteX1" fmla="*/ 22159 w 509500"/>
              <a:gd name="connsiteY1" fmla="*/ 707915 h 747118"/>
              <a:gd name="connsiteX2" fmla="*/ 332455 w 509500"/>
              <a:gd name="connsiteY2" fmla="*/ 501150 h 747118"/>
              <a:gd name="connsiteX3" fmla="*/ 453225 w 509500"/>
              <a:gd name="connsiteY3" fmla="*/ 258792 h 747118"/>
              <a:gd name="connsiteX4" fmla="*/ 470478 w 509500"/>
              <a:gd name="connsiteY4" fmla="*/ 0 h 747118"/>
              <a:gd name="connsiteX0" fmla="*/ 465410 w 509500"/>
              <a:gd name="connsiteY0" fmla="*/ 736369 h 751477"/>
              <a:gd name="connsiteX1" fmla="*/ 22159 w 509500"/>
              <a:gd name="connsiteY1" fmla="*/ 707915 h 751477"/>
              <a:gd name="connsiteX2" fmla="*/ 332455 w 509500"/>
              <a:gd name="connsiteY2" fmla="*/ 474998 h 751477"/>
              <a:gd name="connsiteX3" fmla="*/ 453225 w 509500"/>
              <a:gd name="connsiteY3" fmla="*/ 258792 h 751477"/>
              <a:gd name="connsiteX4" fmla="*/ 470478 w 509500"/>
              <a:gd name="connsiteY4" fmla="*/ 0 h 751477"/>
              <a:gd name="connsiteX0" fmla="*/ 465410 w 509500"/>
              <a:gd name="connsiteY0" fmla="*/ 736369 h 758451"/>
              <a:gd name="connsiteX1" fmla="*/ 22159 w 509500"/>
              <a:gd name="connsiteY1" fmla="*/ 707915 h 758451"/>
              <a:gd name="connsiteX2" fmla="*/ 332455 w 509500"/>
              <a:gd name="connsiteY2" fmla="*/ 433155 h 758451"/>
              <a:gd name="connsiteX3" fmla="*/ 453225 w 509500"/>
              <a:gd name="connsiteY3" fmla="*/ 258792 h 758451"/>
              <a:gd name="connsiteX4" fmla="*/ 470478 w 509500"/>
              <a:gd name="connsiteY4" fmla="*/ 0 h 758451"/>
              <a:gd name="connsiteX0" fmla="*/ 465410 w 509500"/>
              <a:gd name="connsiteY0" fmla="*/ 736369 h 758451"/>
              <a:gd name="connsiteX1" fmla="*/ 22159 w 509500"/>
              <a:gd name="connsiteY1" fmla="*/ 707915 h 758451"/>
              <a:gd name="connsiteX2" fmla="*/ 332455 w 509500"/>
              <a:gd name="connsiteY2" fmla="*/ 433155 h 758451"/>
              <a:gd name="connsiteX3" fmla="*/ 453225 w 509500"/>
              <a:gd name="connsiteY3" fmla="*/ 248331 h 758451"/>
              <a:gd name="connsiteX4" fmla="*/ 470478 w 509500"/>
              <a:gd name="connsiteY4" fmla="*/ 0 h 758451"/>
              <a:gd name="connsiteX0" fmla="*/ 465410 w 509500"/>
              <a:gd name="connsiteY0" fmla="*/ 752060 h 761066"/>
              <a:gd name="connsiteX1" fmla="*/ 22159 w 509500"/>
              <a:gd name="connsiteY1" fmla="*/ 707915 h 761066"/>
              <a:gd name="connsiteX2" fmla="*/ 332455 w 509500"/>
              <a:gd name="connsiteY2" fmla="*/ 433155 h 761066"/>
              <a:gd name="connsiteX3" fmla="*/ 453225 w 509500"/>
              <a:gd name="connsiteY3" fmla="*/ 248331 h 761066"/>
              <a:gd name="connsiteX4" fmla="*/ 470478 w 509500"/>
              <a:gd name="connsiteY4" fmla="*/ 0 h 76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00" h="761066">
                <a:moveTo>
                  <a:pt x="465410" y="752060"/>
                </a:moveTo>
                <a:cubicBezTo>
                  <a:pt x="509500" y="733056"/>
                  <a:pt x="44318" y="761066"/>
                  <a:pt x="22159" y="707915"/>
                </a:cubicBezTo>
                <a:cubicBezTo>
                  <a:pt x="0" y="654764"/>
                  <a:pt x="260611" y="509752"/>
                  <a:pt x="332455" y="433155"/>
                </a:cubicBezTo>
                <a:cubicBezTo>
                  <a:pt x="404299" y="356558"/>
                  <a:pt x="430221" y="320524"/>
                  <a:pt x="453225" y="248331"/>
                </a:cubicBezTo>
                <a:cubicBezTo>
                  <a:pt x="476229" y="176138"/>
                  <a:pt x="473353" y="94171"/>
                  <a:pt x="470478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flipV="1">
            <a:off x="7433085" y="4956030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 flipH="1">
            <a:off x="8145452" y="495090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g(</a:t>
            </a:r>
            <a:r>
              <a:rPr lang="el-GR" sz="1400" dirty="0" smtClean="0"/>
              <a:t>ω</a:t>
            </a:r>
            <a:r>
              <a:rPr lang="en-US" sz="1400" dirty="0" smtClean="0"/>
              <a:t>)</a:t>
            </a:r>
            <a:endParaRPr lang="en-US" sz="1400" baseline="-25000" dirty="0" smtClean="0"/>
          </a:p>
        </p:txBody>
      </p:sp>
      <p:sp>
        <p:nvSpPr>
          <p:cNvPr id="69" name="TextBox 68"/>
          <p:cNvSpPr txBox="1"/>
          <p:nvPr/>
        </p:nvSpPr>
        <p:spPr>
          <a:xfrm flipH="1">
            <a:off x="7684205" y="3097832"/>
            <a:ext cx="539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ω</a:t>
            </a:r>
            <a:r>
              <a:rPr lang="en-US" sz="1400" baseline="-25000" dirty="0" smtClean="0"/>
              <a:t>D,2</a:t>
            </a:r>
          </a:p>
        </p:txBody>
      </p:sp>
      <p:sp>
        <p:nvSpPr>
          <p:cNvPr id="70" name="TextBox 69"/>
          <p:cNvSpPr txBox="1"/>
          <p:nvPr/>
        </p:nvSpPr>
        <p:spPr>
          <a:xfrm flipH="1">
            <a:off x="6638985" y="3614374"/>
            <a:ext cx="539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ω</a:t>
            </a:r>
            <a:r>
              <a:rPr lang="en-US" sz="1400" baseline="-25000" dirty="0" smtClean="0"/>
              <a:t>D,1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1205712" y="3503853"/>
            <a:ext cx="534076" cy="621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9" name="Parallelogram 78"/>
          <p:cNvSpPr/>
          <p:nvPr/>
        </p:nvSpPr>
        <p:spPr bwMode="auto">
          <a:xfrm rot="5400000">
            <a:off x="1149071" y="3520039"/>
            <a:ext cx="2265764" cy="728283"/>
          </a:xfrm>
          <a:prstGeom prst="parallelogram">
            <a:avLst>
              <a:gd name="adj" fmla="val 192301"/>
            </a:avLst>
          </a:prstGeom>
          <a:noFill/>
          <a:ln w="22225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4223" y="1010529"/>
            <a:ext cx="2589451" cy="17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 flipH="1">
            <a:off x="815419" y="3123460"/>
            <a:ext cx="402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µ</a:t>
            </a:r>
            <a:r>
              <a:rPr lang="en-US" sz="1600" baseline="-25000" dirty="0" smtClean="0"/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 flipH="1">
            <a:off x="3379246" y="4433021"/>
            <a:ext cx="402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µ</a:t>
            </a:r>
            <a:r>
              <a:rPr lang="en-US" sz="1600" baseline="-25000" dirty="0" smtClean="0"/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 flipH="1">
            <a:off x="2958459" y="3243491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µ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-µ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?</a:t>
            </a:r>
            <a:endParaRPr lang="en-US" sz="1600" baseline="-25000" dirty="0" smtClean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Thermal Boundaries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2988"/>
            <a:ext cx="8229600" cy="1861168"/>
          </a:xfrm>
        </p:spPr>
        <p:txBody>
          <a:bodyPr/>
          <a:lstStyle/>
          <a:p>
            <a:r>
              <a:rPr lang="en-US" dirty="0" smtClean="0"/>
              <a:t>Because surface area to volume ratio is greater for nanowires, </a:t>
            </a:r>
            <a:r>
              <a:rPr lang="en-US" dirty="0" err="1" smtClean="0"/>
              <a:t>nanoparticles</a:t>
            </a:r>
            <a:r>
              <a:rPr lang="en-US" dirty="0" smtClean="0"/>
              <a:t>, </a:t>
            </a:r>
            <a:r>
              <a:rPr lang="en-US" dirty="0" err="1" smtClean="0"/>
              <a:t>nanoconstrictions</a:t>
            </a:r>
            <a:endParaRPr lang="en-US" dirty="0" smtClean="0"/>
          </a:p>
          <a:p>
            <a:r>
              <a:rPr lang="en-US" dirty="0" smtClean="0"/>
              <a:t>Because we can engineer metamaterials with much lower “effective” thermal conductivity than Mother 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 descr="HA01003-d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229" y="1112655"/>
            <a:ext cx="2174875" cy="2949575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266" y="1071969"/>
            <a:ext cx="5039188" cy="297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2" name="TextBox 891"/>
          <p:cNvSpPr txBox="1"/>
          <p:nvPr/>
        </p:nvSpPr>
        <p:spPr>
          <a:xfrm>
            <a:off x="760652" y="3738520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TEM of superlattice</a:t>
            </a:r>
          </a:p>
        </p:txBody>
      </p:sp>
      <p:sp>
        <p:nvSpPr>
          <p:cNvPr id="893" name="TextBox 892"/>
          <p:cNvSpPr txBox="1"/>
          <p:nvPr/>
        </p:nvSpPr>
        <p:spPr>
          <a:xfrm>
            <a:off x="704008" y="4046018"/>
            <a:ext cx="1811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A. </a:t>
            </a:r>
            <a:r>
              <a:rPr lang="en-US" dirty="0" err="1" smtClean="0"/>
              <a:t>Majumdar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of Thermoelectric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 l="3874"/>
          <a:stretch>
            <a:fillRect/>
          </a:stretch>
        </p:blipFill>
        <p:spPr bwMode="auto">
          <a:xfrm>
            <a:off x="550258" y="1264887"/>
            <a:ext cx="298486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a4dar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80875" y="1929111"/>
            <a:ext cx="5028651" cy="2133600"/>
          </a:xfrm>
          <a:noFill/>
          <a:ln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01464" y="4225572"/>
            <a:ext cx="4376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kern="1200" dirty="0"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No </a:t>
            </a:r>
            <a:r>
              <a:rPr lang="en-US" sz="2000" kern="1200" dirty="0">
                <a:latin typeface="Arial" charset="0"/>
                <a:ea typeface="+mn-ea"/>
                <a:cs typeface="+mn-cs"/>
              </a:rPr>
              <a:t>moving parts: quiet and reliable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kern="1200" dirty="0"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No </a:t>
            </a:r>
            <a:r>
              <a:rPr lang="en-US" sz="2000" kern="1200" dirty="0">
                <a:latin typeface="Arial" charset="0"/>
                <a:ea typeface="+mn-ea"/>
                <a:cs typeface="+mn-cs"/>
              </a:rPr>
              <a:t>Freon: clean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1002" y="6093303"/>
            <a:ext cx="3145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L. Shi, M. </a:t>
            </a:r>
            <a:r>
              <a:rPr lang="en-US" sz="1400" dirty="0" err="1" smtClean="0"/>
              <a:t>Dresselhaus</a:t>
            </a:r>
            <a:endParaRPr lang="en-US" sz="1400" dirty="0" smtClean="0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Thermoelectric Figure of Merit (ZT)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366880" y="1640660"/>
          <a:ext cx="4762500" cy="1023938"/>
        </p:xfrm>
        <a:graphic>
          <a:graphicData uri="http://schemas.openxmlformats.org/presentationml/2006/ole">
            <p:oleObj spid="_x0000_s60418" name="Equation" r:id="rId4" imgW="4330440" imgH="850680" progId="Equation.3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Coefficient of Performance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where </a:t>
            </a:r>
            <a:r>
              <a:rPr lang="en-US" sz="2000" kern="120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ZT is…</a:t>
            </a:r>
            <a:endParaRPr lang="en-US" sz="20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82588" y="4386263"/>
          <a:ext cx="2130425" cy="1135062"/>
        </p:xfrm>
        <a:graphic>
          <a:graphicData uri="http://schemas.openxmlformats.org/presentationml/2006/ole">
            <p:oleObj spid="_x0000_s60419" name="Equation" r:id="rId5" imgW="1523880" imgH="812520" progId="Equation.3">
              <p:embed/>
            </p:oleObj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7351" y="3646488"/>
            <a:ext cx="2403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err="1">
                <a:latin typeface="Arial" charset="0"/>
                <a:ea typeface="+mn-ea"/>
                <a:cs typeface="+mn-cs"/>
              </a:rPr>
              <a:t>Seebeck</a:t>
            </a:r>
            <a:r>
              <a:rPr lang="en-US" sz="2000" kern="1200" dirty="0">
                <a:latin typeface="Arial" charset="0"/>
                <a:ea typeface="+mn-ea"/>
                <a:cs typeface="+mn-cs"/>
              </a:rPr>
              <a:t> coefficient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13175" y="4008944"/>
            <a:ext cx="2637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atin typeface="Arial" charset="0"/>
                <a:ea typeface="+mn-ea"/>
                <a:cs typeface="+mn-cs"/>
              </a:rPr>
              <a:t>Electrical conductivity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48967" y="5832012"/>
            <a:ext cx="2536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atin typeface="Arial" charset="0"/>
                <a:ea typeface="+mn-ea"/>
                <a:cs typeface="+mn-cs"/>
              </a:rPr>
              <a:t>Thermal conductivity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115603" y="4824216"/>
            <a:ext cx="162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atin typeface="Arial" charset="0"/>
                <a:ea typeface="+mn-ea"/>
                <a:cs typeface="+mn-cs"/>
              </a:rPr>
              <a:t>Temperature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4363" y="3004284"/>
            <a:ext cx="3800475" cy="2743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300101" y="4223484"/>
            <a:ext cx="139700" cy="1143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7239901" y="3702784"/>
            <a:ext cx="1397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462026" y="4094897"/>
            <a:ext cx="1568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Bi</a:t>
            </a:r>
            <a:r>
              <a:rPr lang="en-US" sz="1800" kern="1200" baseline="-250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800" kern="12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Te</a:t>
            </a:r>
            <a:r>
              <a:rPr lang="en-US" sz="1800" kern="1200" baseline="-250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414526" y="3718617"/>
            <a:ext cx="1600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Freon (CFCs)</a:t>
            </a:r>
            <a:endParaRPr lang="en-US" sz="1800" kern="1200" baseline="-250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860518" y="3338741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= 300 K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= 250 K</a:t>
            </a:r>
            <a:endParaRPr lang="en-US" kern="1200" baseline="-250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6200000" flipH="1">
            <a:off x="1646731" y="5692749"/>
            <a:ext cx="323680" cy="5664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1221898" y="4215950"/>
            <a:ext cx="469338" cy="11328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192942" y="4369699"/>
            <a:ext cx="623086" cy="27512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459979" y="5033246"/>
            <a:ext cx="695915" cy="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218095" y="6085211"/>
            <a:ext cx="1645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L. Shi</a:t>
            </a: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5911907" y="3756728"/>
            <a:ext cx="2438400" cy="127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67" y="4725748"/>
            <a:ext cx="4543679" cy="1634592"/>
          </a:xfrm>
        </p:spPr>
        <p:txBody>
          <a:bodyPr/>
          <a:lstStyle/>
          <a:p>
            <a:r>
              <a:rPr lang="en-US" sz="2000" dirty="0" smtClean="0"/>
              <a:t>Goal: </a:t>
            </a:r>
            <a:r>
              <a:rPr lang="en-US" sz="2000" u="sng" dirty="0" smtClean="0"/>
              <a:t>decrease k</a:t>
            </a:r>
            <a:r>
              <a:rPr lang="en-US" sz="2000" dirty="0" smtClean="0"/>
              <a:t> (keeping </a:t>
            </a:r>
            <a:r>
              <a:rPr lang="el-GR" sz="2000" dirty="0" smtClean="0"/>
              <a:t>σ</a:t>
            </a:r>
            <a:r>
              <a:rPr lang="en-US" sz="2000" dirty="0" smtClean="0"/>
              <a:t> same) with </a:t>
            </a:r>
            <a:r>
              <a:rPr lang="en-US" sz="2000" dirty="0" err="1" smtClean="0"/>
              <a:t>superlattices</a:t>
            </a:r>
            <a:r>
              <a:rPr lang="en-US" sz="2000" dirty="0" smtClean="0"/>
              <a:t>, nanowires or other nanostructures</a:t>
            </a:r>
          </a:p>
          <a:p>
            <a:r>
              <a:rPr lang="en-US" sz="2000" dirty="0" smtClean="0"/>
              <a:t>Nanoscale thermal engineering!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10" y="1045894"/>
            <a:ext cx="2833561" cy="11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9291" y="2281953"/>
            <a:ext cx="3109364" cy="2125349"/>
          </a:xfrm>
          <a:prstGeom prst="rect">
            <a:avLst/>
          </a:prstGeom>
          <a:noFill/>
          <a:ln/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418" y="3410793"/>
            <a:ext cx="3754704" cy="23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34"/>
          <p:cNvSpPr>
            <a:spLocks noChangeShapeType="1"/>
          </p:cNvSpPr>
          <p:nvPr/>
        </p:nvSpPr>
        <p:spPr bwMode="auto">
          <a:xfrm flipV="1">
            <a:off x="3286125" y="3751263"/>
            <a:ext cx="1588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3201988" y="39020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Rectangle 50"/>
          <p:cNvSpPr>
            <a:spLocks noChangeArrowheads="1"/>
          </p:cNvSpPr>
          <p:nvPr/>
        </p:nvSpPr>
        <p:spPr bwMode="auto">
          <a:xfrm>
            <a:off x="4343400" y="1981200"/>
            <a:ext cx="2330450" cy="122396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Oval 51"/>
          <p:cNvSpPr>
            <a:spLocks noChangeArrowheads="1"/>
          </p:cNvSpPr>
          <p:nvPr/>
        </p:nvSpPr>
        <p:spPr bwMode="auto">
          <a:xfrm>
            <a:off x="4505325" y="2295525"/>
            <a:ext cx="396875" cy="1285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Oval 52"/>
          <p:cNvSpPr>
            <a:spLocks noChangeArrowheads="1"/>
          </p:cNvSpPr>
          <p:nvPr/>
        </p:nvSpPr>
        <p:spPr bwMode="auto">
          <a:xfrm>
            <a:off x="5019675" y="2284413"/>
            <a:ext cx="396875" cy="1285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Oval 53"/>
          <p:cNvSpPr>
            <a:spLocks noChangeArrowheads="1"/>
          </p:cNvSpPr>
          <p:nvPr/>
        </p:nvSpPr>
        <p:spPr bwMode="auto">
          <a:xfrm>
            <a:off x="5568950" y="2273300"/>
            <a:ext cx="396875" cy="1285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Oval 54"/>
          <p:cNvSpPr>
            <a:spLocks noChangeArrowheads="1"/>
          </p:cNvSpPr>
          <p:nvPr/>
        </p:nvSpPr>
        <p:spPr bwMode="auto">
          <a:xfrm>
            <a:off x="6070600" y="2262188"/>
            <a:ext cx="396875" cy="1285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Oval 55"/>
          <p:cNvSpPr>
            <a:spLocks noChangeArrowheads="1"/>
          </p:cNvSpPr>
          <p:nvPr/>
        </p:nvSpPr>
        <p:spPr bwMode="auto">
          <a:xfrm>
            <a:off x="4530725" y="2646363"/>
            <a:ext cx="396875" cy="1285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Oval 56"/>
          <p:cNvSpPr>
            <a:spLocks noChangeArrowheads="1"/>
          </p:cNvSpPr>
          <p:nvPr/>
        </p:nvSpPr>
        <p:spPr bwMode="auto">
          <a:xfrm>
            <a:off x="5045075" y="2635250"/>
            <a:ext cx="396875" cy="1285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5594350" y="2624138"/>
            <a:ext cx="396875" cy="1285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6096000" y="2613025"/>
            <a:ext cx="396875" cy="1285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4518025" y="2984500"/>
            <a:ext cx="396875" cy="1285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3" name="Oval 60"/>
          <p:cNvSpPr>
            <a:spLocks noChangeArrowheads="1"/>
          </p:cNvSpPr>
          <p:nvPr/>
        </p:nvSpPr>
        <p:spPr bwMode="auto">
          <a:xfrm>
            <a:off x="5032375" y="2973388"/>
            <a:ext cx="396875" cy="1285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" name="Oval 61"/>
          <p:cNvSpPr>
            <a:spLocks noChangeArrowheads="1"/>
          </p:cNvSpPr>
          <p:nvPr/>
        </p:nvSpPr>
        <p:spPr bwMode="auto">
          <a:xfrm>
            <a:off x="5581650" y="2962275"/>
            <a:ext cx="396875" cy="1285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" name="Oval 62"/>
          <p:cNvSpPr>
            <a:spLocks noChangeArrowheads="1"/>
          </p:cNvSpPr>
          <p:nvPr/>
        </p:nvSpPr>
        <p:spPr bwMode="auto">
          <a:xfrm>
            <a:off x="6083300" y="2951163"/>
            <a:ext cx="396875" cy="1285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6" name="Text Box 63"/>
          <p:cNvSpPr txBox="1">
            <a:spLocks noChangeArrowheads="1"/>
          </p:cNvSpPr>
          <p:nvPr/>
        </p:nvSpPr>
        <p:spPr bwMode="auto">
          <a:xfrm>
            <a:off x="4254500" y="19954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7" name="Text Box 64"/>
          <p:cNvSpPr txBox="1">
            <a:spLocks noChangeArrowheads="1"/>
          </p:cNvSpPr>
          <p:nvPr/>
        </p:nvSpPr>
        <p:spPr bwMode="auto">
          <a:xfrm>
            <a:off x="3581400" y="1676400"/>
            <a:ext cx="330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Harman et al., </a:t>
            </a:r>
            <a:r>
              <a:rPr lang="en-US" sz="1600" b="1" i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Science</a:t>
            </a:r>
            <a:r>
              <a:rPr lang="en-US" sz="1600" b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 297, 2229</a:t>
            </a:r>
          </a:p>
        </p:txBody>
      </p:sp>
      <p:sp>
        <p:nvSpPr>
          <p:cNvPr id="88" name="Rectangle 68"/>
          <p:cNvSpPr>
            <a:spLocks noChangeArrowheads="1"/>
          </p:cNvSpPr>
          <p:nvPr/>
        </p:nvSpPr>
        <p:spPr bwMode="auto">
          <a:xfrm>
            <a:off x="6248400" y="803275"/>
            <a:ext cx="25146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Text Box 69"/>
          <p:cNvSpPr txBox="1">
            <a:spLocks noChangeArrowheads="1"/>
          </p:cNvSpPr>
          <p:nvPr/>
        </p:nvSpPr>
        <p:spPr bwMode="auto">
          <a:xfrm>
            <a:off x="4848225" y="457200"/>
            <a:ext cx="429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Venkatasubramanian et al. </a:t>
            </a:r>
            <a:r>
              <a:rPr lang="en-US" sz="1600" b="1" i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Nature</a:t>
            </a:r>
            <a:r>
              <a:rPr lang="en-US" sz="1600" b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 413, 597</a:t>
            </a:r>
          </a:p>
        </p:txBody>
      </p:sp>
      <p:sp>
        <p:nvSpPr>
          <p:cNvPr id="90" name="Rectangle 70"/>
          <p:cNvSpPr>
            <a:spLocks noChangeArrowheads="1"/>
          </p:cNvSpPr>
          <p:nvPr/>
        </p:nvSpPr>
        <p:spPr bwMode="auto">
          <a:xfrm>
            <a:off x="6389688" y="1208088"/>
            <a:ext cx="235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Bi</a:t>
            </a:r>
            <a:r>
              <a:rPr lang="en-US" sz="14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Te</a:t>
            </a:r>
            <a:r>
              <a:rPr lang="en-US" sz="14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/Sb</a:t>
            </a:r>
            <a:r>
              <a:rPr lang="en-US" sz="14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Te</a:t>
            </a:r>
            <a:r>
              <a:rPr lang="en-US" sz="14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Superlattices</a:t>
            </a:r>
          </a:p>
        </p:txBody>
      </p:sp>
      <p:sp>
        <p:nvSpPr>
          <p:cNvPr id="91" name="Rectangle 71"/>
          <p:cNvSpPr>
            <a:spLocks noChangeArrowheads="1"/>
          </p:cNvSpPr>
          <p:nvPr/>
        </p:nvSpPr>
        <p:spPr bwMode="auto">
          <a:xfrm>
            <a:off x="6248400" y="990600"/>
            <a:ext cx="2517775" cy="21113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6249988" y="1504950"/>
            <a:ext cx="2517775" cy="21113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Line 73"/>
          <p:cNvSpPr>
            <a:spLocks noChangeShapeType="1"/>
          </p:cNvSpPr>
          <p:nvPr/>
        </p:nvSpPr>
        <p:spPr bwMode="auto">
          <a:xfrm>
            <a:off x="6132513" y="990600"/>
            <a:ext cx="0" cy="547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" name="Text Box 74"/>
          <p:cNvSpPr txBox="1">
            <a:spLocks noChangeArrowheads="1"/>
          </p:cNvSpPr>
          <p:nvPr/>
        </p:nvSpPr>
        <p:spPr bwMode="auto">
          <a:xfrm>
            <a:off x="5105400" y="860425"/>
            <a:ext cx="104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2.5-25nm</a:t>
            </a:r>
          </a:p>
        </p:txBody>
      </p:sp>
      <p:sp>
        <p:nvSpPr>
          <p:cNvPr id="95" name="Text Box 75"/>
          <p:cNvSpPr txBox="1">
            <a:spLocks noChangeArrowheads="1"/>
          </p:cNvSpPr>
          <p:nvPr/>
        </p:nvSpPr>
        <p:spPr bwMode="auto">
          <a:xfrm>
            <a:off x="4267200" y="1981200"/>
            <a:ext cx="2427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Quantum dot superlattices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6" name="Text Box 76"/>
          <p:cNvSpPr txBox="1">
            <a:spLocks noChangeArrowheads="1"/>
          </p:cNvSpPr>
          <p:nvPr/>
        </p:nvSpPr>
        <p:spPr bwMode="auto">
          <a:xfrm>
            <a:off x="6392090" y="6094778"/>
            <a:ext cx="2553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Courtesy: </a:t>
            </a: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A. </a:t>
            </a:r>
            <a:r>
              <a:rPr lang="en-US" sz="1400" kern="1200" dirty="0" err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Majumdar</a:t>
            </a: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L. Shi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6554549" y="2872673"/>
            <a:ext cx="1537486" cy="15293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rot="16200000" flipH="1">
            <a:off x="6809447" y="2690600"/>
            <a:ext cx="2370967" cy="1942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  <p:bldP spid="92" grpId="0" animBg="1"/>
      <p:bldP spid="93" grpId="0" animBg="1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Nanoscale Thermometry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1939825"/>
            <a:ext cx="6467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37125" y="5805906"/>
            <a:ext cx="495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 smtClean="0"/>
              <a:t>Reviews:</a:t>
            </a:r>
            <a:r>
              <a:rPr lang="en-US" sz="1400" dirty="0" smtClean="0"/>
              <a:t> Blackburn, Semi-</a:t>
            </a:r>
            <a:r>
              <a:rPr lang="en-US" sz="1400" dirty="0" err="1" smtClean="0"/>
              <a:t>Therm</a:t>
            </a:r>
            <a:r>
              <a:rPr lang="en-US" sz="1400" dirty="0" smtClean="0"/>
              <a:t> 2004 (IEEE)</a:t>
            </a:r>
          </a:p>
          <a:p>
            <a:pPr algn="r"/>
            <a:r>
              <a:rPr lang="en-US" sz="1400" dirty="0" smtClean="0"/>
              <a:t>Cahill, Goodson &amp; </a:t>
            </a:r>
            <a:r>
              <a:rPr lang="en-US" sz="1400" dirty="0" err="1" smtClean="0"/>
              <a:t>Majumdar</a:t>
            </a:r>
            <a:r>
              <a:rPr lang="en-US" sz="1400" dirty="0" smtClean="0"/>
              <a:t>, J. Heat Transfer (2002)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Measurement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56" y="1295400"/>
            <a:ext cx="8229600" cy="4830763"/>
          </a:xfrm>
        </p:spPr>
        <p:txBody>
          <a:bodyPr/>
          <a:lstStyle/>
          <a:p>
            <a:r>
              <a:rPr lang="en-US" dirty="0" smtClean="0"/>
              <a:t>For nanoscale electrical we can still measure 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I/</a:t>
            </a:r>
            <a:r>
              <a:rPr lang="el-GR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Δ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 = </a:t>
            </a:r>
            <a:r>
              <a:rPr lang="en-US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AJ</a:t>
            </a:r>
            <a:r>
              <a:rPr lang="en-US" b="1" baseline="-25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/</a:t>
            </a:r>
            <a:r>
              <a:rPr lang="el-GR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Δ</a:t>
            </a:r>
            <a:r>
              <a:rPr lang="en-US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</a:t>
            </a:r>
          </a:p>
          <a:p>
            <a:endParaRPr lang="en-US" sz="14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dirty="0" smtClean="0"/>
              <a:t>For nanoscale thermal we need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, but </a:t>
            </a:r>
            <a:r>
              <a:rPr lang="en-US" u="sng" dirty="0" smtClean="0"/>
              <a:t>there is NO good, reliable nanoscale thermometer</a:t>
            </a:r>
          </a:p>
          <a:p>
            <a:pPr>
              <a:buNone/>
            </a:pPr>
            <a:endParaRPr lang="en-US" sz="1400" u="sng" dirty="0" smtClean="0"/>
          </a:p>
          <a:p>
            <a:r>
              <a:rPr lang="en-US" dirty="0" smtClean="0"/>
              <a:t>Typically we either: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a) Measure optical reflectivity change with </a:t>
            </a:r>
            <a:r>
              <a:rPr lang="el-GR" dirty="0" smtClean="0">
                <a:cs typeface="Times New Roman" pitchFamily="18" charset="0"/>
              </a:rPr>
              <a:t>Δ</a:t>
            </a:r>
            <a:r>
              <a:rPr lang="en-US" dirty="0" smtClean="0">
                <a:cs typeface="Times New Roman" pitchFamily="18" charset="0"/>
              </a:rPr>
              <a:t>T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>
                <a:cs typeface="Times New Roman" pitchFamily="18" charset="0"/>
              </a:rPr>
              <a:t>b) Measure electrical resistivity change with </a:t>
            </a:r>
            <a:r>
              <a:rPr lang="el-GR" dirty="0" smtClean="0">
                <a:cs typeface="Times New Roman" pitchFamily="18" charset="0"/>
              </a:rPr>
              <a:t>Δ</a:t>
            </a:r>
            <a:r>
              <a:rPr lang="en-US" dirty="0" smtClean="0">
                <a:cs typeface="Times New Roman" pitchFamily="18" charset="0"/>
              </a:rPr>
              <a:t>T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>
                <a:cs typeface="Times New Roman" pitchFamily="18" charset="0"/>
              </a:rPr>
              <a:t>(after making sure they are both calibrated)</a:t>
            </a:r>
          </a:p>
          <a:p>
            <a:pPr lvl="1">
              <a:spcBef>
                <a:spcPts val="600"/>
              </a:spcBef>
              <a:buNone/>
            </a:pPr>
            <a:endParaRPr lang="en-US" sz="1400" dirty="0" smtClean="0">
              <a:cs typeface="Times New Roman" pitchFamily="18" charset="0"/>
            </a:endParaRPr>
          </a:p>
          <a:p>
            <a:r>
              <a:rPr lang="en-US" dirty="0" smtClean="0"/>
              <a:t>Must know the thermal flux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303" y="3695596"/>
            <a:ext cx="2666621" cy="24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</a:t>
            </a:r>
            <a:r>
              <a:rPr lang="el-GR" dirty="0" smtClean="0"/>
              <a:t>ω</a:t>
            </a:r>
            <a:r>
              <a:rPr lang="en-US" dirty="0" smtClean="0"/>
              <a:t> Method (thin film cross-plane)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4829703" y="5777514"/>
            <a:ext cx="4155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ea typeface="Verdana" pitchFamily="34" charset="0"/>
                <a:cs typeface="Verdana" pitchFamily="34" charset="0"/>
              </a:rPr>
              <a:t>D. Cahill</a:t>
            </a:r>
            <a:r>
              <a:rPr lang="en-US" sz="1400" kern="1200" dirty="0">
                <a:ea typeface="Verdana" pitchFamily="34" charset="0"/>
                <a:cs typeface="Verdana" pitchFamily="34" charset="0"/>
              </a:rPr>
              <a:t>, </a:t>
            </a:r>
            <a:r>
              <a:rPr lang="en-US" sz="1400" i="1" kern="1200" dirty="0">
                <a:ea typeface="Verdana" pitchFamily="34" charset="0"/>
                <a:cs typeface="Verdana" pitchFamily="34" charset="0"/>
              </a:rPr>
              <a:t>Rev. Sci. </a:t>
            </a:r>
            <a:r>
              <a:rPr lang="en-US" sz="1400" i="1" kern="1200" dirty="0" err="1">
                <a:ea typeface="Verdana" pitchFamily="34" charset="0"/>
                <a:cs typeface="Verdana" pitchFamily="34" charset="0"/>
              </a:rPr>
              <a:t>Instrum</a:t>
            </a:r>
            <a:r>
              <a:rPr lang="en-US" sz="1400" kern="1200" dirty="0">
                <a:ea typeface="Verdana" pitchFamily="34" charset="0"/>
                <a:cs typeface="Verdana" pitchFamily="34" charset="0"/>
              </a:rPr>
              <a:t>. 61, 802 (1990</a:t>
            </a:r>
            <a:r>
              <a:rPr lang="en-US" sz="1400" kern="1200" dirty="0" smtClean="0">
                <a:ea typeface="Verdana" pitchFamily="34" charset="0"/>
                <a:cs typeface="Verdana" pitchFamily="34" charset="0"/>
              </a:rPr>
              <a:t>)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T. Yamane,</a:t>
            </a:r>
            <a:r>
              <a:rPr lang="en-US" sz="1400" i="1" dirty="0" smtClean="0">
                <a:ea typeface="Verdana" pitchFamily="34" charset="0"/>
                <a:cs typeface="Verdana" pitchFamily="34" charset="0"/>
              </a:rPr>
              <a:t> J. Appl. Phys.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 91, 9772 (2002)</a:t>
            </a:r>
            <a:endParaRPr lang="en-US" sz="1400" kern="1200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5" name="Group 3"/>
          <p:cNvGrpSpPr>
            <a:grpSpLocks/>
          </p:cNvGrpSpPr>
          <p:nvPr/>
        </p:nvGrpSpPr>
        <p:grpSpPr bwMode="auto">
          <a:xfrm>
            <a:off x="1768110" y="1877268"/>
            <a:ext cx="3544888" cy="1308100"/>
            <a:chOff x="822" y="1392"/>
            <a:chExt cx="2232" cy="824"/>
          </a:xfrm>
        </p:grpSpPr>
        <p:sp>
          <p:nvSpPr>
            <p:cNvPr id="116" name="Freeform 4"/>
            <p:cNvSpPr>
              <a:spLocks/>
            </p:cNvSpPr>
            <p:nvPr/>
          </p:nvSpPr>
          <p:spPr bwMode="auto">
            <a:xfrm>
              <a:off x="822" y="1392"/>
              <a:ext cx="2232" cy="824"/>
            </a:xfrm>
            <a:custGeom>
              <a:avLst/>
              <a:gdLst/>
              <a:ahLst/>
              <a:cxnLst>
                <a:cxn ang="0">
                  <a:pos x="755" y="0"/>
                </a:cxn>
                <a:cxn ang="0">
                  <a:pos x="0" y="755"/>
                </a:cxn>
                <a:cxn ang="0">
                  <a:pos x="0" y="824"/>
                </a:cxn>
                <a:cxn ang="0">
                  <a:pos x="1478" y="824"/>
                </a:cxn>
                <a:cxn ang="0">
                  <a:pos x="2233" y="69"/>
                </a:cxn>
                <a:cxn ang="0">
                  <a:pos x="2233" y="0"/>
                </a:cxn>
                <a:cxn ang="0">
                  <a:pos x="755" y="0"/>
                </a:cxn>
              </a:cxnLst>
              <a:rect l="0" t="0" r="r" b="b"/>
              <a:pathLst>
                <a:path w="2233" h="824">
                  <a:moveTo>
                    <a:pt x="755" y="0"/>
                  </a:moveTo>
                  <a:lnTo>
                    <a:pt x="0" y="755"/>
                  </a:lnTo>
                  <a:lnTo>
                    <a:pt x="0" y="824"/>
                  </a:lnTo>
                  <a:lnTo>
                    <a:pt x="1478" y="824"/>
                  </a:lnTo>
                  <a:lnTo>
                    <a:pt x="2233" y="69"/>
                  </a:lnTo>
                  <a:lnTo>
                    <a:pt x="2233" y="0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822" y="1392"/>
              <a:ext cx="2232" cy="755"/>
            </a:xfrm>
            <a:custGeom>
              <a:avLst/>
              <a:gdLst/>
              <a:ahLst/>
              <a:cxnLst>
                <a:cxn ang="0">
                  <a:pos x="0" y="755"/>
                </a:cxn>
                <a:cxn ang="0">
                  <a:pos x="1478" y="755"/>
                </a:cxn>
                <a:cxn ang="0">
                  <a:pos x="2233" y="0"/>
                </a:cxn>
                <a:cxn ang="0">
                  <a:pos x="755" y="0"/>
                </a:cxn>
                <a:cxn ang="0">
                  <a:pos x="0" y="755"/>
                </a:cxn>
              </a:cxnLst>
              <a:rect l="0" t="0" r="r" b="b"/>
              <a:pathLst>
                <a:path w="2233" h="755">
                  <a:moveTo>
                    <a:pt x="0" y="755"/>
                  </a:moveTo>
                  <a:lnTo>
                    <a:pt x="1478" y="755"/>
                  </a:lnTo>
                  <a:lnTo>
                    <a:pt x="2233" y="0"/>
                  </a:lnTo>
                  <a:lnTo>
                    <a:pt x="755" y="0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Freeform 6"/>
            <p:cNvSpPr>
              <a:spLocks/>
            </p:cNvSpPr>
            <p:nvPr/>
          </p:nvSpPr>
          <p:spPr bwMode="auto">
            <a:xfrm>
              <a:off x="2299" y="1392"/>
              <a:ext cx="755" cy="824"/>
            </a:xfrm>
            <a:custGeom>
              <a:avLst/>
              <a:gdLst/>
              <a:ahLst/>
              <a:cxnLst>
                <a:cxn ang="0">
                  <a:pos x="0" y="755"/>
                </a:cxn>
                <a:cxn ang="0">
                  <a:pos x="755" y="0"/>
                </a:cxn>
                <a:cxn ang="0">
                  <a:pos x="755" y="69"/>
                </a:cxn>
                <a:cxn ang="0">
                  <a:pos x="0" y="824"/>
                </a:cxn>
                <a:cxn ang="0">
                  <a:pos x="0" y="755"/>
                </a:cxn>
              </a:cxnLst>
              <a:rect l="0" t="0" r="r" b="b"/>
              <a:pathLst>
                <a:path w="755" h="824">
                  <a:moveTo>
                    <a:pt x="0" y="755"/>
                  </a:moveTo>
                  <a:lnTo>
                    <a:pt x="755" y="0"/>
                  </a:lnTo>
                  <a:lnTo>
                    <a:pt x="755" y="69"/>
                  </a:lnTo>
                  <a:lnTo>
                    <a:pt x="0" y="824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" name="Freeform 7"/>
            <p:cNvSpPr>
              <a:spLocks/>
            </p:cNvSpPr>
            <p:nvPr/>
          </p:nvSpPr>
          <p:spPr bwMode="auto">
            <a:xfrm>
              <a:off x="822" y="1392"/>
              <a:ext cx="2232" cy="824"/>
            </a:xfrm>
            <a:custGeom>
              <a:avLst/>
              <a:gdLst/>
              <a:ahLst/>
              <a:cxnLst>
                <a:cxn ang="0">
                  <a:pos x="755" y="0"/>
                </a:cxn>
                <a:cxn ang="0">
                  <a:pos x="0" y="755"/>
                </a:cxn>
                <a:cxn ang="0">
                  <a:pos x="0" y="824"/>
                </a:cxn>
                <a:cxn ang="0">
                  <a:pos x="1478" y="824"/>
                </a:cxn>
                <a:cxn ang="0">
                  <a:pos x="2233" y="69"/>
                </a:cxn>
                <a:cxn ang="0">
                  <a:pos x="2233" y="0"/>
                </a:cxn>
                <a:cxn ang="0">
                  <a:pos x="755" y="0"/>
                </a:cxn>
              </a:cxnLst>
              <a:rect l="0" t="0" r="r" b="b"/>
              <a:pathLst>
                <a:path w="2233" h="824">
                  <a:moveTo>
                    <a:pt x="755" y="0"/>
                  </a:moveTo>
                  <a:lnTo>
                    <a:pt x="0" y="755"/>
                  </a:lnTo>
                  <a:lnTo>
                    <a:pt x="0" y="824"/>
                  </a:lnTo>
                  <a:lnTo>
                    <a:pt x="1478" y="824"/>
                  </a:lnTo>
                  <a:lnTo>
                    <a:pt x="2233" y="69"/>
                  </a:lnTo>
                  <a:lnTo>
                    <a:pt x="2233" y="0"/>
                  </a:lnTo>
                  <a:lnTo>
                    <a:pt x="755" y="0"/>
                  </a:lnTo>
                  <a:close/>
                </a:path>
              </a:pathLst>
            </a:cu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Freeform 8"/>
            <p:cNvSpPr>
              <a:spLocks/>
            </p:cNvSpPr>
            <p:nvPr/>
          </p:nvSpPr>
          <p:spPr bwMode="auto">
            <a:xfrm>
              <a:off x="822" y="1392"/>
              <a:ext cx="2232" cy="755"/>
            </a:xfrm>
            <a:custGeom>
              <a:avLst/>
              <a:gdLst/>
              <a:ahLst/>
              <a:cxnLst>
                <a:cxn ang="0">
                  <a:pos x="0" y="755"/>
                </a:cxn>
                <a:cxn ang="0">
                  <a:pos x="1478" y="755"/>
                </a:cxn>
                <a:cxn ang="0">
                  <a:pos x="2233" y="0"/>
                </a:cxn>
              </a:cxnLst>
              <a:rect l="0" t="0" r="r" b="b"/>
              <a:pathLst>
                <a:path w="2233" h="755">
                  <a:moveTo>
                    <a:pt x="0" y="755"/>
                  </a:moveTo>
                  <a:lnTo>
                    <a:pt x="1478" y="755"/>
                  </a:lnTo>
                  <a:lnTo>
                    <a:pt x="2233" y="0"/>
                  </a:lnTo>
                </a:path>
              </a:pathLst>
            </a:cu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" name="Line 9"/>
            <p:cNvSpPr>
              <a:spLocks noChangeShapeType="1"/>
            </p:cNvSpPr>
            <p:nvPr/>
          </p:nvSpPr>
          <p:spPr bwMode="auto">
            <a:xfrm>
              <a:off x="2300" y="2147"/>
              <a:ext cx="1" cy="6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1768110" y="1734393"/>
            <a:ext cx="3544888" cy="1336675"/>
            <a:chOff x="822" y="1302"/>
            <a:chExt cx="2233" cy="842"/>
          </a:xfrm>
        </p:grpSpPr>
        <p:sp>
          <p:nvSpPr>
            <p:cNvPr id="123" name="Freeform 11"/>
            <p:cNvSpPr>
              <a:spLocks/>
            </p:cNvSpPr>
            <p:nvPr/>
          </p:nvSpPr>
          <p:spPr bwMode="auto">
            <a:xfrm>
              <a:off x="822" y="1302"/>
              <a:ext cx="2233" cy="842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0" y="771"/>
                </a:cxn>
                <a:cxn ang="0">
                  <a:pos x="0" y="842"/>
                </a:cxn>
                <a:cxn ang="0">
                  <a:pos x="1462" y="842"/>
                </a:cxn>
                <a:cxn ang="0">
                  <a:pos x="2233" y="71"/>
                </a:cxn>
                <a:cxn ang="0">
                  <a:pos x="2233" y="0"/>
                </a:cxn>
                <a:cxn ang="0">
                  <a:pos x="771" y="0"/>
                </a:cxn>
              </a:cxnLst>
              <a:rect l="0" t="0" r="r" b="b"/>
              <a:pathLst>
                <a:path w="2233" h="842">
                  <a:moveTo>
                    <a:pt x="771" y="0"/>
                  </a:moveTo>
                  <a:lnTo>
                    <a:pt x="0" y="771"/>
                  </a:lnTo>
                  <a:lnTo>
                    <a:pt x="0" y="842"/>
                  </a:lnTo>
                  <a:lnTo>
                    <a:pt x="1462" y="842"/>
                  </a:lnTo>
                  <a:lnTo>
                    <a:pt x="2233" y="71"/>
                  </a:lnTo>
                  <a:lnTo>
                    <a:pt x="2233" y="0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" name="Freeform 12"/>
            <p:cNvSpPr>
              <a:spLocks/>
            </p:cNvSpPr>
            <p:nvPr/>
          </p:nvSpPr>
          <p:spPr bwMode="auto">
            <a:xfrm>
              <a:off x="822" y="1302"/>
              <a:ext cx="2233" cy="771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462" y="771"/>
                </a:cxn>
                <a:cxn ang="0">
                  <a:pos x="2233" y="0"/>
                </a:cxn>
                <a:cxn ang="0">
                  <a:pos x="771" y="0"/>
                </a:cxn>
                <a:cxn ang="0">
                  <a:pos x="0" y="771"/>
                </a:cxn>
              </a:cxnLst>
              <a:rect l="0" t="0" r="r" b="b"/>
              <a:pathLst>
                <a:path w="2233" h="771">
                  <a:moveTo>
                    <a:pt x="0" y="771"/>
                  </a:moveTo>
                  <a:lnTo>
                    <a:pt x="1462" y="771"/>
                  </a:lnTo>
                  <a:lnTo>
                    <a:pt x="2233" y="0"/>
                  </a:lnTo>
                  <a:lnTo>
                    <a:pt x="771" y="0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3299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Freeform 13"/>
            <p:cNvSpPr>
              <a:spLocks/>
            </p:cNvSpPr>
            <p:nvPr/>
          </p:nvSpPr>
          <p:spPr bwMode="auto">
            <a:xfrm>
              <a:off x="2284" y="1302"/>
              <a:ext cx="771" cy="84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771" y="0"/>
                </a:cxn>
                <a:cxn ang="0">
                  <a:pos x="771" y="71"/>
                </a:cxn>
                <a:cxn ang="0">
                  <a:pos x="0" y="842"/>
                </a:cxn>
                <a:cxn ang="0">
                  <a:pos x="0" y="771"/>
                </a:cxn>
              </a:cxnLst>
              <a:rect l="0" t="0" r="r" b="b"/>
              <a:pathLst>
                <a:path w="771" h="842">
                  <a:moveTo>
                    <a:pt x="0" y="771"/>
                  </a:moveTo>
                  <a:lnTo>
                    <a:pt x="771" y="0"/>
                  </a:lnTo>
                  <a:lnTo>
                    <a:pt x="771" y="71"/>
                  </a:lnTo>
                  <a:lnTo>
                    <a:pt x="0" y="842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6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822" y="1302"/>
              <a:ext cx="2233" cy="842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0" y="771"/>
                </a:cxn>
                <a:cxn ang="0">
                  <a:pos x="0" y="842"/>
                </a:cxn>
                <a:cxn ang="0">
                  <a:pos x="1462" y="842"/>
                </a:cxn>
                <a:cxn ang="0">
                  <a:pos x="2233" y="71"/>
                </a:cxn>
                <a:cxn ang="0">
                  <a:pos x="2233" y="0"/>
                </a:cxn>
                <a:cxn ang="0">
                  <a:pos x="771" y="0"/>
                </a:cxn>
              </a:cxnLst>
              <a:rect l="0" t="0" r="r" b="b"/>
              <a:pathLst>
                <a:path w="2233" h="842">
                  <a:moveTo>
                    <a:pt x="771" y="0"/>
                  </a:moveTo>
                  <a:lnTo>
                    <a:pt x="0" y="771"/>
                  </a:lnTo>
                  <a:lnTo>
                    <a:pt x="0" y="842"/>
                  </a:lnTo>
                  <a:lnTo>
                    <a:pt x="1462" y="842"/>
                  </a:lnTo>
                  <a:lnTo>
                    <a:pt x="2233" y="71"/>
                  </a:lnTo>
                  <a:lnTo>
                    <a:pt x="2233" y="0"/>
                  </a:lnTo>
                  <a:lnTo>
                    <a:pt x="77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822" y="1302"/>
              <a:ext cx="2233" cy="771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462" y="771"/>
                </a:cxn>
                <a:cxn ang="0">
                  <a:pos x="2233" y="0"/>
                </a:cxn>
              </a:cxnLst>
              <a:rect l="0" t="0" r="r" b="b"/>
              <a:pathLst>
                <a:path w="2233" h="771">
                  <a:moveTo>
                    <a:pt x="0" y="771"/>
                  </a:moveTo>
                  <a:lnTo>
                    <a:pt x="1462" y="771"/>
                  </a:lnTo>
                  <a:lnTo>
                    <a:pt x="223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Line 16"/>
            <p:cNvSpPr>
              <a:spLocks noChangeShapeType="1"/>
            </p:cNvSpPr>
            <p:nvPr/>
          </p:nvSpPr>
          <p:spPr bwMode="auto">
            <a:xfrm>
              <a:off x="2284" y="2073"/>
              <a:ext cx="1" cy="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9" name="Group 17"/>
          <p:cNvGrpSpPr>
            <a:grpSpLocks/>
          </p:cNvGrpSpPr>
          <p:nvPr/>
        </p:nvGrpSpPr>
        <p:grpSpPr bwMode="auto">
          <a:xfrm>
            <a:off x="1768521" y="1877268"/>
            <a:ext cx="3544416" cy="1295400"/>
            <a:chOff x="822" y="1392"/>
            <a:chExt cx="2232" cy="824"/>
          </a:xfrm>
        </p:grpSpPr>
        <p:sp>
          <p:nvSpPr>
            <p:cNvPr id="130" name="Freeform 18"/>
            <p:cNvSpPr>
              <a:spLocks/>
            </p:cNvSpPr>
            <p:nvPr/>
          </p:nvSpPr>
          <p:spPr bwMode="auto">
            <a:xfrm>
              <a:off x="822" y="1392"/>
              <a:ext cx="2232" cy="824"/>
            </a:xfrm>
            <a:custGeom>
              <a:avLst/>
              <a:gdLst/>
              <a:ahLst/>
              <a:cxnLst>
                <a:cxn ang="0">
                  <a:pos x="755" y="0"/>
                </a:cxn>
                <a:cxn ang="0">
                  <a:pos x="0" y="755"/>
                </a:cxn>
                <a:cxn ang="0">
                  <a:pos x="0" y="824"/>
                </a:cxn>
                <a:cxn ang="0">
                  <a:pos x="1478" y="824"/>
                </a:cxn>
                <a:cxn ang="0">
                  <a:pos x="2233" y="69"/>
                </a:cxn>
                <a:cxn ang="0">
                  <a:pos x="2233" y="0"/>
                </a:cxn>
                <a:cxn ang="0">
                  <a:pos x="755" y="0"/>
                </a:cxn>
              </a:cxnLst>
              <a:rect l="0" t="0" r="r" b="b"/>
              <a:pathLst>
                <a:path w="2233" h="824">
                  <a:moveTo>
                    <a:pt x="755" y="0"/>
                  </a:moveTo>
                  <a:lnTo>
                    <a:pt x="0" y="755"/>
                  </a:lnTo>
                  <a:lnTo>
                    <a:pt x="0" y="824"/>
                  </a:lnTo>
                  <a:lnTo>
                    <a:pt x="1478" y="824"/>
                  </a:lnTo>
                  <a:lnTo>
                    <a:pt x="2233" y="69"/>
                  </a:lnTo>
                  <a:lnTo>
                    <a:pt x="2233" y="0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Freeform 19"/>
            <p:cNvSpPr>
              <a:spLocks/>
            </p:cNvSpPr>
            <p:nvPr/>
          </p:nvSpPr>
          <p:spPr bwMode="auto">
            <a:xfrm>
              <a:off x="822" y="1392"/>
              <a:ext cx="2232" cy="755"/>
            </a:xfrm>
            <a:custGeom>
              <a:avLst/>
              <a:gdLst/>
              <a:ahLst/>
              <a:cxnLst>
                <a:cxn ang="0">
                  <a:pos x="0" y="755"/>
                </a:cxn>
                <a:cxn ang="0">
                  <a:pos x="1478" y="755"/>
                </a:cxn>
                <a:cxn ang="0">
                  <a:pos x="2233" y="0"/>
                </a:cxn>
                <a:cxn ang="0">
                  <a:pos x="755" y="0"/>
                </a:cxn>
                <a:cxn ang="0">
                  <a:pos x="0" y="755"/>
                </a:cxn>
              </a:cxnLst>
              <a:rect l="0" t="0" r="r" b="b"/>
              <a:pathLst>
                <a:path w="2233" h="755">
                  <a:moveTo>
                    <a:pt x="0" y="755"/>
                  </a:moveTo>
                  <a:lnTo>
                    <a:pt x="1478" y="755"/>
                  </a:lnTo>
                  <a:lnTo>
                    <a:pt x="2233" y="0"/>
                  </a:lnTo>
                  <a:lnTo>
                    <a:pt x="755" y="0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Freeform 20"/>
            <p:cNvSpPr>
              <a:spLocks/>
            </p:cNvSpPr>
            <p:nvPr/>
          </p:nvSpPr>
          <p:spPr bwMode="auto">
            <a:xfrm>
              <a:off x="2299" y="1392"/>
              <a:ext cx="755" cy="824"/>
            </a:xfrm>
            <a:custGeom>
              <a:avLst/>
              <a:gdLst/>
              <a:ahLst/>
              <a:cxnLst>
                <a:cxn ang="0">
                  <a:pos x="0" y="755"/>
                </a:cxn>
                <a:cxn ang="0">
                  <a:pos x="755" y="0"/>
                </a:cxn>
                <a:cxn ang="0">
                  <a:pos x="755" y="69"/>
                </a:cxn>
                <a:cxn ang="0">
                  <a:pos x="0" y="824"/>
                </a:cxn>
                <a:cxn ang="0">
                  <a:pos x="0" y="755"/>
                </a:cxn>
              </a:cxnLst>
              <a:rect l="0" t="0" r="r" b="b"/>
              <a:pathLst>
                <a:path w="755" h="824">
                  <a:moveTo>
                    <a:pt x="0" y="755"/>
                  </a:moveTo>
                  <a:lnTo>
                    <a:pt x="755" y="0"/>
                  </a:lnTo>
                  <a:lnTo>
                    <a:pt x="755" y="69"/>
                  </a:lnTo>
                  <a:lnTo>
                    <a:pt x="0" y="824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Freeform 21"/>
            <p:cNvSpPr>
              <a:spLocks/>
            </p:cNvSpPr>
            <p:nvPr/>
          </p:nvSpPr>
          <p:spPr bwMode="auto">
            <a:xfrm>
              <a:off x="822" y="1392"/>
              <a:ext cx="2232" cy="824"/>
            </a:xfrm>
            <a:custGeom>
              <a:avLst/>
              <a:gdLst/>
              <a:ahLst/>
              <a:cxnLst>
                <a:cxn ang="0">
                  <a:pos x="755" y="0"/>
                </a:cxn>
                <a:cxn ang="0">
                  <a:pos x="0" y="755"/>
                </a:cxn>
                <a:cxn ang="0">
                  <a:pos x="0" y="824"/>
                </a:cxn>
                <a:cxn ang="0">
                  <a:pos x="1478" y="824"/>
                </a:cxn>
                <a:cxn ang="0">
                  <a:pos x="2233" y="69"/>
                </a:cxn>
                <a:cxn ang="0">
                  <a:pos x="2233" y="0"/>
                </a:cxn>
                <a:cxn ang="0">
                  <a:pos x="755" y="0"/>
                </a:cxn>
              </a:cxnLst>
              <a:rect l="0" t="0" r="r" b="b"/>
              <a:pathLst>
                <a:path w="2233" h="824">
                  <a:moveTo>
                    <a:pt x="755" y="0"/>
                  </a:moveTo>
                  <a:lnTo>
                    <a:pt x="0" y="755"/>
                  </a:lnTo>
                  <a:lnTo>
                    <a:pt x="0" y="824"/>
                  </a:lnTo>
                  <a:lnTo>
                    <a:pt x="1478" y="824"/>
                  </a:lnTo>
                  <a:lnTo>
                    <a:pt x="2233" y="69"/>
                  </a:lnTo>
                  <a:lnTo>
                    <a:pt x="2233" y="0"/>
                  </a:lnTo>
                  <a:lnTo>
                    <a:pt x="755" y="0"/>
                  </a:lnTo>
                  <a:close/>
                </a:path>
              </a:pathLst>
            </a:cu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Freeform 22"/>
            <p:cNvSpPr>
              <a:spLocks/>
            </p:cNvSpPr>
            <p:nvPr/>
          </p:nvSpPr>
          <p:spPr bwMode="auto">
            <a:xfrm>
              <a:off x="822" y="1392"/>
              <a:ext cx="2232" cy="755"/>
            </a:xfrm>
            <a:custGeom>
              <a:avLst/>
              <a:gdLst/>
              <a:ahLst/>
              <a:cxnLst>
                <a:cxn ang="0">
                  <a:pos x="0" y="755"/>
                </a:cxn>
                <a:cxn ang="0">
                  <a:pos x="1478" y="755"/>
                </a:cxn>
                <a:cxn ang="0">
                  <a:pos x="2233" y="0"/>
                </a:cxn>
              </a:cxnLst>
              <a:rect l="0" t="0" r="r" b="b"/>
              <a:pathLst>
                <a:path w="2233" h="755">
                  <a:moveTo>
                    <a:pt x="0" y="755"/>
                  </a:moveTo>
                  <a:lnTo>
                    <a:pt x="1478" y="755"/>
                  </a:lnTo>
                  <a:lnTo>
                    <a:pt x="2233" y="0"/>
                  </a:lnTo>
                </a:path>
              </a:pathLst>
            </a:cu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Line 23"/>
            <p:cNvSpPr>
              <a:spLocks noChangeShapeType="1"/>
            </p:cNvSpPr>
            <p:nvPr/>
          </p:nvSpPr>
          <p:spPr bwMode="auto">
            <a:xfrm>
              <a:off x="2299" y="2147"/>
              <a:ext cx="1" cy="6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6" name="Group 24"/>
          <p:cNvGrpSpPr>
            <a:grpSpLocks/>
          </p:cNvGrpSpPr>
          <p:nvPr/>
        </p:nvGrpSpPr>
        <p:grpSpPr bwMode="auto">
          <a:xfrm>
            <a:off x="1768110" y="1734393"/>
            <a:ext cx="3544888" cy="1336675"/>
            <a:chOff x="822" y="1302"/>
            <a:chExt cx="2233" cy="842"/>
          </a:xfrm>
        </p:grpSpPr>
        <p:sp>
          <p:nvSpPr>
            <p:cNvPr id="137" name="Freeform 25"/>
            <p:cNvSpPr>
              <a:spLocks/>
            </p:cNvSpPr>
            <p:nvPr/>
          </p:nvSpPr>
          <p:spPr bwMode="auto">
            <a:xfrm>
              <a:off x="822" y="1302"/>
              <a:ext cx="2233" cy="842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0" y="771"/>
                </a:cxn>
                <a:cxn ang="0">
                  <a:pos x="0" y="842"/>
                </a:cxn>
                <a:cxn ang="0">
                  <a:pos x="1462" y="842"/>
                </a:cxn>
                <a:cxn ang="0">
                  <a:pos x="2233" y="71"/>
                </a:cxn>
                <a:cxn ang="0">
                  <a:pos x="2233" y="0"/>
                </a:cxn>
                <a:cxn ang="0">
                  <a:pos x="771" y="0"/>
                </a:cxn>
              </a:cxnLst>
              <a:rect l="0" t="0" r="r" b="b"/>
              <a:pathLst>
                <a:path w="2233" h="842">
                  <a:moveTo>
                    <a:pt x="771" y="0"/>
                  </a:moveTo>
                  <a:lnTo>
                    <a:pt x="0" y="771"/>
                  </a:lnTo>
                  <a:lnTo>
                    <a:pt x="0" y="842"/>
                  </a:lnTo>
                  <a:lnTo>
                    <a:pt x="1462" y="842"/>
                  </a:lnTo>
                  <a:lnTo>
                    <a:pt x="2233" y="71"/>
                  </a:lnTo>
                  <a:lnTo>
                    <a:pt x="2233" y="0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Freeform 26"/>
            <p:cNvSpPr>
              <a:spLocks/>
            </p:cNvSpPr>
            <p:nvPr/>
          </p:nvSpPr>
          <p:spPr bwMode="auto">
            <a:xfrm>
              <a:off x="822" y="1302"/>
              <a:ext cx="2233" cy="771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462" y="771"/>
                </a:cxn>
                <a:cxn ang="0">
                  <a:pos x="2233" y="0"/>
                </a:cxn>
                <a:cxn ang="0">
                  <a:pos x="771" y="0"/>
                </a:cxn>
                <a:cxn ang="0">
                  <a:pos x="0" y="771"/>
                </a:cxn>
              </a:cxnLst>
              <a:rect l="0" t="0" r="r" b="b"/>
              <a:pathLst>
                <a:path w="2233" h="771">
                  <a:moveTo>
                    <a:pt x="0" y="771"/>
                  </a:moveTo>
                  <a:lnTo>
                    <a:pt x="1462" y="771"/>
                  </a:lnTo>
                  <a:lnTo>
                    <a:pt x="2233" y="0"/>
                  </a:lnTo>
                  <a:lnTo>
                    <a:pt x="771" y="0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Freeform 27"/>
            <p:cNvSpPr>
              <a:spLocks/>
            </p:cNvSpPr>
            <p:nvPr/>
          </p:nvSpPr>
          <p:spPr bwMode="auto">
            <a:xfrm>
              <a:off x="2284" y="1302"/>
              <a:ext cx="771" cy="84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771" y="0"/>
                </a:cxn>
                <a:cxn ang="0">
                  <a:pos x="771" y="71"/>
                </a:cxn>
                <a:cxn ang="0">
                  <a:pos x="0" y="842"/>
                </a:cxn>
                <a:cxn ang="0">
                  <a:pos x="0" y="771"/>
                </a:cxn>
              </a:cxnLst>
              <a:rect l="0" t="0" r="r" b="b"/>
              <a:pathLst>
                <a:path w="771" h="842">
                  <a:moveTo>
                    <a:pt x="0" y="771"/>
                  </a:moveTo>
                  <a:lnTo>
                    <a:pt x="771" y="0"/>
                  </a:lnTo>
                  <a:lnTo>
                    <a:pt x="771" y="71"/>
                  </a:lnTo>
                  <a:lnTo>
                    <a:pt x="0" y="842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Freeform 28"/>
            <p:cNvSpPr>
              <a:spLocks/>
            </p:cNvSpPr>
            <p:nvPr/>
          </p:nvSpPr>
          <p:spPr bwMode="auto">
            <a:xfrm>
              <a:off x="822" y="1302"/>
              <a:ext cx="2233" cy="842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0" y="771"/>
                </a:cxn>
                <a:cxn ang="0">
                  <a:pos x="0" y="842"/>
                </a:cxn>
                <a:cxn ang="0">
                  <a:pos x="1462" y="842"/>
                </a:cxn>
                <a:cxn ang="0">
                  <a:pos x="2233" y="71"/>
                </a:cxn>
                <a:cxn ang="0">
                  <a:pos x="2233" y="0"/>
                </a:cxn>
                <a:cxn ang="0">
                  <a:pos x="771" y="0"/>
                </a:cxn>
              </a:cxnLst>
              <a:rect l="0" t="0" r="r" b="b"/>
              <a:pathLst>
                <a:path w="2233" h="842">
                  <a:moveTo>
                    <a:pt x="771" y="0"/>
                  </a:moveTo>
                  <a:lnTo>
                    <a:pt x="0" y="771"/>
                  </a:lnTo>
                  <a:lnTo>
                    <a:pt x="0" y="842"/>
                  </a:lnTo>
                  <a:lnTo>
                    <a:pt x="1462" y="842"/>
                  </a:lnTo>
                  <a:lnTo>
                    <a:pt x="2233" y="71"/>
                  </a:lnTo>
                  <a:lnTo>
                    <a:pt x="2233" y="0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99FF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1" name="Freeform 29"/>
            <p:cNvSpPr>
              <a:spLocks/>
            </p:cNvSpPr>
            <p:nvPr/>
          </p:nvSpPr>
          <p:spPr bwMode="auto">
            <a:xfrm>
              <a:off x="822" y="1302"/>
              <a:ext cx="2233" cy="771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462" y="771"/>
                </a:cxn>
                <a:cxn ang="0">
                  <a:pos x="2233" y="0"/>
                </a:cxn>
              </a:cxnLst>
              <a:rect l="0" t="0" r="r" b="b"/>
              <a:pathLst>
                <a:path w="2233" h="771">
                  <a:moveTo>
                    <a:pt x="0" y="771"/>
                  </a:moveTo>
                  <a:lnTo>
                    <a:pt x="1462" y="771"/>
                  </a:lnTo>
                  <a:lnTo>
                    <a:pt x="2233" y="0"/>
                  </a:lnTo>
                </a:path>
              </a:pathLst>
            </a:custGeom>
            <a:solidFill>
              <a:srgbClr val="99FF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2284" y="2073"/>
              <a:ext cx="1" cy="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3" name="Line 31"/>
          <p:cNvSpPr>
            <a:spLocks noChangeShapeType="1"/>
          </p:cNvSpPr>
          <p:nvPr/>
        </p:nvSpPr>
        <p:spPr bwMode="auto">
          <a:xfrm flipH="1">
            <a:off x="2819035" y="1907431"/>
            <a:ext cx="723900" cy="7239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3523885" y="1907431"/>
            <a:ext cx="3429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5" name="Line 33"/>
          <p:cNvSpPr>
            <a:spLocks noChangeShapeType="1"/>
          </p:cNvSpPr>
          <p:nvPr/>
        </p:nvSpPr>
        <p:spPr bwMode="auto">
          <a:xfrm>
            <a:off x="3409585" y="2021731"/>
            <a:ext cx="3429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>
            <a:off x="2819035" y="2631331"/>
            <a:ext cx="3429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7" name="Line 35"/>
          <p:cNvSpPr>
            <a:spLocks noChangeShapeType="1"/>
          </p:cNvSpPr>
          <p:nvPr/>
        </p:nvSpPr>
        <p:spPr bwMode="auto">
          <a:xfrm>
            <a:off x="2990485" y="2478931"/>
            <a:ext cx="3429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" name="Line 36"/>
          <p:cNvSpPr>
            <a:spLocks noChangeShapeType="1"/>
          </p:cNvSpPr>
          <p:nvPr/>
        </p:nvSpPr>
        <p:spPr bwMode="auto">
          <a:xfrm flipH="1" flipV="1">
            <a:off x="3139710" y="2648793"/>
            <a:ext cx="76200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9" name="Text Box 37"/>
          <p:cNvSpPr txBox="1">
            <a:spLocks noChangeArrowheads="1"/>
          </p:cNvSpPr>
          <p:nvPr/>
        </p:nvSpPr>
        <p:spPr bwMode="auto">
          <a:xfrm>
            <a:off x="3825510" y="3182193"/>
            <a:ext cx="1584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sz="2400" b="1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 </a:t>
            </a:r>
            <a:r>
              <a:rPr lang="en-US" sz="24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sin(</a:t>
            </a:r>
            <a:r>
              <a:rPr lang="en-US" sz="2400" b="1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w</a:t>
            </a:r>
            <a:r>
              <a:rPr lang="en-US" sz="24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t)</a:t>
            </a:r>
          </a:p>
        </p:txBody>
      </p:sp>
      <p:sp>
        <p:nvSpPr>
          <p:cNvPr id="150" name="Line 38"/>
          <p:cNvSpPr>
            <a:spLocks noChangeShapeType="1"/>
          </p:cNvSpPr>
          <p:nvPr/>
        </p:nvSpPr>
        <p:spPr bwMode="auto">
          <a:xfrm flipH="1">
            <a:off x="3904885" y="1886793"/>
            <a:ext cx="301625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1" name="Line 39"/>
          <p:cNvSpPr>
            <a:spLocks noChangeShapeType="1"/>
          </p:cNvSpPr>
          <p:nvPr/>
        </p:nvSpPr>
        <p:spPr bwMode="auto">
          <a:xfrm>
            <a:off x="3314335" y="2478931"/>
            <a:ext cx="1958975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" name="Line 40"/>
          <p:cNvSpPr>
            <a:spLocks noChangeShapeType="1"/>
          </p:cNvSpPr>
          <p:nvPr/>
        </p:nvSpPr>
        <p:spPr bwMode="auto">
          <a:xfrm>
            <a:off x="3752485" y="2021731"/>
            <a:ext cx="1597025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" name="Line 41"/>
          <p:cNvSpPr>
            <a:spLocks noChangeShapeType="1"/>
          </p:cNvSpPr>
          <p:nvPr/>
        </p:nvSpPr>
        <p:spPr bwMode="auto">
          <a:xfrm flipH="1">
            <a:off x="2377710" y="2420193"/>
            <a:ext cx="2286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4" name="Line 42"/>
          <p:cNvSpPr>
            <a:spLocks noChangeShapeType="1"/>
          </p:cNvSpPr>
          <p:nvPr/>
        </p:nvSpPr>
        <p:spPr bwMode="auto">
          <a:xfrm flipH="1">
            <a:off x="2209435" y="2650381"/>
            <a:ext cx="323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5" name="Line 43"/>
          <p:cNvSpPr>
            <a:spLocks noChangeShapeType="1"/>
          </p:cNvSpPr>
          <p:nvPr/>
        </p:nvSpPr>
        <p:spPr bwMode="auto">
          <a:xfrm flipH="1">
            <a:off x="2971435" y="1888381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6" name="Text Box 44"/>
          <p:cNvSpPr txBox="1">
            <a:spLocks noChangeArrowheads="1"/>
          </p:cNvSpPr>
          <p:nvPr/>
        </p:nvSpPr>
        <p:spPr bwMode="auto">
          <a:xfrm>
            <a:off x="2574560" y="200426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</a:t>
            </a:r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 flipH="1">
            <a:off x="2857135" y="1886793"/>
            <a:ext cx="282575" cy="306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" name="Line 46"/>
          <p:cNvSpPr>
            <a:spLocks noChangeShapeType="1"/>
          </p:cNvSpPr>
          <p:nvPr/>
        </p:nvSpPr>
        <p:spPr bwMode="auto">
          <a:xfrm>
            <a:off x="2911110" y="2267793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9" name="Line 47"/>
          <p:cNvSpPr>
            <a:spLocks noChangeShapeType="1"/>
          </p:cNvSpPr>
          <p:nvPr/>
        </p:nvSpPr>
        <p:spPr bwMode="auto">
          <a:xfrm flipH="1" flipV="1">
            <a:off x="3215910" y="2267793"/>
            <a:ext cx="361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" name="Text Box 48"/>
          <p:cNvSpPr txBox="1">
            <a:spLocks noChangeArrowheads="1"/>
          </p:cNvSpPr>
          <p:nvPr/>
        </p:nvSpPr>
        <p:spPr bwMode="auto">
          <a:xfrm>
            <a:off x="3488960" y="2004268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2b</a:t>
            </a:r>
          </a:p>
        </p:txBody>
      </p:sp>
      <p:sp>
        <p:nvSpPr>
          <p:cNvPr id="161" name="Text Box 50"/>
          <p:cNvSpPr txBox="1">
            <a:spLocks noChangeArrowheads="1"/>
          </p:cNvSpPr>
          <p:nvPr/>
        </p:nvSpPr>
        <p:spPr bwMode="auto">
          <a:xfrm>
            <a:off x="1691910" y="3486993"/>
            <a:ext cx="2403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Substrate</a:t>
            </a:r>
          </a:p>
        </p:txBody>
      </p:sp>
      <p:sp>
        <p:nvSpPr>
          <p:cNvPr id="163" name="Line 52"/>
          <p:cNvSpPr>
            <a:spLocks noChangeShapeType="1"/>
          </p:cNvSpPr>
          <p:nvPr/>
        </p:nvSpPr>
        <p:spPr bwMode="auto">
          <a:xfrm flipV="1">
            <a:off x="2682510" y="3182193"/>
            <a:ext cx="2286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" name="Text Box 53"/>
          <p:cNvSpPr txBox="1">
            <a:spLocks noChangeArrowheads="1"/>
          </p:cNvSpPr>
          <p:nvPr/>
        </p:nvSpPr>
        <p:spPr bwMode="auto">
          <a:xfrm>
            <a:off x="2003060" y="1232743"/>
            <a:ext cx="1338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Metal line</a:t>
            </a:r>
          </a:p>
        </p:txBody>
      </p: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3292110" y="1505793"/>
            <a:ext cx="212725" cy="420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6" name="Object 55"/>
          <p:cNvGraphicFramePr>
            <a:graphicFrameLocks noChangeAspect="1"/>
          </p:cNvGraphicFramePr>
          <p:nvPr/>
        </p:nvGraphicFramePr>
        <p:xfrm>
          <a:off x="3673784" y="4707879"/>
          <a:ext cx="5251730" cy="674175"/>
        </p:xfrm>
        <a:graphic>
          <a:graphicData uri="http://schemas.openxmlformats.org/presentationml/2006/ole">
            <p:oleObj spid="_x0000_s56324" name="Equation" r:id="rId4" imgW="6832440" imgH="876240" progId="Equation.3">
              <p:embed/>
            </p:oleObj>
          </a:graphicData>
        </a:graphic>
      </p:graphicFrame>
      <p:sp>
        <p:nvSpPr>
          <p:cNvPr id="167" name="Text Box 57"/>
          <p:cNvSpPr txBox="1">
            <a:spLocks noChangeArrowheads="1"/>
          </p:cNvSpPr>
          <p:nvPr/>
        </p:nvSpPr>
        <p:spPr bwMode="auto">
          <a:xfrm>
            <a:off x="6125837" y="1134910"/>
            <a:ext cx="20649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I </a:t>
            </a: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~ 1</a:t>
            </a:r>
            <a:r>
              <a:rPr lang="en-US" sz="24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w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T</a:t>
            </a: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~ </a:t>
            </a: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sz="2400" kern="1200" baseline="30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~ 2</a:t>
            </a:r>
            <a:r>
              <a:rPr lang="en-US" sz="24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w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R</a:t>
            </a: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~ </a:t>
            </a: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~ 2</a:t>
            </a:r>
            <a:r>
              <a:rPr lang="en-US" sz="24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w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400" i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</a:t>
            </a:r>
            <a:r>
              <a:rPr lang="en-US" sz="240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el-GR" sz="240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ω</a:t>
            </a:r>
            <a:r>
              <a:rPr lang="en-US" sz="240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~ </a:t>
            </a:r>
            <a:r>
              <a:rPr lang="en-US" sz="2400" i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IR</a:t>
            </a:r>
            <a:r>
              <a:rPr lang="en-US" sz="2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~ 3</a:t>
            </a:r>
            <a:r>
              <a:rPr lang="en-US" sz="2400" kern="1200" dirty="0" smtClean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w</a:t>
            </a:r>
            <a:endParaRPr lang="en-US" sz="2400" kern="1200" dirty="0">
              <a:solidFill>
                <a:srgbClr val="000000"/>
              </a:solidFill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68" name="Oval 58"/>
          <p:cNvSpPr>
            <a:spLocks noChangeArrowheads="1"/>
          </p:cNvSpPr>
          <p:nvPr/>
        </p:nvSpPr>
        <p:spPr bwMode="auto">
          <a:xfrm>
            <a:off x="5120910" y="2115393"/>
            <a:ext cx="4572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169" name="Line 52"/>
          <p:cNvSpPr>
            <a:spLocks noChangeShapeType="1"/>
          </p:cNvSpPr>
          <p:nvPr/>
        </p:nvSpPr>
        <p:spPr bwMode="auto">
          <a:xfrm>
            <a:off x="1448475" y="2540899"/>
            <a:ext cx="428878" cy="291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0" name="Text Box 50"/>
          <p:cNvSpPr txBox="1">
            <a:spLocks noChangeArrowheads="1"/>
          </p:cNvSpPr>
          <p:nvPr/>
        </p:nvSpPr>
        <p:spPr bwMode="auto">
          <a:xfrm>
            <a:off x="363468" y="2150458"/>
            <a:ext cx="229881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Thin film</a:t>
            </a:r>
            <a:endParaRPr lang="en-US" sz="2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756" y="3029457"/>
            <a:ext cx="1581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932" y="4227738"/>
            <a:ext cx="3406621" cy="18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" name="TextBox 173"/>
          <p:cNvSpPr txBox="1"/>
          <p:nvPr/>
        </p:nvSpPr>
        <p:spPr>
          <a:xfrm>
            <a:off x="5907188" y="3714246"/>
            <a:ext cx="25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where 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dirty="0" smtClean="0"/>
              <a:t> is metal line TCR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l-GR" dirty="0" smtClean="0"/>
              <a:t>ω</a:t>
            </a:r>
            <a:r>
              <a:rPr lang="en-US" dirty="0" smtClean="0"/>
              <a:t> Method Applications…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466" y="753908"/>
            <a:ext cx="3313924" cy="25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58505" y="1599266"/>
            <a:ext cx="24751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spcBef>
                <a:spcPts val="0"/>
              </a:spcBef>
              <a:spcAft>
                <a:spcPts val="1200"/>
              </a:spcAft>
            </a:pPr>
            <a:r>
              <a:rPr lang="en-US" u="sng" dirty="0" smtClean="0"/>
              <a:t>Thin crystalline Si films</a:t>
            </a:r>
          </a:p>
          <a:p>
            <a:pPr marL="457200" indent="-457200" algn="l"/>
            <a:r>
              <a:rPr lang="en-US" dirty="0" err="1" smtClean="0"/>
              <a:t>Ju</a:t>
            </a:r>
            <a:r>
              <a:rPr lang="en-US" dirty="0" smtClean="0"/>
              <a:t> and Goodson, </a:t>
            </a:r>
            <a:r>
              <a:rPr lang="en-US" i="1" dirty="0" smtClean="0"/>
              <a:t>Appl. Phys. </a:t>
            </a:r>
            <a:r>
              <a:rPr lang="en-US" i="1" dirty="0" err="1" smtClean="0"/>
              <a:t>Lett</a:t>
            </a:r>
            <a:r>
              <a:rPr lang="en-US" i="1" dirty="0" smtClean="0"/>
              <a:t>.</a:t>
            </a:r>
            <a:r>
              <a:rPr lang="en-US" dirty="0" smtClean="0"/>
              <a:t> 74, 3005 (1999)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9086"/>
          <a:stretch>
            <a:fillRect/>
          </a:stretch>
        </p:blipFill>
        <p:spPr bwMode="auto">
          <a:xfrm>
            <a:off x="356051" y="982507"/>
            <a:ext cx="3056513" cy="20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2708" t="5359" r="6338" b="2682"/>
          <a:stretch>
            <a:fillRect/>
          </a:stretch>
        </p:blipFill>
        <p:spPr bwMode="auto">
          <a:xfrm>
            <a:off x="412695" y="3350104"/>
            <a:ext cx="3261091" cy="232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39155" y="5561251"/>
            <a:ext cx="252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Compare </a:t>
            </a:r>
            <a:r>
              <a:rPr lang="en-US" dirty="0"/>
              <a:t>temperature rise of </a:t>
            </a:r>
            <a:endParaRPr lang="en-US" dirty="0" smtClean="0"/>
          </a:p>
          <a:p>
            <a:pPr algn="l"/>
            <a:r>
              <a:rPr lang="en-US" dirty="0" smtClean="0"/>
              <a:t>metal </a:t>
            </a:r>
            <a:r>
              <a:rPr lang="en-US" dirty="0"/>
              <a:t>line for different line</a:t>
            </a:r>
          </a:p>
          <a:p>
            <a:pPr algn="l"/>
            <a:r>
              <a:rPr lang="en-US" dirty="0" smtClean="0"/>
              <a:t>widths, deduce </a:t>
            </a:r>
            <a:r>
              <a:rPr lang="en-US" u="sng" dirty="0" smtClean="0"/>
              <a:t>anisotropic</a:t>
            </a:r>
          </a:p>
          <a:p>
            <a:pPr algn="l"/>
            <a:r>
              <a:rPr lang="en-US" u="sng" dirty="0" smtClean="0"/>
              <a:t>polymer thermal conductivity</a:t>
            </a:r>
            <a:endParaRPr lang="en-US" u="sng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6992" y="5745917"/>
            <a:ext cx="2623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Ju</a:t>
            </a:r>
            <a:r>
              <a:rPr lang="en-US" dirty="0"/>
              <a:t>, </a:t>
            </a:r>
            <a:r>
              <a:rPr lang="en-US" dirty="0" err="1"/>
              <a:t>Kurabayashi</a:t>
            </a:r>
            <a:r>
              <a:rPr lang="en-US" dirty="0"/>
              <a:t>, Goodson, </a:t>
            </a:r>
            <a:r>
              <a:rPr lang="en-US" i="1" dirty="0"/>
              <a:t>Thin Solid Films</a:t>
            </a:r>
            <a:r>
              <a:rPr lang="en-US" dirty="0"/>
              <a:t> 339, 160 (1999)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4358" y="3422145"/>
            <a:ext cx="2795869" cy="229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547090" y="5679102"/>
            <a:ext cx="349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</a:pPr>
            <a:r>
              <a:rPr lang="en-US" u="sng" dirty="0" smtClean="0"/>
              <a:t>Superlattices</a:t>
            </a:r>
          </a:p>
          <a:p>
            <a:pPr marL="457200" indent="-457200">
              <a:spcAft>
                <a:spcPts val="0"/>
              </a:spcAft>
            </a:pPr>
            <a:r>
              <a:rPr lang="en-US" dirty="0" smtClean="0"/>
              <a:t>Song, </a:t>
            </a:r>
            <a:r>
              <a:rPr lang="en-US" i="1" dirty="0" smtClean="0"/>
              <a:t>Appl. Phys. </a:t>
            </a:r>
            <a:r>
              <a:rPr lang="en-US" i="1" dirty="0" err="1" smtClean="0"/>
              <a:t>Lett</a:t>
            </a:r>
            <a:r>
              <a:rPr lang="en-US" dirty="0" smtClean="0"/>
              <a:t>. 77, 3154 (2000)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</a:t>
            </a:r>
            <a:r>
              <a:rPr lang="el-GR" dirty="0" smtClean="0"/>
              <a:t>ω</a:t>
            </a:r>
            <a:r>
              <a:rPr lang="en-US" dirty="0" smtClean="0"/>
              <a:t> Method (longitudinal)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224177" y="1926579"/>
            <a:ext cx="152400" cy="2286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234885" y="1926579"/>
            <a:ext cx="152400" cy="2286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919377" y="1926579"/>
            <a:ext cx="152400" cy="2286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539685" y="1926579"/>
            <a:ext cx="152400" cy="2286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166777" y="2078979"/>
            <a:ext cx="2286000" cy="762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938177" y="2155179"/>
            <a:ext cx="8382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919377" y="2155179"/>
            <a:ext cx="762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938177" y="2383779"/>
            <a:ext cx="2743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Substrate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944961" y="167842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D60093"/>
                </a:solidFill>
                <a:latin typeface="Times New Roman" pitchFamily="18" charset="0"/>
                <a:ea typeface="+mn-ea"/>
                <a:cs typeface="+mn-cs"/>
              </a:rPr>
              <a:t>Wire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925352" y="1469379"/>
            <a:ext cx="1584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kern="1200" dirty="0"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sz="2400" b="1" kern="1200" baseline="-25000" dirty="0">
                <a:latin typeface="Times New Roman" pitchFamily="18" charset="0"/>
                <a:ea typeface="+mn-ea"/>
                <a:cs typeface="+mn-cs"/>
              </a:rPr>
              <a:t>0 </a:t>
            </a: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sin(</a:t>
            </a:r>
            <a:r>
              <a:rPr lang="en-US" sz="2400" b="1" kern="1200" dirty="0">
                <a:latin typeface="Symbol" pitchFamily="18" charset="2"/>
                <a:ea typeface="+mn-ea"/>
                <a:cs typeface="+mn-cs"/>
              </a:rPr>
              <a:t>w</a:t>
            </a: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t)</a:t>
            </a: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8430552" y="2002779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V="1">
            <a:off x="6601752" y="1469379"/>
            <a:ext cx="533400" cy="4572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H="1" flipV="1">
            <a:off x="7592352" y="1469379"/>
            <a:ext cx="381000" cy="4572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7135152" y="1216503"/>
            <a:ext cx="457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721067" y="2010194"/>
            <a:ext cx="457200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454827" y="2010194"/>
            <a:ext cx="457200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441762" y="765785"/>
            <a:ext cx="4057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Lu, Yi, Zhang, </a:t>
            </a:r>
            <a:r>
              <a:rPr lang="en-US" i="1" dirty="0" smtClean="0"/>
              <a:t>Rev. Sci. </a:t>
            </a:r>
            <a:r>
              <a:rPr lang="en-US" i="1" dirty="0" err="1" smtClean="0"/>
              <a:t>Instrum</a:t>
            </a:r>
            <a:r>
              <a:rPr lang="en-US" dirty="0" smtClean="0"/>
              <a:t>. 72, 2996 (2001)</a:t>
            </a:r>
            <a:endParaRPr lang="en-US" dirty="0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02976" y="5169460"/>
            <a:ext cx="733070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3w mechanism</a:t>
            </a: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2400" kern="12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Δ</a:t>
            </a:r>
            <a:r>
              <a:rPr lang="en-US" sz="2400" i="1" kern="12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~ </a:t>
            </a:r>
            <a:r>
              <a:rPr lang="en-US" sz="2400" i="1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2400" kern="1200" baseline="300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2400" i="1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2400" i="1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~ </a:t>
            </a:r>
            <a:r>
              <a:rPr lang="en-US" sz="2400" i="1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2400" kern="1200" baseline="-250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24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l-GR" sz="2400" i="1" kern="12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αΔ</a:t>
            </a:r>
            <a:r>
              <a:rPr lang="en-US" sz="2400" i="1" kern="12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T</a:t>
            </a:r>
            <a:endParaRPr lang="en-US" sz="2400" i="1" kern="120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624" y="3005391"/>
            <a:ext cx="2831707" cy="136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02976" y="1698653"/>
            <a:ext cx="5960286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400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 Low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frequency: 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V(3</a:t>
            </a:r>
            <a:r>
              <a:rPr lang="el-GR" sz="2300" kern="1200" dirty="0" smtClean="0">
                <a:latin typeface="+mn-lt"/>
                <a:ea typeface="+mn-ea"/>
                <a:cs typeface="+mn-cs"/>
              </a:rPr>
              <a:t>ω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)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~ 1/</a:t>
            </a:r>
            <a:r>
              <a:rPr lang="en-US" sz="2300" i="1" kern="1200" dirty="0">
                <a:latin typeface="+mn-lt"/>
                <a:ea typeface="+mn-ea"/>
                <a:cs typeface="+mn-cs"/>
              </a:rPr>
              <a:t>k</a:t>
            </a:r>
          </a:p>
          <a:p>
            <a:pPr algn="l">
              <a:lnSpc>
                <a:spcPct val="130000"/>
              </a:lnSpc>
              <a:spcBef>
                <a:spcPts val="1200"/>
              </a:spcBef>
              <a:buFontTx/>
              <a:buChar char="•"/>
            </a:pPr>
            <a:r>
              <a:rPr lang="en-US" sz="23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 High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frequency: 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V(3</a:t>
            </a:r>
            <a:r>
              <a:rPr lang="el-GR" sz="2300" dirty="0" smtClean="0"/>
              <a:t>ω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)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~ 1/</a:t>
            </a:r>
            <a:r>
              <a:rPr lang="en-US" sz="2300" i="1" kern="1200" dirty="0">
                <a:latin typeface="+mn-lt"/>
                <a:ea typeface="+mn-ea"/>
                <a:cs typeface="+mn-cs"/>
              </a:rPr>
              <a:t>C</a:t>
            </a:r>
          </a:p>
          <a:p>
            <a:pPr algn="l" rtl="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300" i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300" i="1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Tested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for a 20 </a:t>
            </a:r>
            <a:r>
              <a:rPr lang="el-GR" sz="2300" kern="1200" dirty="0" smtClean="0">
                <a:latin typeface="+mn-lt"/>
                <a:ea typeface="+mn-ea"/>
                <a:cs typeface="+mn-cs"/>
              </a:rPr>
              <a:t>μ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m diameter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Pt wire</a:t>
            </a:r>
          </a:p>
          <a:p>
            <a:pPr algn="l" rtl="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3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300" kern="1200" dirty="0" smtClean="0">
                <a:latin typeface="+mn-lt"/>
                <a:ea typeface="+mn-ea"/>
                <a:cs typeface="+mn-cs"/>
              </a:rPr>
              <a:t> Results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for a </a:t>
            </a:r>
            <a:r>
              <a:rPr lang="en-US" sz="2300" b="1" kern="1200" dirty="0">
                <a:latin typeface="+mn-lt"/>
                <a:ea typeface="+mn-ea"/>
                <a:cs typeface="+mn-cs"/>
              </a:rPr>
              <a:t>bundle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 of MW nanotubes: </a:t>
            </a:r>
          </a:p>
          <a:p>
            <a:pPr algn="l" rtl="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300" kern="1200" dirty="0" smtClean="0">
                <a:latin typeface="+mn-lt"/>
                <a:ea typeface="+mn-ea"/>
                <a:cs typeface="+mn-cs"/>
              </a:rPr>
              <a:t>C 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~ linear </a:t>
            </a:r>
            <a:r>
              <a:rPr lang="en-US" sz="2300" i="1" kern="1200" dirty="0">
                <a:latin typeface="+mn-lt"/>
                <a:ea typeface="+mn-ea"/>
                <a:cs typeface="+mn-cs"/>
              </a:rPr>
              <a:t>T</a:t>
            </a:r>
            <a:r>
              <a:rPr lang="en-US" sz="2300" kern="1200" dirty="0">
                <a:latin typeface="+mn-lt"/>
                <a:ea typeface="+mn-ea"/>
                <a:cs typeface="+mn-cs"/>
              </a:rPr>
              <a:t> dependence, low k ~ 100 W/</a:t>
            </a:r>
            <a:r>
              <a:rPr lang="en-US" sz="2300" kern="1200" dirty="0" err="1">
                <a:latin typeface="+mn-lt"/>
                <a:ea typeface="+mn-ea"/>
                <a:cs typeface="+mn-cs"/>
              </a:rPr>
              <a:t>mK</a:t>
            </a:r>
            <a:endParaRPr lang="en-US" sz="2300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3"/>
          <p:cNvSpPr>
            <a:spLocks/>
          </p:cNvSpPr>
          <p:nvPr/>
        </p:nvSpPr>
        <p:spPr bwMode="auto">
          <a:xfrm>
            <a:off x="5596556" y="2139950"/>
            <a:ext cx="1828800" cy="914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vs. Diffuse Mismatch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8265" y="1681791"/>
            <a:ext cx="403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1857" y="3691312"/>
            <a:ext cx="2569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ea typeface="Verdana" pitchFamily="34" charset="0"/>
                <a:cs typeface="Verdana" pitchFamily="34" charset="0"/>
              </a:rPr>
              <a:t>Acoustic Impedance</a:t>
            </a:r>
          </a:p>
          <a:p>
            <a:r>
              <a:rPr lang="en-US" sz="1800" dirty="0">
                <a:ea typeface="Verdana" pitchFamily="34" charset="0"/>
                <a:cs typeface="Verdana" pitchFamily="34" charset="0"/>
              </a:rPr>
              <a:t>Mismatch (AIM)</a:t>
            </a:r>
          </a:p>
          <a:p>
            <a:r>
              <a:rPr lang="en-US" sz="1800" dirty="0">
                <a:ea typeface="Verdana" pitchFamily="34" charset="0"/>
                <a:cs typeface="Verdana" pitchFamily="34" charset="0"/>
              </a:rPr>
              <a:t>= 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el-GR" sz="1800" dirty="0" smtClean="0">
                <a:ea typeface="Verdana" pitchFamily="34" charset="0"/>
                <a:cs typeface="Verdana" pitchFamily="34" charset="0"/>
              </a:rPr>
              <a:t>ρ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v)</a:t>
            </a:r>
            <a:r>
              <a:rPr lang="en-US" sz="1800" baseline="-25000" dirty="0" smtClean="0">
                <a:ea typeface="Verdana" pitchFamily="34" charset="0"/>
                <a:cs typeface="Verdana" pitchFamily="34" charset="0"/>
              </a:rPr>
              <a:t>1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/(</a:t>
            </a:r>
            <a:r>
              <a:rPr lang="el-GR" sz="1800" dirty="0" smtClean="0">
                <a:ea typeface="Verdana" pitchFamily="34" charset="0"/>
                <a:cs typeface="Verdana" pitchFamily="34" charset="0"/>
              </a:rPr>
              <a:t>ρ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v)</a:t>
            </a:r>
            <a:r>
              <a:rPr lang="en-US" sz="1800" baseline="-25000" dirty="0" smtClean="0">
                <a:ea typeface="Verdana" pitchFamily="34" charset="0"/>
                <a:cs typeface="Verdana" pitchFamily="34" charset="0"/>
              </a:rPr>
              <a:t>2</a:t>
            </a:r>
            <a:endParaRPr lang="en-US" sz="1800" baseline="-25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rc 2"/>
          <p:cNvSpPr>
            <a:spLocks/>
          </p:cNvSpPr>
          <p:nvPr/>
        </p:nvSpPr>
        <p:spPr bwMode="auto">
          <a:xfrm flipV="1">
            <a:off x="5892470" y="3052763"/>
            <a:ext cx="1219200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5884" y="4825577"/>
            <a:ext cx="3557384" cy="64633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Acoustic Mismatch Model (AMM)</a:t>
            </a:r>
          </a:p>
          <a:p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</a:t>
            </a:r>
            <a:r>
              <a:rPr lang="en-US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Khalatnikov</a:t>
            </a:r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(1952)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105400" y="3052763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249708" y="1632611"/>
            <a:ext cx="1219200" cy="13970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16"/>
              </a:cxn>
              <a:cxn ang="0">
                <a:pos x="48" y="112"/>
              </a:cxn>
              <a:cxn ang="0">
                <a:pos x="144" y="112"/>
              </a:cxn>
              <a:cxn ang="0">
                <a:pos x="144" y="208"/>
              </a:cxn>
              <a:cxn ang="0">
                <a:pos x="240" y="208"/>
              </a:cxn>
              <a:cxn ang="0">
                <a:pos x="240" y="304"/>
              </a:cxn>
              <a:cxn ang="0">
                <a:pos x="336" y="304"/>
              </a:cxn>
              <a:cxn ang="0">
                <a:pos x="336" y="400"/>
              </a:cxn>
              <a:cxn ang="0">
                <a:pos x="432" y="400"/>
              </a:cxn>
              <a:cxn ang="0">
                <a:pos x="432" y="496"/>
              </a:cxn>
              <a:cxn ang="0">
                <a:pos x="480" y="496"/>
              </a:cxn>
              <a:cxn ang="0">
                <a:pos x="528" y="544"/>
              </a:cxn>
              <a:cxn ang="0">
                <a:pos x="624" y="640"/>
              </a:cxn>
            </a:cxnLst>
            <a:rect l="0" t="0" r="r" b="b"/>
            <a:pathLst>
              <a:path w="624" h="640">
                <a:moveTo>
                  <a:pt x="0" y="16"/>
                </a:moveTo>
                <a:cubicBezTo>
                  <a:pt x="20" y="8"/>
                  <a:pt x="40" y="0"/>
                  <a:pt x="48" y="16"/>
                </a:cubicBezTo>
                <a:cubicBezTo>
                  <a:pt x="56" y="32"/>
                  <a:pt x="32" y="96"/>
                  <a:pt x="48" y="112"/>
                </a:cubicBezTo>
                <a:cubicBezTo>
                  <a:pt x="64" y="128"/>
                  <a:pt x="128" y="96"/>
                  <a:pt x="144" y="112"/>
                </a:cubicBezTo>
                <a:cubicBezTo>
                  <a:pt x="160" y="128"/>
                  <a:pt x="128" y="192"/>
                  <a:pt x="144" y="208"/>
                </a:cubicBezTo>
                <a:cubicBezTo>
                  <a:pt x="160" y="224"/>
                  <a:pt x="224" y="192"/>
                  <a:pt x="240" y="208"/>
                </a:cubicBezTo>
                <a:cubicBezTo>
                  <a:pt x="256" y="224"/>
                  <a:pt x="224" y="288"/>
                  <a:pt x="240" y="304"/>
                </a:cubicBezTo>
                <a:cubicBezTo>
                  <a:pt x="256" y="320"/>
                  <a:pt x="320" y="288"/>
                  <a:pt x="336" y="304"/>
                </a:cubicBezTo>
                <a:cubicBezTo>
                  <a:pt x="352" y="320"/>
                  <a:pt x="320" y="384"/>
                  <a:pt x="336" y="400"/>
                </a:cubicBezTo>
                <a:cubicBezTo>
                  <a:pt x="352" y="416"/>
                  <a:pt x="416" y="384"/>
                  <a:pt x="432" y="400"/>
                </a:cubicBezTo>
                <a:cubicBezTo>
                  <a:pt x="448" y="416"/>
                  <a:pt x="424" y="480"/>
                  <a:pt x="432" y="496"/>
                </a:cubicBezTo>
                <a:cubicBezTo>
                  <a:pt x="440" y="512"/>
                  <a:pt x="464" y="488"/>
                  <a:pt x="480" y="496"/>
                </a:cubicBezTo>
                <a:cubicBezTo>
                  <a:pt x="496" y="504"/>
                  <a:pt x="504" y="520"/>
                  <a:pt x="528" y="544"/>
                </a:cubicBezTo>
                <a:cubicBezTo>
                  <a:pt x="552" y="568"/>
                  <a:pt x="588" y="604"/>
                  <a:pt x="624" y="6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516336" y="2315039"/>
            <a:ext cx="482600" cy="685800"/>
          </a:xfrm>
          <a:custGeom>
            <a:avLst/>
            <a:gdLst/>
            <a:ahLst/>
            <a:cxnLst>
              <a:cxn ang="0">
                <a:pos x="16" y="432"/>
              </a:cxn>
              <a:cxn ang="0">
                <a:pos x="16" y="384"/>
              </a:cxn>
              <a:cxn ang="0">
                <a:pos x="112" y="384"/>
              </a:cxn>
              <a:cxn ang="0">
                <a:pos x="64" y="288"/>
              </a:cxn>
              <a:cxn ang="0">
                <a:pos x="160" y="288"/>
              </a:cxn>
              <a:cxn ang="0">
                <a:pos x="112" y="192"/>
              </a:cxn>
              <a:cxn ang="0">
                <a:pos x="208" y="192"/>
              </a:cxn>
              <a:cxn ang="0">
                <a:pos x="160" y="96"/>
              </a:cxn>
              <a:cxn ang="0">
                <a:pos x="256" y="96"/>
              </a:cxn>
              <a:cxn ang="0">
                <a:pos x="256" y="48"/>
              </a:cxn>
              <a:cxn ang="0">
                <a:pos x="304" y="0"/>
              </a:cxn>
            </a:cxnLst>
            <a:rect l="0" t="0" r="r" b="b"/>
            <a:pathLst>
              <a:path w="304" h="432">
                <a:moveTo>
                  <a:pt x="16" y="432"/>
                </a:moveTo>
                <a:cubicBezTo>
                  <a:pt x="8" y="412"/>
                  <a:pt x="0" y="392"/>
                  <a:pt x="16" y="384"/>
                </a:cubicBezTo>
                <a:cubicBezTo>
                  <a:pt x="32" y="376"/>
                  <a:pt x="104" y="400"/>
                  <a:pt x="112" y="384"/>
                </a:cubicBezTo>
                <a:cubicBezTo>
                  <a:pt x="120" y="368"/>
                  <a:pt x="56" y="304"/>
                  <a:pt x="64" y="288"/>
                </a:cubicBezTo>
                <a:cubicBezTo>
                  <a:pt x="72" y="272"/>
                  <a:pt x="152" y="304"/>
                  <a:pt x="160" y="288"/>
                </a:cubicBezTo>
                <a:cubicBezTo>
                  <a:pt x="168" y="272"/>
                  <a:pt x="104" y="208"/>
                  <a:pt x="112" y="192"/>
                </a:cubicBezTo>
                <a:cubicBezTo>
                  <a:pt x="120" y="176"/>
                  <a:pt x="200" y="208"/>
                  <a:pt x="208" y="192"/>
                </a:cubicBezTo>
                <a:cubicBezTo>
                  <a:pt x="216" y="176"/>
                  <a:pt x="152" y="112"/>
                  <a:pt x="160" y="96"/>
                </a:cubicBezTo>
                <a:cubicBezTo>
                  <a:pt x="168" y="80"/>
                  <a:pt x="240" y="104"/>
                  <a:pt x="256" y="96"/>
                </a:cubicBezTo>
                <a:cubicBezTo>
                  <a:pt x="272" y="88"/>
                  <a:pt x="248" y="64"/>
                  <a:pt x="256" y="48"/>
                </a:cubicBezTo>
                <a:cubicBezTo>
                  <a:pt x="264" y="32"/>
                  <a:pt x="284" y="16"/>
                  <a:pt x="30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428406" y="3128963"/>
            <a:ext cx="165100" cy="5334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8" y="48"/>
              </a:cxn>
              <a:cxn ang="0">
                <a:pos x="104" y="96"/>
              </a:cxn>
              <a:cxn ang="0">
                <a:pos x="8" y="144"/>
              </a:cxn>
              <a:cxn ang="0">
                <a:pos x="104" y="192"/>
              </a:cxn>
              <a:cxn ang="0">
                <a:pos x="8" y="240"/>
              </a:cxn>
              <a:cxn ang="0">
                <a:pos x="56" y="288"/>
              </a:cxn>
              <a:cxn ang="0">
                <a:pos x="56" y="336"/>
              </a:cxn>
            </a:cxnLst>
            <a:rect l="0" t="0" r="r" b="b"/>
            <a:pathLst>
              <a:path w="104" h="336">
                <a:moveTo>
                  <a:pt x="56" y="0"/>
                </a:moveTo>
                <a:cubicBezTo>
                  <a:pt x="28" y="16"/>
                  <a:pt x="0" y="32"/>
                  <a:pt x="8" y="48"/>
                </a:cubicBezTo>
                <a:cubicBezTo>
                  <a:pt x="16" y="64"/>
                  <a:pt x="104" y="80"/>
                  <a:pt x="104" y="96"/>
                </a:cubicBezTo>
                <a:cubicBezTo>
                  <a:pt x="104" y="112"/>
                  <a:pt x="8" y="128"/>
                  <a:pt x="8" y="144"/>
                </a:cubicBezTo>
                <a:cubicBezTo>
                  <a:pt x="8" y="160"/>
                  <a:pt x="104" y="176"/>
                  <a:pt x="104" y="192"/>
                </a:cubicBezTo>
                <a:cubicBezTo>
                  <a:pt x="104" y="208"/>
                  <a:pt x="16" y="224"/>
                  <a:pt x="8" y="240"/>
                </a:cubicBezTo>
                <a:cubicBezTo>
                  <a:pt x="0" y="256"/>
                  <a:pt x="48" y="272"/>
                  <a:pt x="56" y="288"/>
                </a:cubicBezTo>
                <a:cubicBezTo>
                  <a:pt x="64" y="304"/>
                  <a:pt x="60" y="320"/>
                  <a:pt x="56" y="336"/>
                </a:cubicBezTo>
              </a:path>
            </a:pathLst>
          </a:custGeom>
          <a:noFill/>
          <a:ln w="28575" cmpd="sng">
            <a:solidFill>
              <a:srgbClr val="33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95554" y="4825577"/>
            <a:ext cx="3412152" cy="64633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Diffuse Mismatch Model (DMM)</a:t>
            </a:r>
          </a:p>
          <a:p>
            <a:r>
              <a:rPr lang="en-U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Swartz and Pohl (1989)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014708" y="1073407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Diffuse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66467" y="1070172"/>
            <a:ext cx="1300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Specular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160061" y="3829812"/>
            <a:ext cx="2569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ea typeface="Verdana" pitchFamily="34" charset="0"/>
                <a:cs typeface="Verdana" pitchFamily="34" charset="0"/>
              </a:rPr>
              <a:t>Diffuse Mismatch</a:t>
            </a:r>
          </a:p>
          <a:p>
            <a:r>
              <a:rPr lang="en-US" sz="1800" dirty="0" smtClean="0">
                <a:ea typeface="Verdana" pitchFamily="34" charset="0"/>
                <a:cs typeface="Verdana" pitchFamily="34" charset="0"/>
              </a:rPr>
              <a:t>= (</a:t>
            </a:r>
            <a:r>
              <a:rPr lang="en-US" sz="1800" dirty="0" err="1" smtClean="0">
                <a:ea typeface="Verdana" pitchFamily="34" charset="0"/>
                <a:cs typeface="Verdana" pitchFamily="34" charset="0"/>
              </a:rPr>
              <a:t>Cv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)</a:t>
            </a:r>
            <a:r>
              <a:rPr lang="en-US" sz="1800" baseline="-25000" dirty="0" smtClean="0">
                <a:ea typeface="Verdana" pitchFamily="34" charset="0"/>
                <a:cs typeface="Verdana" pitchFamily="34" charset="0"/>
              </a:rPr>
              <a:t>1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/(</a:t>
            </a:r>
            <a:r>
              <a:rPr lang="en-US" sz="1800" dirty="0" err="1" smtClean="0">
                <a:ea typeface="Verdana" pitchFamily="34" charset="0"/>
                <a:cs typeface="Verdana" pitchFamily="34" charset="0"/>
              </a:rPr>
              <a:t>Cv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)</a:t>
            </a:r>
            <a:r>
              <a:rPr lang="en-US" sz="1800" baseline="-25000" dirty="0" smtClean="0">
                <a:ea typeface="Verdana" pitchFamily="34" charset="0"/>
                <a:cs typeface="Verdana" pitchFamily="34" charset="0"/>
              </a:rPr>
              <a:t>2</a:t>
            </a:r>
            <a:endParaRPr lang="en-US" sz="1800" baseline="-25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959" y="5686191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Snell’s law</a:t>
            </a:r>
          </a:p>
          <a:p>
            <a:r>
              <a:rPr lang="en-US" sz="1400" dirty="0" smtClean="0"/>
              <a:t>with Z = </a:t>
            </a:r>
            <a:r>
              <a:rPr lang="el-GR" sz="14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ρ</a:t>
            </a:r>
            <a:r>
              <a:rPr lang="en-US" sz="14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</a:t>
            </a:r>
            <a:endParaRPr lang="en-US" sz="1400" dirty="0" smtClean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857587" y="5607781"/>
          <a:ext cx="1557633" cy="728592"/>
        </p:xfrm>
        <a:graphic>
          <a:graphicData uri="http://schemas.openxmlformats.org/presentationml/2006/ole">
            <p:oleObj spid="_x0000_s50178" name="Equation" r:id="rId5" imgW="927000" imgH="43164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59149" y="5785821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(normal incidence)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9" descr="E:\totald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35" y="3286715"/>
            <a:ext cx="39036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Suspended Bridge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9" name="Group 3"/>
          <p:cNvGrpSpPr>
            <a:grpSpLocks/>
          </p:cNvGrpSpPr>
          <p:nvPr/>
        </p:nvGrpSpPr>
        <p:grpSpPr bwMode="auto">
          <a:xfrm>
            <a:off x="513171" y="1229315"/>
            <a:ext cx="3581400" cy="1587500"/>
            <a:chOff x="432" y="912"/>
            <a:chExt cx="2256" cy="1000"/>
          </a:xfrm>
        </p:grpSpPr>
        <p:grpSp>
          <p:nvGrpSpPr>
            <p:cNvPr id="110" name="Group 4"/>
            <p:cNvGrpSpPr>
              <a:grpSpLocks/>
            </p:cNvGrpSpPr>
            <p:nvPr/>
          </p:nvGrpSpPr>
          <p:grpSpPr bwMode="auto">
            <a:xfrm>
              <a:off x="432" y="912"/>
              <a:ext cx="2256" cy="1000"/>
              <a:chOff x="432" y="912"/>
              <a:chExt cx="2256" cy="1000"/>
            </a:xfrm>
          </p:grpSpPr>
          <p:sp>
            <p:nvSpPr>
              <p:cNvPr id="135" name="Rectangle 5"/>
              <p:cNvSpPr>
                <a:spLocks noChangeArrowheads="1"/>
              </p:cNvSpPr>
              <p:nvPr/>
            </p:nvSpPr>
            <p:spPr bwMode="auto">
              <a:xfrm>
                <a:off x="1544" y="1280"/>
                <a:ext cx="48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Front">
                  <a:rot lat="1500000" lon="19199998" rev="0"/>
                </a:camera>
                <a:lightRig rig="legacyFlat2" dir="t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36" name="Rectangle 6"/>
              <p:cNvSpPr>
                <a:spLocks noChangeArrowheads="1"/>
              </p:cNvSpPr>
              <p:nvPr/>
            </p:nvSpPr>
            <p:spPr bwMode="auto">
              <a:xfrm>
                <a:off x="1776" y="1128"/>
                <a:ext cx="912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500000" lon="19199998" rev="0"/>
                </a:camera>
                <a:lightRig rig="legacyFlat2" dir="t"/>
              </a:scene3d>
              <a:sp3d extrusionH="746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37" name="Rectangle 7"/>
              <p:cNvSpPr>
                <a:spLocks noChangeArrowheads="1"/>
              </p:cNvSpPr>
              <p:nvPr/>
            </p:nvSpPr>
            <p:spPr bwMode="auto">
              <a:xfrm flipV="1">
                <a:off x="1664" y="1360"/>
                <a:ext cx="368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Front">
                  <a:rot lat="1500000" lon="19199998" rev="0"/>
                </a:camera>
                <a:lightRig rig="legacyFlat2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38" name="Rectangle 8"/>
              <p:cNvSpPr>
                <a:spLocks noChangeArrowheads="1"/>
              </p:cNvSpPr>
              <p:nvPr/>
            </p:nvSpPr>
            <p:spPr bwMode="auto">
              <a:xfrm>
                <a:off x="2528" y="1736"/>
                <a:ext cx="48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Front">
                  <a:rot lat="1500000" lon="19199998" rev="0"/>
                </a:camera>
                <a:lightRig rig="legacyFlat2" dir="t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39" name="Rectangle 9"/>
              <p:cNvSpPr>
                <a:spLocks noChangeArrowheads="1"/>
              </p:cNvSpPr>
              <p:nvPr/>
            </p:nvSpPr>
            <p:spPr bwMode="auto">
              <a:xfrm>
                <a:off x="1264" y="1368"/>
                <a:ext cx="48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Front">
                  <a:rot lat="1500000" lon="19199998" rev="0"/>
                </a:camera>
                <a:lightRig rig="legacyFlat2" dir="t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0" name="Rectangle 10"/>
              <p:cNvSpPr>
                <a:spLocks noChangeArrowheads="1"/>
              </p:cNvSpPr>
              <p:nvPr/>
            </p:nvSpPr>
            <p:spPr bwMode="auto">
              <a:xfrm flipV="1">
                <a:off x="1296" y="1496"/>
                <a:ext cx="368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Front">
                  <a:rot lat="1500000" lon="19199998" rev="0"/>
                </a:camera>
                <a:lightRig rig="legacyFlat2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1" name="Rectangle 11"/>
              <p:cNvSpPr>
                <a:spLocks noChangeArrowheads="1"/>
              </p:cNvSpPr>
              <p:nvPr/>
            </p:nvSpPr>
            <p:spPr bwMode="auto">
              <a:xfrm>
                <a:off x="2208" y="1864"/>
                <a:ext cx="48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Front">
                  <a:rot lat="1500000" lon="19199998" rev="0"/>
                </a:camera>
                <a:lightRig rig="legacyFlat2" dir="t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2" name="Rectangle 12"/>
              <p:cNvSpPr>
                <a:spLocks noChangeArrowheads="1"/>
              </p:cNvSpPr>
              <p:nvPr/>
            </p:nvSpPr>
            <p:spPr bwMode="auto">
              <a:xfrm>
                <a:off x="432" y="1608"/>
                <a:ext cx="912" cy="48"/>
              </a:xfrm>
              <a:prstGeom prst="rect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500000" lon="19199998" rev="0"/>
                </a:camera>
                <a:lightRig rig="legacyFlat2" dir="t"/>
              </a:scene3d>
              <a:sp3d extrusionH="746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43" name="Freeform 13"/>
              <p:cNvSpPr>
                <a:spLocks/>
              </p:cNvSpPr>
              <p:nvPr/>
            </p:nvSpPr>
            <p:spPr bwMode="auto">
              <a:xfrm>
                <a:off x="560" y="1000"/>
                <a:ext cx="1656" cy="856"/>
              </a:xfrm>
              <a:custGeom>
                <a:avLst/>
                <a:gdLst>
                  <a:gd name="T0" fmla="*/ 0 w 1656"/>
                  <a:gd name="T1" fmla="*/ 0 h 856"/>
                  <a:gd name="T2" fmla="*/ 716 w 1656"/>
                  <a:gd name="T3" fmla="*/ 360 h 856"/>
                  <a:gd name="T4" fmla="*/ 800 w 1656"/>
                  <a:gd name="T5" fmla="*/ 336 h 856"/>
                  <a:gd name="T6" fmla="*/ 1000 w 1656"/>
                  <a:gd name="T7" fmla="*/ 436 h 856"/>
                  <a:gd name="T8" fmla="*/ 900 w 1656"/>
                  <a:gd name="T9" fmla="*/ 476 h 856"/>
                  <a:gd name="T10" fmla="*/ 1656 w 1656"/>
                  <a:gd name="T11" fmla="*/ 856 h 8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56"/>
                  <a:gd name="T19" fmla="*/ 0 h 856"/>
                  <a:gd name="T20" fmla="*/ 1656 w 1656"/>
                  <a:gd name="T21" fmla="*/ 856 h 8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56" h="856">
                    <a:moveTo>
                      <a:pt x="0" y="0"/>
                    </a:moveTo>
                    <a:lnTo>
                      <a:pt x="716" y="360"/>
                    </a:lnTo>
                    <a:lnTo>
                      <a:pt x="800" y="336"/>
                    </a:lnTo>
                    <a:lnTo>
                      <a:pt x="1000" y="436"/>
                    </a:lnTo>
                    <a:lnTo>
                      <a:pt x="900" y="476"/>
                    </a:lnTo>
                    <a:lnTo>
                      <a:pt x="1656" y="856"/>
                    </a:lnTo>
                  </a:path>
                </a:pathLst>
              </a:custGeom>
              <a:noFill/>
              <a:ln w="19050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4" name="Line 14"/>
              <p:cNvSpPr>
                <a:spLocks noChangeShapeType="1"/>
              </p:cNvSpPr>
              <p:nvPr/>
            </p:nvSpPr>
            <p:spPr bwMode="auto">
              <a:xfrm flipV="1">
                <a:off x="500" y="1468"/>
                <a:ext cx="736" cy="252"/>
              </a:xfrm>
              <a:prstGeom prst="line">
                <a:avLst/>
              </a:prstGeom>
              <a:noFill/>
              <a:ln w="19050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5" name="Freeform 15"/>
              <p:cNvSpPr>
                <a:spLocks/>
              </p:cNvSpPr>
              <p:nvPr/>
            </p:nvSpPr>
            <p:spPr bwMode="auto">
              <a:xfrm>
                <a:off x="824" y="912"/>
                <a:ext cx="1736" cy="824"/>
              </a:xfrm>
              <a:custGeom>
                <a:avLst/>
                <a:gdLst>
                  <a:gd name="T0" fmla="*/ 0 w 1736"/>
                  <a:gd name="T1" fmla="*/ 0 h 824"/>
                  <a:gd name="T2" fmla="*/ 708 w 1736"/>
                  <a:gd name="T3" fmla="*/ 348 h 824"/>
                  <a:gd name="T4" fmla="*/ 648 w 1736"/>
                  <a:gd name="T5" fmla="*/ 368 h 824"/>
                  <a:gd name="T6" fmla="*/ 880 w 1736"/>
                  <a:gd name="T7" fmla="*/ 480 h 824"/>
                  <a:gd name="T8" fmla="*/ 976 w 1736"/>
                  <a:gd name="T9" fmla="*/ 448 h 824"/>
                  <a:gd name="T10" fmla="*/ 1736 w 1736"/>
                  <a:gd name="T11" fmla="*/ 824 h 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36"/>
                  <a:gd name="T19" fmla="*/ 0 h 824"/>
                  <a:gd name="T20" fmla="*/ 1736 w 1736"/>
                  <a:gd name="T21" fmla="*/ 824 h 8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36" h="824">
                    <a:moveTo>
                      <a:pt x="0" y="0"/>
                    </a:moveTo>
                    <a:lnTo>
                      <a:pt x="708" y="348"/>
                    </a:lnTo>
                    <a:lnTo>
                      <a:pt x="648" y="368"/>
                    </a:lnTo>
                    <a:lnTo>
                      <a:pt x="880" y="480"/>
                    </a:lnTo>
                    <a:lnTo>
                      <a:pt x="976" y="448"/>
                    </a:lnTo>
                    <a:lnTo>
                      <a:pt x="1736" y="824"/>
                    </a:lnTo>
                  </a:path>
                </a:pathLst>
              </a:custGeom>
              <a:noFill/>
              <a:ln w="19050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>
              <a:off x="1844" y="1000"/>
              <a:ext cx="700" cy="24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2" name="Group 17"/>
            <p:cNvGrpSpPr>
              <a:grpSpLocks/>
            </p:cNvGrpSpPr>
            <p:nvPr/>
          </p:nvGrpSpPr>
          <p:grpSpPr bwMode="auto">
            <a:xfrm>
              <a:off x="1212" y="1371"/>
              <a:ext cx="249" cy="132"/>
              <a:chOff x="1212" y="1371"/>
              <a:chExt cx="249" cy="132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>
                <a:off x="1302" y="1389"/>
                <a:ext cx="135" cy="6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>
                <a:off x="1257" y="1401"/>
                <a:ext cx="135" cy="6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>
                <a:off x="1218" y="1422"/>
                <a:ext cx="135" cy="6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>
                <a:off x="1353" y="1374"/>
                <a:ext cx="69" cy="30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flipV="1">
                <a:off x="1212" y="1401"/>
                <a:ext cx="54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flipV="1">
                <a:off x="1374" y="1449"/>
                <a:ext cx="54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" name="Line 24"/>
              <p:cNvSpPr>
                <a:spLocks noChangeShapeType="1"/>
              </p:cNvSpPr>
              <p:nvPr/>
            </p:nvSpPr>
            <p:spPr bwMode="auto">
              <a:xfrm flipV="1">
                <a:off x="1314" y="1371"/>
                <a:ext cx="54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>
                <a:off x="1230" y="1467"/>
                <a:ext cx="78" cy="3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auto">
              <a:xfrm flipV="1">
                <a:off x="1311" y="1485"/>
                <a:ext cx="45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 flipV="1">
                <a:off x="1416" y="1389"/>
                <a:ext cx="45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3" name="Group 28"/>
            <p:cNvGrpSpPr>
              <a:grpSpLocks/>
            </p:cNvGrpSpPr>
            <p:nvPr/>
          </p:nvGrpSpPr>
          <p:grpSpPr bwMode="auto">
            <a:xfrm>
              <a:off x="1614" y="1218"/>
              <a:ext cx="249" cy="132"/>
              <a:chOff x="1212" y="1371"/>
              <a:chExt cx="249" cy="132"/>
            </a:xfrm>
          </p:grpSpPr>
          <p:sp>
            <p:nvSpPr>
              <p:cNvPr id="115" name="Line 29"/>
              <p:cNvSpPr>
                <a:spLocks noChangeShapeType="1"/>
              </p:cNvSpPr>
              <p:nvPr/>
            </p:nvSpPr>
            <p:spPr bwMode="auto">
              <a:xfrm>
                <a:off x="1302" y="1389"/>
                <a:ext cx="135" cy="6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6" name="Line 30"/>
              <p:cNvSpPr>
                <a:spLocks noChangeShapeType="1"/>
              </p:cNvSpPr>
              <p:nvPr/>
            </p:nvSpPr>
            <p:spPr bwMode="auto">
              <a:xfrm>
                <a:off x="1257" y="1401"/>
                <a:ext cx="135" cy="6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" name="Line 31"/>
              <p:cNvSpPr>
                <a:spLocks noChangeShapeType="1"/>
              </p:cNvSpPr>
              <p:nvPr/>
            </p:nvSpPr>
            <p:spPr bwMode="auto">
              <a:xfrm>
                <a:off x="1218" y="1422"/>
                <a:ext cx="135" cy="6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" name="Line 32"/>
              <p:cNvSpPr>
                <a:spLocks noChangeShapeType="1"/>
              </p:cNvSpPr>
              <p:nvPr/>
            </p:nvSpPr>
            <p:spPr bwMode="auto">
              <a:xfrm>
                <a:off x="1353" y="1374"/>
                <a:ext cx="69" cy="30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Line 33"/>
              <p:cNvSpPr>
                <a:spLocks noChangeShapeType="1"/>
              </p:cNvSpPr>
              <p:nvPr/>
            </p:nvSpPr>
            <p:spPr bwMode="auto">
              <a:xfrm flipV="1">
                <a:off x="1212" y="1401"/>
                <a:ext cx="54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" name="Line 34"/>
              <p:cNvSpPr>
                <a:spLocks noChangeShapeType="1"/>
              </p:cNvSpPr>
              <p:nvPr/>
            </p:nvSpPr>
            <p:spPr bwMode="auto">
              <a:xfrm flipV="1">
                <a:off x="1374" y="1449"/>
                <a:ext cx="54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" name="Line 35"/>
              <p:cNvSpPr>
                <a:spLocks noChangeShapeType="1"/>
              </p:cNvSpPr>
              <p:nvPr/>
            </p:nvSpPr>
            <p:spPr bwMode="auto">
              <a:xfrm flipV="1">
                <a:off x="1314" y="1371"/>
                <a:ext cx="54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2" name="Line 36"/>
              <p:cNvSpPr>
                <a:spLocks noChangeShapeType="1"/>
              </p:cNvSpPr>
              <p:nvPr/>
            </p:nvSpPr>
            <p:spPr bwMode="auto">
              <a:xfrm>
                <a:off x="1230" y="1467"/>
                <a:ext cx="78" cy="36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" name="Line 37"/>
              <p:cNvSpPr>
                <a:spLocks noChangeShapeType="1"/>
              </p:cNvSpPr>
              <p:nvPr/>
            </p:nvSpPr>
            <p:spPr bwMode="auto">
              <a:xfrm flipV="1">
                <a:off x="1311" y="1485"/>
                <a:ext cx="45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 flipV="1">
                <a:off x="1416" y="1389"/>
                <a:ext cx="45" cy="18"/>
              </a:xfrm>
              <a:prstGeom prst="line">
                <a:avLst/>
              </a:prstGeom>
              <a:noFill/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 flipV="1">
              <a:off x="1590" y="1314"/>
              <a:ext cx="48" cy="15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6" name="Text Box 41"/>
          <p:cNvSpPr txBox="1">
            <a:spLocks noChangeArrowheads="1"/>
          </p:cNvSpPr>
          <p:nvPr/>
        </p:nvSpPr>
        <p:spPr bwMode="auto">
          <a:xfrm>
            <a:off x="3251651" y="1791711"/>
            <a:ext cx="1490284" cy="3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dirty="0" err="1">
                <a:latin typeface="Arial" charset="0"/>
              </a:rPr>
              <a:t>SiN</a:t>
            </a:r>
            <a:r>
              <a:rPr lang="en-US" sz="1800" baseline="-25000" dirty="0" err="1">
                <a:latin typeface="Arial" charset="0"/>
              </a:rPr>
              <a:t>x</a:t>
            </a:r>
            <a:r>
              <a:rPr lang="en-US" sz="1800" baseline="-25000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beam</a:t>
            </a:r>
          </a:p>
        </p:txBody>
      </p:sp>
      <p:sp>
        <p:nvSpPr>
          <p:cNvPr id="147" name="Line 42"/>
          <p:cNvSpPr>
            <a:spLocks noChangeShapeType="1"/>
          </p:cNvSpPr>
          <p:nvPr/>
        </p:nvSpPr>
        <p:spPr bwMode="auto">
          <a:xfrm flipH="1" flipV="1">
            <a:off x="3103971" y="1686515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8" name="Text Box 43"/>
          <p:cNvSpPr txBox="1">
            <a:spLocks noChangeArrowheads="1"/>
          </p:cNvSpPr>
          <p:nvPr/>
        </p:nvSpPr>
        <p:spPr bwMode="auto">
          <a:xfrm>
            <a:off x="817971" y="1686515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b="1">
              <a:latin typeface="Arial" charset="0"/>
            </a:endParaRPr>
          </a:p>
        </p:txBody>
      </p:sp>
      <p:sp>
        <p:nvSpPr>
          <p:cNvPr id="149" name="Text Box 45"/>
          <p:cNvSpPr txBox="1">
            <a:spLocks noChangeArrowheads="1"/>
          </p:cNvSpPr>
          <p:nvPr/>
        </p:nvSpPr>
        <p:spPr bwMode="auto">
          <a:xfrm>
            <a:off x="1569857" y="1037803"/>
            <a:ext cx="1703373" cy="2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latin typeface="Arial" charset="0"/>
              </a:rPr>
              <a:t>Pt heater line</a:t>
            </a:r>
          </a:p>
        </p:txBody>
      </p:sp>
      <p:sp>
        <p:nvSpPr>
          <p:cNvPr id="150" name="Line 46"/>
          <p:cNvSpPr>
            <a:spLocks noChangeShapeType="1"/>
          </p:cNvSpPr>
          <p:nvPr/>
        </p:nvSpPr>
        <p:spPr bwMode="auto">
          <a:xfrm>
            <a:off x="2418171" y="1305515"/>
            <a:ext cx="0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1" name="Text Box 47"/>
          <p:cNvSpPr txBox="1">
            <a:spLocks noChangeArrowheads="1"/>
          </p:cNvSpPr>
          <p:nvPr/>
        </p:nvSpPr>
        <p:spPr bwMode="auto">
          <a:xfrm>
            <a:off x="398535" y="2717575"/>
            <a:ext cx="3124200" cy="30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latin typeface="Arial" charset="0"/>
              </a:rPr>
              <a:t>Suspended island</a:t>
            </a:r>
          </a:p>
        </p:txBody>
      </p:sp>
      <p:sp>
        <p:nvSpPr>
          <p:cNvPr id="152" name="Line 48"/>
          <p:cNvSpPr>
            <a:spLocks noChangeShapeType="1"/>
          </p:cNvSpPr>
          <p:nvPr/>
        </p:nvSpPr>
        <p:spPr bwMode="auto">
          <a:xfrm flipH="1" flipV="1">
            <a:off x="1960971" y="229611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54" name="Picture 50" descr="E:\lbun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435" y="2372315"/>
            <a:ext cx="434181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Oval 51"/>
          <p:cNvSpPr>
            <a:spLocks noChangeArrowheads="1"/>
          </p:cNvSpPr>
          <p:nvPr/>
        </p:nvSpPr>
        <p:spPr bwMode="auto">
          <a:xfrm>
            <a:off x="2087746" y="4601670"/>
            <a:ext cx="337842" cy="33447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5526859" y="1003849"/>
            <a:ext cx="1880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Multiwall nanotube</a:t>
            </a:r>
          </a:p>
        </p:txBody>
      </p:sp>
      <p:cxnSp>
        <p:nvCxnSpPr>
          <p:cNvPr id="161" name="Straight Arrow Connector 160"/>
          <p:cNvCxnSpPr>
            <a:stCxn id="155" idx="0"/>
          </p:cNvCxnSpPr>
          <p:nvPr/>
        </p:nvCxnSpPr>
        <p:spPr bwMode="auto">
          <a:xfrm rot="5400000" flipH="1" flipV="1">
            <a:off x="2246383" y="2397434"/>
            <a:ext cx="2214520" cy="21939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63" name="Straight Arrow Connector 162"/>
          <p:cNvCxnSpPr>
            <a:stCxn id="155" idx="4"/>
          </p:cNvCxnSpPr>
          <p:nvPr/>
        </p:nvCxnSpPr>
        <p:spPr bwMode="auto">
          <a:xfrm rot="16200000" flipH="1">
            <a:off x="2916674" y="4276133"/>
            <a:ext cx="857756" cy="217777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rot="16200000" flipH="1">
            <a:off x="5293784" y="2550678"/>
            <a:ext cx="2408725" cy="101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74" name="Text Box 56"/>
          <p:cNvSpPr txBox="1">
            <a:spLocks noChangeArrowheads="1"/>
          </p:cNvSpPr>
          <p:nvPr/>
        </p:nvSpPr>
        <p:spPr bwMode="auto">
          <a:xfrm>
            <a:off x="6965893" y="1657955"/>
            <a:ext cx="1393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Pt heater line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75" name="Straight Arrow Connector 174"/>
          <p:cNvCxnSpPr/>
          <p:nvPr/>
        </p:nvCxnSpPr>
        <p:spPr bwMode="auto">
          <a:xfrm rot="16200000" flipH="1">
            <a:off x="7035978" y="2544992"/>
            <a:ext cx="1128836" cy="39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77" name="Text Box 76"/>
          <p:cNvSpPr txBox="1">
            <a:spLocks noChangeArrowheads="1"/>
          </p:cNvSpPr>
          <p:nvPr/>
        </p:nvSpPr>
        <p:spPr bwMode="auto">
          <a:xfrm>
            <a:off x="7581619" y="6127146"/>
            <a:ext cx="130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L. Shi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65"/>
          <p:cNvSpPr>
            <a:spLocks noChangeArrowheads="1"/>
          </p:cNvSpPr>
          <p:nvPr/>
        </p:nvSpPr>
        <p:spPr bwMode="auto">
          <a:xfrm>
            <a:off x="7620000" y="20574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66"/>
          <p:cNvSpPr>
            <a:spLocks noChangeArrowheads="1"/>
          </p:cNvSpPr>
          <p:nvPr/>
        </p:nvSpPr>
        <p:spPr bwMode="auto">
          <a:xfrm>
            <a:off x="7924800" y="2057400"/>
            <a:ext cx="15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67"/>
          <p:cNvSpPr>
            <a:spLocks noChangeArrowheads="1"/>
          </p:cNvSpPr>
          <p:nvPr/>
        </p:nvSpPr>
        <p:spPr bwMode="auto">
          <a:xfrm>
            <a:off x="7315200" y="2133600"/>
            <a:ext cx="15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68"/>
          <p:cNvSpPr>
            <a:spLocks noChangeArrowheads="1"/>
          </p:cNvSpPr>
          <p:nvPr/>
        </p:nvSpPr>
        <p:spPr bwMode="auto">
          <a:xfrm>
            <a:off x="6934200" y="19812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62"/>
          <p:cNvSpPr>
            <a:spLocks noChangeArrowheads="1"/>
          </p:cNvSpPr>
          <p:nvPr/>
        </p:nvSpPr>
        <p:spPr bwMode="auto">
          <a:xfrm>
            <a:off x="5410200" y="20574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61"/>
          <p:cNvSpPr>
            <a:spLocks noChangeArrowheads="1"/>
          </p:cNvSpPr>
          <p:nvPr/>
        </p:nvSpPr>
        <p:spPr bwMode="auto">
          <a:xfrm>
            <a:off x="5791200" y="2057400"/>
            <a:ext cx="15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60"/>
          <p:cNvSpPr>
            <a:spLocks noChangeArrowheads="1"/>
          </p:cNvSpPr>
          <p:nvPr/>
        </p:nvSpPr>
        <p:spPr bwMode="auto">
          <a:xfrm>
            <a:off x="5105400" y="2133600"/>
            <a:ext cx="15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59"/>
          <p:cNvSpPr>
            <a:spLocks noChangeArrowheads="1"/>
          </p:cNvSpPr>
          <p:nvPr/>
        </p:nvSpPr>
        <p:spPr bwMode="auto">
          <a:xfrm>
            <a:off x="4800600" y="1981200"/>
            <a:ext cx="152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3" descr="E:\mw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24" y="3085070"/>
            <a:ext cx="38846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75061" y="3208638"/>
            <a:ext cx="1829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10 nm multiwall tube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505937" y="3466070"/>
            <a:ext cx="9144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06033" y="4724399"/>
            <a:ext cx="657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Island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3029937" y="4532870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2953737" y="483767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38440" y="4020065"/>
            <a:ext cx="6238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Beam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353537" y="430427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35699" y="5605848"/>
            <a:ext cx="1220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Pt heater line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1886937" y="5218670"/>
            <a:ext cx="152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23" name="Rectangle 170"/>
          <p:cNvSpPr>
            <a:spLocks noChangeArrowheads="1"/>
          </p:cNvSpPr>
          <p:nvPr/>
        </p:nvSpPr>
        <p:spPr bwMode="auto">
          <a:xfrm>
            <a:off x="4754563" y="1031875"/>
            <a:ext cx="1244600" cy="1135063"/>
          </a:xfrm>
          <a:prstGeom prst="rect">
            <a:avLst/>
          </a:prstGeom>
          <a:solidFill>
            <a:srgbClr val="FFFF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171"/>
          <p:cNvSpPr>
            <a:spLocks noChangeArrowheads="1"/>
          </p:cNvSpPr>
          <p:nvPr/>
        </p:nvSpPr>
        <p:spPr bwMode="auto">
          <a:xfrm>
            <a:off x="5761038" y="1533525"/>
            <a:ext cx="254000" cy="255588"/>
          </a:xfrm>
          <a:prstGeom prst="rect">
            <a:avLst/>
          </a:prstGeom>
          <a:solidFill>
            <a:srgbClr val="3333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72"/>
          <p:cNvSpPr>
            <a:spLocks noChangeArrowheads="1"/>
          </p:cNvSpPr>
          <p:nvPr/>
        </p:nvSpPr>
        <p:spPr bwMode="auto">
          <a:xfrm>
            <a:off x="4630738" y="2917825"/>
            <a:ext cx="36464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73"/>
          <p:cNvSpPr>
            <a:spLocks noChangeShapeType="1"/>
          </p:cNvSpPr>
          <p:nvPr/>
        </p:nvSpPr>
        <p:spPr bwMode="auto">
          <a:xfrm>
            <a:off x="5160963" y="138588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175"/>
          <p:cNvSpPr>
            <a:spLocks noChangeArrowheads="1"/>
          </p:cNvSpPr>
          <p:nvPr/>
        </p:nvSpPr>
        <p:spPr bwMode="auto">
          <a:xfrm>
            <a:off x="5580063" y="1031875"/>
            <a:ext cx="3921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auto">
          <a:xfrm>
            <a:off x="5580063" y="1122363"/>
            <a:ext cx="171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800080"/>
                </a:solidFill>
              </a:rPr>
              <a:t>T</a:t>
            </a:r>
            <a:endParaRPr lang="en-US"/>
          </a:p>
        </p:txBody>
      </p:sp>
      <p:sp>
        <p:nvSpPr>
          <p:cNvPr id="29" name="Rectangle 177"/>
          <p:cNvSpPr>
            <a:spLocks noChangeArrowheads="1"/>
          </p:cNvSpPr>
          <p:nvPr/>
        </p:nvSpPr>
        <p:spPr bwMode="auto">
          <a:xfrm>
            <a:off x="5749925" y="1209675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1">
                <a:solidFill>
                  <a:srgbClr val="800080"/>
                </a:solidFill>
              </a:rPr>
              <a:t>h</a:t>
            </a:r>
            <a:endParaRPr lang="en-US"/>
          </a:p>
        </p:txBody>
      </p:sp>
      <p:sp>
        <p:nvSpPr>
          <p:cNvPr id="30" name="Rectangle 178"/>
          <p:cNvSpPr>
            <a:spLocks noChangeArrowheads="1"/>
          </p:cNvSpPr>
          <p:nvPr/>
        </p:nvSpPr>
        <p:spPr bwMode="auto">
          <a:xfrm>
            <a:off x="5881688" y="1122363"/>
            <a:ext cx="698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800080"/>
                </a:solidFill>
              </a:rPr>
              <a:t> </a:t>
            </a:r>
            <a:endParaRPr lang="en-US"/>
          </a:p>
        </p:txBody>
      </p:sp>
      <p:sp>
        <p:nvSpPr>
          <p:cNvPr id="31" name="Rectangle 179"/>
          <p:cNvSpPr>
            <a:spLocks noChangeArrowheads="1"/>
          </p:cNvSpPr>
          <p:nvPr/>
        </p:nvSpPr>
        <p:spPr bwMode="auto">
          <a:xfrm>
            <a:off x="7556500" y="1095375"/>
            <a:ext cx="184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180"/>
          <p:cNvSpPr>
            <a:spLocks noChangeArrowheads="1"/>
          </p:cNvSpPr>
          <p:nvPr/>
        </p:nvSpPr>
        <p:spPr bwMode="auto">
          <a:xfrm>
            <a:off x="7556500" y="1101725"/>
            <a:ext cx="101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1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33" name="Rectangle 181"/>
          <p:cNvSpPr>
            <a:spLocks noChangeArrowheads="1"/>
          </p:cNvSpPr>
          <p:nvPr/>
        </p:nvSpPr>
        <p:spPr bwMode="auto">
          <a:xfrm>
            <a:off x="7661275" y="1171575"/>
            <a:ext cx="44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i="1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4" name="Rectangle 182"/>
          <p:cNvSpPr>
            <a:spLocks noChangeArrowheads="1"/>
          </p:cNvSpPr>
          <p:nvPr/>
        </p:nvSpPr>
        <p:spPr bwMode="auto">
          <a:xfrm>
            <a:off x="7704138" y="1104900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5" name="Rectangle 183"/>
          <p:cNvSpPr>
            <a:spLocks noChangeArrowheads="1"/>
          </p:cNvSpPr>
          <p:nvPr/>
        </p:nvSpPr>
        <p:spPr bwMode="auto">
          <a:xfrm>
            <a:off x="7100888" y="1433513"/>
            <a:ext cx="841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184"/>
          <p:cNvSpPr>
            <a:spLocks noChangeArrowheads="1"/>
          </p:cNvSpPr>
          <p:nvPr/>
        </p:nvSpPr>
        <p:spPr bwMode="auto">
          <a:xfrm>
            <a:off x="7100888" y="1436688"/>
            <a:ext cx="4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37" name="Rectangle 185"/>
          <p:cNvSpPr>
            <a:spLocks noChangeArrowheads="1"/>
          </p:cNvSpPr>
          <p:nvPr/>
        </p:nvSpPr>
        <p:spPr bwMode="auto">
          <a:xfrm>
            <a:off x="7145338" y="1403350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8" name="Line 197"/>
          <p:cNvSpPr>
            <a:spLocks noChangeShapeType="1"/>
          </p:cNvSpPr>
          <p:nvPr/>
        </p:nvSpPr>
        <p:spPr bwMode="auto">
          <a:xfrm flipV="1">
            <a:off x="4876800" y="1158875"/>
            <a:ext cx="7938" cy="1965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98"/>
          <p:cNvSpPr>
            <a:spLocks noChangeShapeType="1"/>
          </p:cNvSpPr>
          <p:nvPr/>
        </p:nvSpPr>
        <p:spPr bwMode="auto">
          <a:xfrm>
            <a:off x="4883150" y="1158875"/>
            <a:ext cx="123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99"/>
          <p:cNvSpPr>
            <a:spLocks noChangeShapeType="1"/>
          </p:cNvSpPr>
          <p:nvPr/>
        </p:nvSpPr>
        <p:spPr bwMode="auto">
          <a:xfrm>
            <a:off x="5006975" y="1158875"/>
            <a:ext cx="1588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00"/>
          <p:cNvSpPr>
            <a:spLocks noChangeShapeType="1"/>
          </p:cNvSpPr>
          <p:nvPr/>
        </p:nvSpPr>
        <p:spPr bwMode="auto">
          <a:xfrm>
            <a:off x="5006975" y="2036763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01"/>
          <p:cNvSpPr>
            <a:spLocks noChangeShapeType="1"/>
          </p:cNvSpPr>
          <p:nvPr/>
        </p:nvSpPr>
        <p:spPr bwMode="auto">
          <a:xfrm flipV="1">
            <a:off x="5133975" y="1158875"/>
            <a:ext cx="1588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02"/>
          <p:cNvSpPr>
            <a:spLocks noChangeShapeType="1"/>
          </p:cNvSpPr>
          <p:nvPr/>
        </p:nvSpPr>
        <p:spPr bwMode="auto">
          <a:xfrm>
            <a:off x="5133975" y="1158875"/>
            <a:ext cx="123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03"/>
          <p:cNvSpPr>
            <a:spLocks noChangeShapeType="1"/>
          </p:cNvSpPr>
          <p:nvPr/>
        </p:nvSpPr>
        <p:spPr bwMode="auto">
          <a:xfrm>
            <a:off x="5257800" y="1158875"/>
            <a:ext cx="1588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204"/>
          <p:cNvSpPr>
            <a:spLocks noChangeShapeType="1"/>
          </p:cNvSpPr>
          <p:nvPr/>
        </p:nvSpPr>
        <p:spPr bwMode="auto">
          <a:xfrm>
            <a:off x="5257800" y="2036763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205"/>
          <p:cNvSpPr>
            <a:spLocks noChangeShapeType="1"/>
          </p:cNvSpPr>
          <p:nvPr/>
        </p:nvSpPr>
        <p:spPr bwMode="auto">
          <a:xfrm flipV="1">
            <a:off x="5384800" y="1158875"/>
            <a:ext cx="1588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206"/>
          <p:cNvSpPr>
            <a:spLocks noChangeShapeType="1"/>
          </p:cNvSpPr>
          <p:nvPr/>
        </p:nvSpPr>
        <p:spPr bwMode="auto">
          <a:xfrm flipV="1">
            <a:off x="5486400" y="1158875"/>
            <a:ext cx="23813" cy="1965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207"/>
          <p:cNvSpPr>
            <a:spLocks noChangeShapeType="1"/>
          </p:cNvSpPr>
          <p:nvPr/>
        </p:nvSpPr>
        <p:spPr bwMode="auto">
          <a:xfrm>
            <a:off x="5384800" y="1158875"/>
            <a:ext cx="123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210"/>
          <p:cNvSpPr>
            <a:spLocks noChangeArrowheads="1"/>
          </p:cNvSpPr>
          <p:nvPr/>
        </p:nvSpPr>
        <p:spPr bwMode="auto">
          <a:xfrm>
            <a:off x="6892925" y="1031875"/>
            <a:ext cx="1243013" cy="1135063"/>
          </a:xfrm>
          <a:prstGeom prst="rect">
            <a:avLst/>
          </a:prstGeom>
          <a:solidFill>
            <a:srgbClr val="FFFF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211"/>
          <p:cNvSpPr>
            <a:spLocks noChangeArrowheads="1"/>
          </p:cNvSpPr>
          <p:nvPr/>
        </p:nvSpPr>
        <p:spPr bwMode="auto">
          <a:xfrm>
            <a:off x="6892925" y="1533525"/>
            <a:ext cx="255588" cy="255588"/>
          </a:xfrm>
          <a:prstGeom prst="rect">
            <a:avLst/>
          </a:prstGeom>
          <a:solidFill>
            <a:srgbClr val="3333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212"/>
          <p:cNvSpPr>
            <a:spLocks noChangeShapeType="1"/>
          </p:cNvSpPr>
          <p:nvPr/>
        </p:nvSpPr>
        <p:spPr bwMode="auto">
          <a:xfrm>
            <a:off x="7673975" y="138588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213"/>
          <p:cNvSpPr>
            <a:spLocks noChangeArrowheads="1"/>
          </p:cNvSpPr>
          <p:nvPr/>
        </p:nvSpPr>
        <p:spPr bwMode="auto">
          <a:xfrm>
            <a:off x="6964363" y="1031875"/>
            <a:ext cx="44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14"/>
          <p:cNvSpPr>
            <a:spLocks noChangeArrowheads="1"/>
          </p:cNvSpPr>
          <p:nvPr/>
        </p:nvSpPr>
        <p:spPr bwMode="auto">
          <a:xfrm>
            <a:off x="6964363" y="1119188"/>
            <a:ext cx="171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800080"/>
                </a:solidFill>
              </a:rPr>
              <a:t>T</a:t>
            </a:r>
            <a:endParaRPr lang="en-US"/>
          </a:p>
        </p:txBody>
      </p:sp>
      <p:sp>
        <p:nvSpPr>
          <p:cNvPr id="54" name="Rectangle 215"/>
          <p:cNvSpPr>
            <a:spLocks noChangeArrowheads="1"/>
          </p:cNvSpPr>
          <p:nvPr/>
        </p:nvSpPr>
        <p:spPr bwMode="auto">
          <a:xfrm>
            <a:off x="7134225" y="1204913"/>
            <a:ext cx="93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1">
                <a:solidFill>
                  <a:srgbClr val="800080"/>
                </a:solidFill>
              </a:rPr>
              <a:t>s</a:t>
            </a:r>
            <a:endParaRPr lang="en-US"/>
          </a:p>
        </p:txBody>
      </p:sp>
      <p:sp>
        <p:nvSpPr>
          <p:cNvPr id="55" name="Rectangle 216"/>
          <p:cNvSpPr>
            <a:spLocks noChangeArrowheads="1"/>
          </p:cNvSpPr>
          <p:nvPr/>
        </p:nvSpPr>
        <p:spPr bwMode="auto">
          <a:xfrm>
            <a:off x="7227888" y="1119188"/>
            <a:ext cx="698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800080"/>
                </a:solidFill>
              </a:rPr>
              <a:t> </a:t>
            </a:r>
            <a:endParaRPr lang="en-US"/>
          </a:p>
        </p:txBody>
      </p:sp>
      <p:sp>
        <p:nvSpPr>
          <p:cNvPr id="56" name="Line 217"/>
          <p:cNvSpPr>
            <a:spLocks noChangeShapeType="1"/>
          </p:cNvSpPr>
          <p:nvPr/>
        </p:nvSpPr>
        <p:spPr bwMode="auto">
          <a:xfrm flipV="1">
            <a:off x="7396163" y="1158875"/>
            <a:ext cx="1587" cy="1004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218"/>
          <p:cNvSpPr>
            <a:spLocks noChangeShapeType="1"/>
          </p:cNvSpPr>
          <p:nvPr/>
        </p:nvSpPr>
        <p:spPr bwMode="auto">
          <a:xfrm>
            <a:off x="7396163" y="1158875"/>
            <a:ext cx="123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19"/>
          <p:cNvSpPr>
            <a:spLocks noChangeShapeType="1"/>
          </p:cNvSpPr>
          <p:nvPr/>
        </p:nvSpPr>
        <p:spPr bwMode="auto">
          <a:xfrm>
            <a:off x="7519988" y="1158875"/>
            <a:ext cx="1587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20"/>
          <p:cNvSpPr>
            <a:spLocks noChangeShapeType="1"/>
          </p:cNvSpPr>
          <p:nvPr/>
        </p:nvSpPr>
        <p:spPr bwMode="auto">
          <a:xfrm>
            <a:off x="7519988" y="2036763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221"/>
          <p:cNvSpPr>
            <a:spLocks noChangeShapeType="1"/>
          </p:cNvSpPr>
          <p:nvPr/>
        </p:nvSpPr>
        <p:spPr bwMode="auto">
          <a:xfrm flipV="1">
            <a:off x="7646988" y="1158875"/>
            <a:ext cx="1587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222"/>
          <p:cNvSpPr>
            <a:spLocks noChangeShapeType="1"/>
          </p:cNvSpPr>
          <p:nvPr/>
        </p:nvSpPr>
        <p:spPr bwMode="auto">
          <a:xfrm>
            <a:off x="7646988" y="1158875"/>
            <a:ext cx="123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223"/>
          <p:cNvSpPr>
            <a:spLocks noChangeShapeType="1"/>
          </p:cNvSpPr>
          <p:nvPr/>
        </p:nvSpPr>
        <p:spPr bwMode="auto">
          <a:xfrm>
            <a:off x="7770813" y="1158875"/>
            <a:ext cx="1587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224"/>
          <p:cNvSpPr>
            <a:spLocks noChangeShapeType="1"/>
          </p:cNvSpPr>
          <p:nvPr/>
        </p:nvSpPr>
        <p:spPr bwMode="auto">
          <a:xfrm>
            <a:off x="7770813" y="2036763"/>
            <a:ext cx="128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225"/>
          <p:cNvSpPr>
            <a:spLocks noChangeShapeType="1"/>
          </p:cNvSpPr>
          <p:nvPr/>
        </p:nvSpPr>
        <p:spPr bwMode="auto">
          <a:xfrm flipV="1">
            <a:off x="7899400" y="1158875"/>
            <a:ext cx="1588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226"/>
          <p:cNvSpPr>
            <a:spLocks noChangeShapeType="1"/>
          </p:cNvSpPr>
          <p:nvPr/>
        </p:nvSpPr>
        <p:spPr bwMode="auto">
          <a:xfrm flipV="1">
            <a:off x="8023225" y="1158875"/>
            <a:ext cx="1588" cy="1004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227"/>
          <p:cNvSpPr>
            <a:spLocks noChangeShapeType="1"/>
          </p:cNvSpPr>
          <p:nvPr/>
        </p:nvSpPr>
        <p:spPr bwMode="auto">
          <a:xfrm>
            <a:off x="7899400" y="1158875"/>
            <a:ext cx="123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Rectangle 290"/>
          <p:cNvSpPr>
            <a:spLocks noChangeArrowheads="1"/>
          </p:cNvSpPr>
          <p:nvPr/>
        </p:nvSpPr>
        <p:spPr bwMode="auto">
          <a:xfrm>
            <a:off x="7088188" y="1785938"/>
            <a:ext cx="323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291"/>
          <p:cNvSpPr>
            <a:spLocks noChangeArrowheads="1"/>
          </p:cNvSpPr>
          <p:nvPr/>
        </p:nvSpPr>
        <p:spPr bwMode="auto">
          <a:xfrm>
            <a:off x="7543800" y="1447800"/>
            <a:ext cx="1857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800080"/>
                </a:solidFill>
              </a:rPr>
              <a:t>R</a:t>
            </a:r>
            <a:endParaRPr lang="en-US"/>
          </a:p>
        </p:txBody>
      </p:sp>
      <p:sp>
        <p:nvSpPr>
          <p:cNvPr id="69" name="Rectangle 292"/>
          <p:cNvSpPr>
            <a:spLocks noChangeArrowheads="1"/>
          </p:cNvSpPr>
          <p:nvPr/>
        </p:nvSpPr>
        <p:spPr bwMode="auto">
          <a:xfrm>
            <a:off x="7772400" y="1600200"/>
            <a:ext cx="936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1">
                <a:solidFill>
                  <a:srgbClr val="800080"/>
                </a:solidFill>
              </a:rPr>
              <a:t>s</a:t>
            </a:r>
            <a:endParaRPr lang="en-US"/>
          </a:p>
        </p:txBody>
      </p:sp>
      <p:sp>
        <p:nvSpPr>
          <p:cNvPr id="70" name="Rectangle 293"/>
          <p:cNvSpPr>
            <a:spLocks noChangeArrowheads="1"/>
          </p:cNvSpPr>
          <p:nvPr/>
        </p:nvSpPr>
        <p:spPr bwMode="auto">
          <a:xfrm>
            <a:off x="7366000" y="1876425"/>
            <a:ext cx="69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800080"/>
                </a:solidFill>
              </a:rPr>
              <a:t> </a:t>
            </a:r>
            <a:endParaRPr lang="en-US"/>
          </a:p>
        </p:txBody>
      </p:sp>
      <p:sp>
        <p:nvSpPr>
          <p:cNvPr id="71" name="Rectangle 294"/>
          <p:cNvSpPr>
            <a:spLocks noChangeArrowheads="1"/>
          </p:cNvSpPr>
          <p:nvPr/>
        </p:nvSpPr>
        <p:spPr bwMode="auto">
          <a:xfrm>
            <a:off x="5580063" y="1785938"/>
            <a:ext cx="381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Rectangle 295"/>
          <p:cNvSpPr>
            <a:spLocks noChangeArrowheads="1"/>
          </p:cNvSpPr>
          <p:nvPr/>
        </p:nvSpPr>
        <p:spPr bwMode="auto">
          <a:xfrm>
            <a:off x="5029200" y="1447800"/>
            <a:ext cx="1857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800080"/>
                </a:solidFill>
              </a:rPr>
              <a:t>R</a:t>
            </a:r>
            <a:endParaRPr lang="en-US"/>
          </a:p>
        </p:txBody>
      </p:sp>
      <p:sp>
        <p:nvSpPr>
          <p:cNvPr id="73" name="Rectangle 296"/>
          <p:cNvSpPr>
            <a:spLocks noChangeArrowheads="1"/>
          </p:cNvSpPr>
          <p:nvPr/>
        </p:nvSpPr>
        <p:spPr bwMode="auto">
          <a:xfrm>
            <a:off x="5213350" y="153511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 i="1">
                <a:solidFill>
                  <a:srgbClr val="800080"/>
                </a:solidFill>
              </a:rPr>
              <a:t>h</a:t>
            </a:r>
            <a:endParaRPr lang="en-US"/>
          </a:p>
        </p:txBody>
      </p:sp>
      <p:sp>
        <p:nvSpPr>
          <p:cNvPr id="74" name="Rectangle 297"/>
          <p:cNvSpPr>
            <a:spLocks noChangeArrowheads="1"/>
          </p:cNvSpPr>
          <p:nvPr/>
        </p:nvSpPr>
        <p:spPr bwMode="auto">
          <a:xfrm>
            <a:off x="5343525" y="1450975"/>
            <a:ext cx="69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800080"/>
                </a:solidFill>
              </a:rPr>
              <a:t> </a:t>
            </a:r>
            <a:endParaRPr lang="en-US"/>
          </a:p>
        </p:txBody>
      </p:sp>
      <p:sp>
        <p:nvSpPr>
          <p:cNvPr id="75" name="Rectangle 298"/>
          <p:cNvSpPr>
            <a:spLocks noChangeArrowheads="1"/>
          </p:cNvSpPr>
          <p:nvPr/>
        </p:nvSpPr>
        <p:spPr bwMode="auto">
          <a:xfrm>
            <a:off x="3679825" y="1281113"/>
            <a:ext cx="1133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Rectangle 299"/>
          <p:cNvSpPr>
            <a:spLocks noChangeArrowheads="1"/>
          </p:cNvSpPr>
          <p:nvPr/>
        </p:nvSpPr>
        <p:spPr bwMode="auto">
          <a:xfrm>
            <a:off x="3500652" y="1342124"/>
            <a:ext cx="1022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 dirty="0" smtClean="0">
                <a:solidFill>
                  <a:srgbClr val="000099"/>
                </a:solidFill>
              </a:rPr>
              <a:t>Q</a:t>
            </a:r>
            <a:r>
              <a:rPr lang="en-US" sz="1800" i="1" baseline="-25000" dirty="0" smtClean="0">
                <a:solidFill>
                  <a:srgbClr val="000099"/>
                </a:solidFill>
              </a:rPr>
              <a:t>H</a:t>
            </a:r>
            <a:r>
              <a:rPr lang="en-US" sz="1800" i="1" dirty="0" smtClean="0">
                <a:solidFill>
                  <a:srgbClr val="000099"/>
                </a:solidFill>
              </a:rPr>
              <a:t> = IR</a:t>
            </a:r>
            <a:r>
              <a:rPr lang="en-US" sz="1800" i="1" baseline="-25000" dirty="0" smtClean="0">
                <a:solidFill>
                  <a:srgbClr val="000099"/>
                </a:solidFill>
              </a:rPr>
              <a:t>H</a:t>
            </a:r>
            <a:endParaRPr lang="en-US" sz="1050" baseline="-25000" dirty="0">
              <a:solidFill>
                <a:srgbClr val="000099"/>
              </a:solidFill>
            </a:endParaRPr>
          </a:p>
        </p:txBody>
      </p:sp>
      <p:sp>
        <p:nvSpPr>
          <p:cNvPr id="77" name="Rectangle 305"/>
          <p:cNvSpPr>
            <a:spLocks noChangeArrowheads="1"/>
          </p:cNvSpPr>
          <p:nvPr/>
        </p:nvSpPr>
        <p:spPr bwMode="auto">
          <a:xfrm>
            <a:off x="4648200" y="1371600"/>
            <a:ext cx="99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99"/>
                </a:solidFill>
              </a:rPr>
              <a:t> 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78" name="Rectangle 312"/>
          <p:cNvSpPr>
            <a:spLocks noChangeArrowheads="1"/>
          </p:cNvSpPr>
          <p:nvPr/>
        </p:nvSpPr>
        <p:spPr bwMode="auto">
          <a:xfrm>
            <a:off x="4718050" y="957263"/>
            <a:ext cx="7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</a:t>
            </a:r>
            <a:endParaRPr lang="en-US"/>
          </a:p>
        </p:txBody>
      </p:sp>
      <p:sp>
        <p:nvSpPr>
          <p:cNvPr id="79" name="Rectangle 321"/>
          <p:cNvSpPr>
            <a:spLocks noChangeArrowheads="1"/>
          </p:cNvSpPr>
          <p:nvPr/>
        </p:nvSpPr>
        <p:spPr bwMode="auto">
          <a:xfrm>
            <a:off x="6081713" y="1658938"/>
            <a:ext cx="9382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Rectangle 322"/>
          <p:cNvSpPr>
            <a:spLocks noChangeArrowheads="1"/>
          </p:cNvSpPr>
          <p:nvPr/>
        </p:nvSpPr>
        <p:spPr bwMode="auto">
          <a:xfrm>
            <a:off x="6162633" y="1708923"/>
            <a:ext cx="5706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 dirty="0" smtClean="0">
                <a:solidFill>
                  <a:srgbClr val="000099"/>
                </a:solidFill>
              </a:rPr>
              <a:t>Tube</a:t>
            </a:r>
            <a:endParaRPr lang="en-US" sz="1050" i="1" dirty="0">
              <a:solidFill>
                <a:srgbClr val="000099"/>
              </a:solidFill>
            </a:endParaRPr>
          </a:p>
        </p:txBody>
      </p:sp>
      <p:sp>
        <p:nvSpPr>
          <p:cNvPr id="83" name="Rectangle 325"/>
          <p:cNvSpPr>
            <a:spLocks noChangeArrowheads="1"/>
          </p:cNvSpPr>
          <p:nvPr/>
        </p:nvSpPr>
        <p:spPr bwMode="auto">
          <a:xfrm>
            <a:off x="6699250" y="1668463"/>
            <a:ext cx="698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i="1">
                <a:solidFill>
                  <a:srgbClr val="FF0000"/>
                </a:solidFill>
              </a:rPr>
              <a:t> </a:t>
            </a:r>
            <a:endParaRPr lang="en-US"/>
          </a:p>
        </p:txBody>
      </p:sp>
      <p:sp>
        <p:nvSpPr>
          <p:cNvPr id="84" name="Rectangle 326"/>
          <p:cNvSpPr>
            <a:spLocks noChangeArrowheads="1"/>
          </p:cNvSpPr>
          <p:nvPr/>
        </p:nvSpPr>
        <p:spPr bwMode="auto">
          <a:xfrm>
            <a:off x="4310063" y="533400"/>
            <a:ext cx="41497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ectangle 350"/>
          <p:cNvSpPr>
            <a:spLocks noChangeArrowheads="1"/>
          </p:cNvSpPr>
          <p:nvPr/>
        </p:nvSpPr>
        <p:spPr bwMode="auto">
          <a:xfrm>
            <a:off x="5888038" y="1631950"/>
            <a:ext cx="1128712" cy="63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" name="Group 407"/>
          <p:cNvGrpSpPr>
            <a:grpSpLocks/>
          </p:cNvGrpSpPr>
          <p:nvPr/>
        </p:nvGrpSpPr>
        <p:grpSpPr bwMode="auto">
          <a:xfrm>
            <a:off x="4573588" y="2232025"/>
            <a:ext cx="309562" cy="115888"/>
            <a:chOff x="2793" y="1409"/>
            <a:chExt cx="195" cy="73"/>
          </a:xfrm>
        </p:grpSpPr>
        <p:sp>
          <p:nvSpPr>
            <p:cNvPr id="87" name="Line 405"/>
            <p:cNvSpPr>
              <a:spLocks noChangeShapeType="1"/>
            </p:cNvSpPr>
            <p:nvPr/>
          </p:nvSpPr>
          <p:spPr bwMode="auto">
            <a:xfrm>
              <a:off x="2793" y="1444"/>
              <a:ext cx="125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06"/>
            <p:cNvSpPr>
              <a:spLocks/>
            </p:cNvSpPr>
            <p:nvPr/>
          </p:nvSpPr>
          <p:spPr bwMode="auto">
            <a:xfrm>
              <a:off x="2914" y="1409"/>
              <a:ext cx="74" cy="73"/>
            </a:xfrm>
            <a:custGeom>
              <a:avLst/>
              <a:gdLst>
                <a:gd name="T0" fmla="*/ 0 w 74"/>
                <a:gd name="T1" fmla="*/ 73 h 73"/>
                <a:gd name="T2" fmla="*/ 74 w 74"/>
                <a:gd name="T3" fmla="*/ 38 h 73"/>
                <a:gd name="T4" fmla="*/ 0 w 74"/>
                <a:gd name="T5" fmla="*/ 0 h 73"/>
                <a:gd name="T6" fmla="*/ 0 w 74"/>
                <a:gd name="T7" fmla="*/ 73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3"/>
                <a:gd name="T14" fmla="*/ 74 w 74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3">
                  <a:moveTo>
                    <a:pt x="0" y="73"/>
                  </a:moveTo>
                  <a:lnTo>
                    <a:pt x="74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416"/>
          <p:cNvGrpSpPr>
            <a:grpSpLocks/>
          </p:cNvGrpSpPr>
          <p:nvPr/>
        </p:nvGrpSpPr>
        <p:grpSpPr bwMode="auto">
          <a:xfrm>
            <a:off x="4795838" y="1789113"/>
            <a:ext cx="177800" cy="247650"/>
            <a:chOff x="2933" y="1130"/>
            <a:chExt cx="112" cy="156"/>
          </a:xfrm>
        </p:grpSpPr>
        <p:sp>
          <p:nvSpPr>
            <p:cNvPr id="90" name="Line 414"/>
            <p:cNvSpPr>
              <a:spLocks noChangeShapeType="1"/>
            </p:cNvSpPr>
            <p:nvPr/>
          </p:nvSpPr>
          <p:spPr bwMode="auto">
            <a:xfrm flipV="1">
              <a:off x="2988" y="1233"/>
              <a:ext cx="1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15"/>
            <p:cNvSpPr>
              <a:spLocks/>
            </p:cNvSpPr>
            <p:nvPr/>
          </p:nvSpPr>
          <p:spPr bwMode="auto">
            <a:xfrm>
              <a:off x="2933" y="1130"/>
              <a:ext cx="112" cy="110"/>
            </a:xfrm>
            <a:custGeom>
              <a:avLst/>
              <a:gdLst>
                <a:gd name="T0" fmla="*/ 112 w 112"/>
                <a:gd name="T1" fmla="*/ 110 h 110"/>
                <a:gd name="T2" fmla="*/ 55 w 112"/>
                <a:gd name="T3" fmla="*/ 0 h 110"/>
                <a:gd name="T4" fmla="*/ 0 w 112"/>
                <a:gd name="T5" fmla="*/ 110 h 110"/>
                <a:gd name="T6" fmla="*/ 112 w 112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10"/>
                <a:gd name="T14" fmla="*/ 112 w 112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10">
                  <a:moveTo>
                    <a:pt x="112" y="110"/>
                  </a:moveTo>
                  <a:lnTo>
                    <a:pt x="55" y="0"/>
                  </a:lnTo>
                  <a:lnTo>
                    <a:pt x="0" y="110"/>
                  </a:lnTo>
                  <a:lnTo>
                    <a:pt x="11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419"/>
          <p:cNvGrpSpPr>
            <a:grpSpLocks/>
          </p:cNvGrpSpPr>
          <p:nvPr/>
        </p:nvGrpSpPr>
        <p:grpSpPr bwMode="auto">
          <a:xfrm>
            <a:off x="5421313" y="1785938"/>
            <a:ext cx="177800" cy="250825"/>
            <a:chOff x="3327" y="1128"/>
            <a:chExt cx="112" cy="158"/>
          </a:xfrm>
        </p:grpSpPr>
        <p:sp>
          <p:nvSpPr>
            <p:cNvPr id="93" name="Line 417"/>
            <p:cNvSpPr>
              <a:spLocks noChangeShapeType="1"/>
            </p:cNvSpPr>
            <p:nvPr/>
          </p:nvSpPr>
          <p:spPr bwMode="auto">
            <a:xfrm flipV="1">
              <a:off x="3382" y="1128"/>
              <a:ext cx="1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18"/>
            <p:cNvSpPr>
              <a:spLocks/>
            </p:cNvSpPr>
            <p:nvPr/>
          </p:nvSpPr>
          <p:spPr bwMode="auto">
            <a:xfrm>
              <a:off x="3327" y="1176"/>
              <a:ext cx="112" cy="110"/>
            </a:xfrm>
            <a:custGeom>
              <a:avLst/>
              <a:gdLst>
                <a:gd name="T0" fmla="*/ 0 w 112"/>
                <a:gd name="T1" fmla="*/ 0 h 110"/>
                <a:gd name="T2" fmla="*/ 57 w 112"/>
                <a:gd name="T3" fmla="*/ 110 h 110"/>
                <a:gd name="T4" fmla="*/ 112 w 112"/>
                <a:gd name="T5" fmla="*/ 0 h 110"/>
                <a:gd name="T6" fmla="*/ 0 w 112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10"/>
                <a:gd name="T14" fmla="*/ 112 w 112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10">
                  <a:moveTo>
                    <a:pt x="0" y="0"/>
                  </a:moveTo>
                  <a:lnTo>
                    <a:pt x="57" y="110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454"/>
          <p:cNvGrpSpPr>
            <a:grpSpLocks/>
          </p:cNvGrpSpPr>
          <p:nvPr/>
        </p:nvGrpSpPr>
        <p:grpSpPr bwMode="auto">
          <a:xfrm>
            <a:off x="6311900" y="985838"/>
            <a:ext cx="117475" cy="630237"/>
            <a:chOff x="3866" y="572"/>
            <a:chExt cx="74" cy="397"/>
          </a:xfrm>
        </p:grpSpPr>
        <p:sp>
          <p:nvSpPr>
            <p:cNvPr id="102" name="Line 452"/>
            <p:cNvSpPr>
              <a:spLocks noChangeShapeType="1"/>
            </p:cNvSpPr>
            <p:nvPr/>
          </p:nvSpPr>
          <p:spPr bwMode="auto">
            <a:xfrm>
              <a:off x="3902" y="572"/>
              <a:ext cx="1" cy="3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3"/>
            <p:cNvSpPr>
              <a:spLocks/>
            </p:cNvSpPr>
            <p:nvPr/>
          </p:nvSpPr>
          <p:spPr bwMode="auto">
            <a:xfrm>
              <a:off x="3866" y="895"/>
              <a:ext cx="74" cy="74"/>
            </a:xfrm>
            <a:custGeom>
              <a:avLst/>
              <a:gdLst>
                <a:gd name="T0" fmla="*/ 0 w 74"/>
                <a:gd name="T1" fmla="*/ 0 h 74"/>
                <a:gd name="T2" fmla="*/ 38 w 74"/>
                <a:gd name="T3" fmla="*/ 74 h 74"/>
                <a:gd name="T4" fmla="*/ 74 w 74"/>
                <a:gd name="T5" fmla="*/ 0 h 74"/>
                <a:gd name="T6" fmla="*/ 0 w 7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0" y="0"/>
                  </a:moveTo>
                  <a:lnTo>
                    <a:pt x="38" y="74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457"/>
          <p:cNvGrpSpPr>
            <a:grpSpLocks/>
          </p:cNvGrpSpPr>
          <p:nvPr/>
        </p:nvGrpSpPr>
        <p:grpSpPr bwMode="auto">
          <a:xfrm>
            <a:off x="4633913" y="1474788"/>
            <a:ext cx="255587" cy="117475"/>
            <a:chOff x="2793" y="1170"/>
            <a:chExt cx="161" cy="74"/>
          </a:xfrm>
        </p:grpSpPr>
        <p:sp>
          <p:nvSpPr>
            <p:cNvPr id="105" name="Line 455"/>
            <p:cNvSpPr>
              <a:spLocks noChangeShapeType="1"/>
            </p:cNvSpPr>
            <p:nvPr/>
          </p:nvSpPr>
          <p:spPr bwMode="auto">
            <a:xfrm>
              <a:off x="2793" y="1206"/>
              <a:ext cx="89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56"/>
            <p:cNvSpPr>
              <a:spLocks/>
            </p:cNvSpPr>
            <p:nvPr/>
          </p:nvSpPr>
          <p:spPr bwMode="auto">
            <a:xfrm>
              <a:off x="2878" y="1170"/>
              <a:ext cx="76" cy="74"/>
            </a:xfrm>
            <a:custGeom>
              <a:avLst/>
              <a:gdLst>
                <a:gd name="T0" fmla="*/ 0 w 76"/>
                <a:gd name="T1" fmla="*/ 74 h 74"/>
                <a:gd name="T2" fmla="*/ 76 w 76"/>
                <a:gd name="T3" fmla="*/ 36 h 74"/>
                <a:gd name="T4" fmla="*/ 0 w 76"/>
                <a:gd name="T5" fmla="*/ 0 h 74"/>
                <a:gd name="T6" fmla="*/ 0 w 76"/>
                <a:gd name="T7" fmla="*/ 7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4"/>
                <a:gd name="T14" fmla="*/ 76 w 76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4">
                  <a:moveTo>
                    <a:pt x="0" y="74"/>
                  </a:moveTo>
                  <a:lnTo>
                    <a:pt x="76" y="36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464"/>
          <p:cNvSpPr txBox="1">
            <a:spLocks noChangeArrowheads="1"/>
          </p:cNvSpPr>
          <p:nvPr/>
        </p:nvSpPr>
        <p:spPr bwMode="auto">
          <a:xfrm>
            <a:off x="4724400" y="3048000"/>
            <a:ext cx="45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000099"/>
                </a:solidFill>
              </a:rPr>
              <a:t>I</a:t>
            </a:r>
            <a:endParaRPr lang="en-US" sz="1800" b="1" i="1" dirty="0">
              <a:solidFill>
                <a:srgbClr val="000099"/>
              </a:solidFill>
            </a:endParaRPr>
          </a:p>
        </p:txBody>
      </p:sp>
      <p:sp>
        <p:nvSpPr>
          <p:cNvPr id="108" name="Text Box 469"/>
          <p:cNvSpPr txBox="1">
            <a:spLocks noChangeArrowheads="1"/>
          </p:cNvSpPr>
          <p:nvPr/>
        </p:nvSpPr>
        <p:spPr bwMode="auto">
          <a:xfrm>
            <a:off x="5785022" y="667265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 err="1"/>
              <a:t>G</a:t>
            </a:r>
            <a:r>
              <a:rPr lang="en-US" sz="1400" b="1" i="1" baseline="-25000" dirty="0" err="1"/>
              <a:t>t</a:t>
            </a:r>
            <a:r>
              <a:rPr lang="en-US" sz="1400" b="1" i="1" dirty="0"/>
              <a:t> =</a:t>
            </a:r>
            <a:r>
              <a:rPr lang="en-US" sz="1400" dirty="0"/>
              <a:t> </a:t>
            </a:r>
            <a:r>
              <a:rPr lang="en-US" sz="1400" b="1" i="1" dirty="0"/>
              <a:t>kA/L</a:t>
            </a:r>
          </a:p>
        </p:txBody>
      </p:sp>
      <p:graphicFrame>
        <p:nvGraphicFramePr>
          <p:cNvPr id="109" name="Object 1024"/>
          <p:cNvGraphicFramePr>
            <a:graphicFrameLocks noChangeAspect="1"/>
          </p:cNvGraphicFramePr>
          <p:nvPr/>
        </p:nvGraphicFramePr>
        <p:xfrm>
          <a:off x="268844" y="1526444"/>
          <a:ext cx="3016759" cy="846051"/>
        </p:xfrm>
        <a:graphic>
          <a:graphicData uri="http://schemas.openxmlformats.org/presentationml/2006/ole">
            <p:oleObj spid="_x0000_s63490" name="Equation" r:id="rId5" imgW="1549080" imgH="431640" progId="Equation.DSMT4">
              <p:embed/>
            </p:oleObj>
          </a:graphicData>
        </a:graphic>
      </p:graphicFrame>
      <p:sp>
        <p:nvSpPr>
          <p:cNvPr id="110" name="Text Box 471"/>
          <p:cNvSpPr txBox="1">
            <a:spLocks noChangeArrowheads="1"/>
          </p:cNvSpPr>
          <p:nvPr/>
        </p:nvSpPr>
        <p:spPr bwMode="auto">
          <a:xfrm>
            <a:off x="173848" y="1190370"/>
            <a:ext cx="3206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Thermal Conductance:</a:t>
            </a:r>
          </a:p>
        </p:txBody>
      </p:sp>
      <p:sp>
        <p:nvSpPr>
          <p:cNvPr id="112" name="Line 157"/>
          <p:cNvSpPr>
            <a:spLocks noChangeShapeType="1"/>
          </p:cNvSpPr>
          <p:nvPr/>
        </p:nvSpPr>
        <p:spPr bwMode="auto">
          <a:xfrm>
            <a:off x="6692900" y="4110038"/>
            <a:ext cx="317500" cy="4762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Oval 151"/>
          <p:cNvSpPr>
            <a:spLocks noChangeArrowheads="1"/>
          </p:cNvSpPr>
          <p:nvPr/>
        </p:nvSpPr>
        <p:spPr bwMode="auto">
          <a:xfrm>
            <a:off x="6159500" y="3805238"/>
            <a:ext cx="547688" cy="547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rgbClr val="000099"/>
                </a:solidFill>
              </a:rPr>
              <a:t>V</a:t>
            </a:r>
            <a:r>
              <a:rPr lang="en-US" sz="1400" i="1" baseline="-25000" dirty="0">
                <a:solidFill>
                  <a:srgbClr val="000099"/>
                </a:solidFill>
              </a:rPr>
              <a:t>TE</a:t>
            </a:r>
          </a:p>
        </p:txBody>
      </p:sp>
      <p:sp>
        <p:nvSpPr>
          <p:cNvPr id="114" name="Line 153"/>
          <p:cNvSpPr>
            <a:spLocks noChangeShapeType="1"/>
          </p:cNvSpPr>
          <p:nvPr/>
        </p:nvSpPr>
        <p:spPr bwMode="auto">
          <a:xfrm>
            <a:off x="5854700" y="1671638"/>
            <a:ext cx="0" cy="24384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154"/>
          <p:cNvSpPr>
            <a:spLocks noChangeShapeType="1"/>
          </p:cNvSpPr>
          <p:nvPr/>
        </p:nvSpPr>
        <p:spPr bwMode="auto">
          <a:xfrm>
            <a:off x="7010400" y="1752600"/>
            <a:ext cx="0" cy="23622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156"/>
          <p:cNvSpPr>
            <a:spLocks noChangeShapeType="1"/>
          </p:cNvSpPr>
          <p:nvPr/>
        </p:nvSpPr>
        <p:spPr bwMode="auto">
          <a:xfrm>
            <a:off x="5854700" y="4110038"/>
            <a:ext cx="304800" cy="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159"/>
          <p:cNvSpPr txBox="1">
            <a:spLocks noChangeArrowheads="1"/>
          </p:cNvSpPr>
          <p:nvPr/>
        </p:nvSpPr>
        <p:spPr bwMode="auto">
          <a:xfrm>
            <a:off x="5412898" y="4447247"/>
            <a:ext cx="2106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/>
              <a:t>Thermopower</a:t>
            </a:r>
            <a:r>
              <a:rPr lang="en-US" sz="1400" b="1" dirty="0"/>
              <a:t>: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i="1" baseline="-25000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i="1" baseline="-25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1400" b="1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8" name="Rectangle 299"/>
          <p:cNvSpPr>
            <a:spLocks noChangeArrowheads="1"/>
          </p:cNvSpPr>
          <p:nvPr/>
        </p:nvSpPr>
        <p:spPr bwMode="auto">
          <a:xfrm>
            <a:off x="3567978" y="2120599"/>
            <a:ext cx="961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 dirty="0" smtClean="0">
                <a:solidFill>
                  <a:srgbClr val="000099"/>
                </a:solidFill>
              </a:rPr>
              <a:t>Q</a:t>
            </a:r>
            <a:r>
              <a:rPr lang="en-US" sz="1800" i="1" baseline="-25000" dirty="0" smtClean="0">
                <a:solidFill>
                  <a:srgbClr val="000099"/>
                </a:solidFill>
              </a:rPr>
              <a:t>L</a:t>
            </a:r>
            <a:r>
              <a:rPr lang="en-US" sz="1800" i="1" dirty="0" smtClean="0">
                <a:solidFill>
                  <a:srgbClr val="000099"/>
                </a:solidFill>
              </a:rPr>
              <a:t> = IR</a:t>
            </a:r>
            <a:r>
              <a:rPr lang="en-US" sz="1800" i="1" baseline="-25000" dirty="0" smtClean="0">
                <a:solidFill>
                  <a:srgbClr val="000099"/>
                </a:solidFill>
              </a:rPr>
              <a:t>L</a:t>
            </a:r>
            <a:endParaRPr lang="en-US" sz="1050" baseline="-25000" dirty="0">
              <a:solidFill>
                <a:srgbClr val="000099"/>
              </a:solidFill>
            </a:endParaRPr>
          </a:p>
        </p:txBody>
      </p:sp>
      <p:sp>
        <p:nvSpPr>
          <p:cNvPr id="95" name="Rectangle 446"/>
          <p:cNvSpPr>
            <a:spLocks noChangeArrowheads="1"/>
          </p:cNvSpPr>
          <p:nvPr/>
        </p:nvSpPr>
        <p:spPr bwMode="auto">
          <a:xfrm>
            <a:off x="5707063" y="2914650"/>
            <a:ext cx="15113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Rectangle 447"/>
          <p:cNvSpPr>
            <a:spLocks noChangeArrowheads="1"/>
          </p:cNvSpPr>
          <p:nvPr/>
        </p:nvSpPr>
        <p:spPr bwMode="auto">
          <a:xfrm>
            <a:off x="5903913" y="2965450"/>
            <a:ext cx="1079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333333"/>
                </a:solidFill>
              </a:rPr>
              <a:t>Environment</a:t>
            </a:r>
            <a:endParaRPr lang="en-US"/>
          </a:p>
        </p:txBody>
      </p:sp>
      <p:sp>
        <p:nvSpPr>
          <p:cNvPr id="97" name="Rectangle 448"/>
          <p:cNvSpPr>
            <a:spLocks noChangeArrowheads="1"/>
          </p:cNvSpPr>
          <p:nvPr/>
        </p:nvSpPr>
        <p:spPr bwMode="auto">
          <a:xfrm>
            <a:off x="7010400" y="297180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i="1">
                <a:solidFill>
                  <a:srgbClr val="333333"/>
                </a:solidFill>
              </a:rPr>
              <a:t> </a:t>
            </a:r>
            <a:endParaRPr lang="en-US"/>
          </a:p>
        </p:txBody>
      </p:sp>
      <p:sp>
        <p:nvSpPr>
          <p:cNvPr id="98" name="Rectangle 449"/>
          <p:cNvSpPr>
            <a:spLocks noChangeArrowheads="1"/>
          </p:cNvSpPr>
          <p:nvPr/>
        </p:nvSpPr>
        <p:spPr bwMode="auto">
          <a:xfrm>
            <a:off x="6350000" y="3197225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1">
                <a:solidFill>
                  <a:srgbClr val="333333"/>
                </a:solidFill>
              </a:rPr>
              <a:t>T</a:t>
            </a:r>
            <a:endParaRPr lang="en-US"/>
          </a:p>
        </p:txBody>
      </p:sp>
      <p:sp>
        <p:nvSpPr>
          <p:cNvPr id="99" name="Rectangle 450"/>
          <p:cNvSpPr>
            <a:spLocks noChangeArrowheads="1"/>
          </p:cNvSpPr>
          <p:nvPr/>
        </p:nvSpPr>
        <p:spPr bwMode="auto">
          <a:xfrm>
            <a:off x="6488113" y="3297238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333333"/>
                </a:solidFill>
              </a:rPr>
              <a:t>0</a:t>
            </a:r>
            <a:endParaRPr lang="en-US"/>
          </a:p>
        </p:txBody>
      </p:sp>
      <p:sp>
        <p:nvSpPr>
          <p:cNvPr id="100" name="Rectangle 451"/>
          <p:cNvSpPr>
            <a:spLocks noChangeArrowheads="1"/>
          </p:cNvSpPr>
          <p:nvPr/>
        </p:nvSpPr>
        <p:spPr bwMode="auto">
          <a:xfrm>
            <a:off x="6561138" y="3197225"/>
            <a:ext cx="57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1">
                <a:solidFill>
                  <a:srgbClr val="333333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Multiwall Nanotube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621" y="1250242"/>
            <a:ext cx="3131619" cy="27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059081" y="3315652"/>
            <a:ext cx="2318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14 nm multiwall tube</a:t>
            </a: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 flipV="1">
            <a:off x="2481019" y="2170144"/>
            <a:ext cx="51380" cy="1166469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94" y="4390371"/>
            <a:ext cx="2918359" cy="17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431" y="984275"/>
            <a:ext cx="3477030" cy="240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4695" y="3728450"/>
            <a:ext cx="3374967" cy="25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5793897" y="3471482"/>
            <a:ext cx="220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Measurement result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031817" y="5742648"/>
            <a:ext cx="2276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rPr>
              <a:t>Cryostat:  T : 4-350 K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rPr>
              <a:t>                 P ~ 10</a:t>
            </a:r>
            <a:r>
              <a:rPr lang="en-US" sz="1800" kern="1200" baseline="300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rPr>
              <a:t>-6</a:t>
            </a:r>
            <a:r>
              <a:rPr lang="en-US" sz="1800" kern="12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rPr>
              <a:t>torr</a:t>
            </a:r>
            <a:endParaRPr lang="en-US" sz="1800" kern="1200" dirty="0">
              <a:solidFill>
                <a:srgbClr val="00009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9394" y="660589"/>
            <a:ext cx="3369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L. Shi, </a:t>
            </a:r>
            <a:r>
              <a:rPr lang="en-US" i="1" dirty="0" smtClean="0"/>
              <a:t>J. Heat Transfer</a:t>
            </a:r>
            <a:r>
              <a:rPr lang="en-US" dirty="0" smtClean="0"/>
              <a:t>, 125, 881 (2003)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Thermal Microscopy (</a:t>
            </a:r>
            <a:r>
              <a:rPr lang="en-US" dirty="0" err="1" smtClean="0"/>
              <a:t>SThM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13" y="2978344"/>
            <a:ext cx="4101738" cy="2899951"/>
          </a:xfrm>
        </p:spPr>
        <p:txBody>
          <a:bodyPr/>
          <a:lstStyle/>
          <a:p>
            <a:r>
              <a:rPr lang="en-US" sz="2200" dirty="0" smtClean="0"/>
              <a:t>Sharp temperature-sensing tip mounted on cantilever</a:t>
            </a:r>
          </a:p>
          <a:p>
            <a:r>
              <a:rPr lang="en-US" sz="2200" dirty="0" smtClean="0"/>
              <a:t>Scan in lateral direction, monitor cantilever deflection</a:t>
            </a:r>
          </a:p>
          <a:p>
            <a:r>
              <a:rPr lang="en-US" sz="2200" dirty="0" smtClean="0"/>
              <a:t>Thermal transport at tip is key (air, liquid, and solid conduction)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03" y="1045025"/>
            <a:ext cx="3473699" cy="51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0194" y="2338929"/>
            <a:ext cx="7715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2960926" y="4249778"/>
            <a:ext cx="635725" cy="202038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2120" y="2325189"/>
            <a:ext cx="18184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5149" y="3627121"/>
            <a:ext cx="18184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5662" y="4493623"/>
            <a:ext cx="19133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S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857" y="940254"/>
            <a:ext cx="3962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4876025" y="6127146"/>
            <a:ext cx="40155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L. Shi, Appl. Phys. </a:t>
            </a:r>
            <a:r>
              <a:rPr lang="en-US" sz="1400" kern="1200" dirty="0" err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Lett</a:t>
            </a: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 77, 4296 (2000)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SThM</a:t>
            </a:r>
            <a:r>
              <a:rPr lang="en-US" dirty="0" smtClean="0"/>
              <a:t> Applied to Multi-Wall Nanotube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361" y="3666305"/>
            <a:ext cx="4275914" cy="2403569"/>
          </a:xfrm>
        </p:spPr>
        <p:txBody>
          <a:bodyPr/>
          <a:lstStyle/>
          <a:p>
            <a:r>
              <a:rPr lang="en-US" sz="2000" dirty="0" smtClean="0"/>
              <a:t>Must understand sample-tip heat transfer</a:t>
            </a:r>
          </a:p>
          <a:p>
            <a:r>
              <a:rPr lang="en-US" sz="2000" dirty="0" smtClean="0"/>
              <a:t>Note arbitrary temperature units here (calibration was not possible)</a:t>
            </a:r>
          </a:p>
          <a:p>
            <a:r>
              <a:rPr lang="en-US" sz="2000" dirty="0" smtClean="0"/>
              <a:t>Note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tip</a:t>
            </a:r>
            <a:r>
              <a:rPr lang="en-US" sz="2000" dirty="0" smtClean="0"/>
              <a:t> ~ 50 nm vs. d ~ 10 nm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 r="33486"/>
          <a:stretch>
            <a:fillRect/>
          </a:stretch>
        </p:blipFill>
        <p:spPr bwMode="auto">
          <a:xfrm>
            <a:off x="887865" y="1245326"/>
            <a:ext cx="3407427" cy="439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7832" t="29875" b="46432"/>
          <a:stretch>
            <a:fillRect/>
          </a:stretch>
        </p:blipFill>
        <p:spPr bwMode="auto">
          <a:xfrm>
            <a:off x="75615" y="2612571"/>
            <a:ext cx="14483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684" y="874260"/>
            <a:ext cx="3905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6"/>
          <p:cNvSpPr txBox="1">
            <a:spLocks noChangeArrowheads="1"/>
          </p:cNvSpPr>
          <p:nvPr/>
        </p:nvSpPr>
        <p:spPr bwMode="auto">
          <a:xfrm>
            <a:off x="6804195" y="6127146"/>
            <a:ext cx="20874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L. Shi, D. Cahill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Scanning Joule Expansion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5247"/>
            <a:ext cx="8229600" cy="1850260"/>
          </a:xfrm>
        </p:spPr>
        <p:txBody>
          <a:bodyPr/>
          <a:lstStyle/>
          <a:p>
            <a:r>
              <a:rPr lang="en-US" sz="2300" dirty="0" smtClean="0"/>
              <a:t>AFM cantilever follows the thermo-mechanical expansion of periodically heated (</a:t>
            </a:r>
            <a:r>
              <a:rPr lang="el-GR" sz="2300" dirty="0" smtClean="0"/>
              <a:t>ω</a:t>
            </a:r>
            <a:r>
              <a:rPr lang="en-US" sz="2300" dirty="0" smtClean="0"/>
              <a:t>) substrate</a:t>
            </a:r>
          </a:p>
          <a:p>
            <a:r>
              <a:rPr lang="en-US" sz="2300" dirty="0" smtClean="0"/>
              <a:t>Ex: SJEM thermometry images of metal interconnects</a:t>
            </a:r>
          </a:p>
          <a:p>
            <a:r>
              <a:rPr lang="en-US" sz="2300" dirty="0" smtClean="0"/>
              <a:t>Resolution ~10 nm and ~degree C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Box 76"/>
          <p:cNvSpPr txBox="1">
            <a:spLocks noChangeArrowheads="1"/>
          </p:cNvSpPr>
          <p:nvPr/>
        </p:nvSpPr>
        <p:spPr bwMode="auto">
          <a:xfrm>
            <a:off x="7225117" y="6127146"/>
            <a:ext cx="16664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W. P. King</a:t>
            </a:r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9" y="1044214"/>
            <a:ext cx="3937636" cy="30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3004" y="931003"/>
            <a:ext cx="233988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C8883-2879-47B2-BC83-B8528344EC60}" type="slidenum">
              <a:rPr lang="en-US"/>
              <a:pPr/>
              <a:t>26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23825"/>
            <a:ext cx="8528050" cy="646331"/>
          </a:xfrm>
        </p:spPr>
        <p:txBody>
          <a:bodyPr/>
          <a:lstStyle/>
          <a:p>
            <a:r>
              <a:rPr lang="en-US" dirty="0" smtClean="0"/>
              <a:t>Thermal </a:t>
            </a:r>
            <a:r>
              <a:rPr lang="en-US" dirty="0"/>
              <a:t>Effects on </a:t>
            </a:r>
            <a:r>
              <a:rPr lang="en-US" u="sng" dirty="0" smtClean="0"/>
              <a:t>Devices</a:t>
            </a:r>
            <a:endParaRPr lang="en-US" u="sng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6163"/>
            <a:ext cx="8229600" cy="508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At high temperature (T</a:t>
            </a:r>
            <a:r>
              <a:rPr lang="en-US">
                <a:cs typeface="Arial" charset="0"/>
              </a:rPr>
              <a:t>↑)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/>
              <a:t>Threshold voltage </a:t>
            </a:r>
            <a:r>
              <a:rPr lang="en-US" i="1"/>
              <a:t>V</a:t>
            </a:r>
            <a:r>
              <a:rPr lang="en-US" i="1" baseline="-25000"/>
              <a:t>t</a:t>
            </a:r>
            <a:r>
              <a:rPr lang="en-US"/>
              <a:t> </a:t>
            </a:r>
            <a:r>
              <a:rPr lang="en-US">
                <a:cs typeface="Arial" charset="0"/>
              </a:rPr>
              <a:t>↓</a:t>
            </a:r>
            <a:r>
              <a:rPr lang="en-US"/>
              <a:t> (current </a:t>
            </a:r>
            <a:r>
              <a:rPr lang="en-US">
                <a:cs typeface="Arial" charset="0"/>
              </a:rPr>
              <a:t>↑</a:t>
            </a:r>
            <a:r>
              <a:rPr lang="en-US"/>
              <a:t>)</a:t>
            </a:r>
          </a:p>
          <a:p>
            <a:pPr lvl="1">
              <a:lnSpc>
                <a:spcPct val="120000"/>
              </a:lnSpc>
            </a:pPr>
            <a:r>
              <a:rPr lang="en-US"/>
              <a:t>Mobility decrease </a:t>
            </a:r>
            <a:r>
              <a:rPr lang="en-US">
                <a:cs typeface="Arial" charset="0"/>
              </a:rPr>
              <a:t>µ ↓ </a:t>
            </a:r>
            <a:r>
              <a:rPr lang="en-US"/>
              <a:t>(current </a:t>
            </a:r>
            <a:r>
              <a:rPr lang="en-US">
                <a:cs typeface="Arial" charset="0"/>
              </a:rPr>
              <a:t>↓</a:t>
            </a:r>
            <a:r>
              <a:rPr lang="en-US"/>
              <a:t>)</a:t>
            </a:r>
          </a:p>
          <a:p>
            <a:pPr lvl="1">
              <a:lnSpc>
                <a:spcPct val="120000"/>
              </a:lnSpc>
            </a:pPr>
            <a:r>
              <a:rPr lang="en-US"/>
              <a:t>Device reliability concerns</a:t>
            </a:r>
          </a:p>
          <a:p>
            <a:pPr>
              <a:lnSpc>
                <a:spcPct val="120000"/>
              </a:lnSpc>
            </a:pPr>
            <a:r>
              <a:rPr lang="en-US"/>
              <a:t>Device heats up during characterization (DC I-V)</a:t>
            </a:r>
          </a:p>
          <a:p>
            <a:pPr lvl="1">
              <a:lnSpc>
                <a:spcPct val="120000"/>
              </a:lnSpc>
            </a:pPr>
            <a:r>
              <a:rPr lang="en-US"/>
              <a:t>Temperature varies during digital </a:t>
            </a:r>
            <a:r>
              <a:rPr lang="en-US" i="1"/>
              <a:t>and</a:t>
            </a:r>
            <a:r>
              <a:rPr lang="en-US"/>
              <a:t> analog operation</a:t>
            </a:r>
          </a:p>
          <a:p>
            <a:pPr lvl="1">
              <a:lnSpc>
                <a:spcPct val="120000"/>
              </a:lnSpc>
            </a:pPr>
            <a:r>
              <a:rPr lang="en-US"/>
              <a:t>Hence, measured DC I-V is not “true” I-V during operation</a:t>
            </a:r>
          </a:p>
          <a:p>
            <a:pPr lvl="1">
              <a:lnSpc>
                <a:spcPct val="120000"/>
              </a:lnSpc>
            </a:pPr>
            <a:r>
              <a:rPr lang="en-US"/>
              <a:t>True whenever </a:t>
            </a:r>
            <a:r>
              <a:rPr lang="en-US">
                <a:latin typeface="Symbol" pitchFamily="18" charset="2"/>
              </a:rPr>
              <a:t>t</a:t>
            </a:r>
            <a:r>
              <a:rPr lang="en-US" baseline="-25000"/>
              <a:t>thermal</a:t>
            </a:r>
            <a:r>
              <a:rPr lang="en-US"/>
              <a:t> &gt;&gt; </a:t>
            </a:r>
            <a:r>
              <a:rPr lang="en-US">
                <a:latin typeface="Symbol" pitchFamily="18" charset="2"/>
              </a:rPr>
              <a:t>t</a:t>
            </a:r>
            <a:r>
              <a:rPr lang="en-US" baseline="-25000"/>
              <a:t>electrical</a:t>
            </a:r>
            <a:r>
              <a:rPr lang="en-US"/>
              <a:t> and high enough power</a:t>
            </a:r>
          </a:p>
          <a:p>
            <a:pPr lvl="1">
              <a:lnSpc>
                <a:spcPct val="120000"/>
              </a:lnSpc>
            </a:pPr>
            <a:r>
              <a:rPr lang="en-US"/>
              <a:t>True for SOI-FET (perhaps soon bulk-FET, CNT-FET, NW-FET)</a:t>
            </a:r>
          </a:p>
          <a:p>
            <a:pPr>
              <a:lnSpc>
                <a:spcPct val="120000"/>
              </a:lnSpc>
            </a:pPr>
            <a:r>
              <a:rPr lang="en-US"/>
              <a:t>How to measure device thermal parameters at the same time as electrical ones?</a:t>
            </a:r>
          </a:p>
        </p:txBody>
      </p:sp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2660" name="Object 4"/>
          <p:cNvGraphicFramePr>
            <a:graphicFrameLocks noChangeAspect="1"/>
          </p:cNvGraphicFramePr>
          <p:nvPr/>
        </p:nvGraphicFramePr>
        <p:xfrm>
          <a:off x="5851525" y="1579563"/>
          <a:ext cx="2130425" cy="411162"/>
        </p:xfrm>
        <a:graphic>
          <a:graphicData uri="http://schemas.openxmlformats.org/presentationml/2006/ole">
            <p:oleObj spid="_x0000_s116738" name="Equation" r:id="rId4" imgW="1181100" imgH="228600" progId="Equation.DSMT4">
              <p:embed/>
            </p:oleObj>
          </a:graphicData>
        </a:graphic>
      </p:graphicFrame>
      <p:sp>
        <p:nvSpPr>
          <p:cNvPr id="58266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2662" name="Object 6"/>
          <p:cNvGraphicFramePr>
            <a:graphicFrameLocks noChangeAspect="1"/>
          </p:cNvGraphicFramePr>
          <p:nvPr/>
        </p:nvGraphicFramePr>
        <p:xfrm>
          <a:off x="5870575" y="2051050"/>
          <a:ext cx="1719263" cy="430213"/>
        </p:xfrm>
        <a:graphic>
          <a:graphicData uri="http://schemas.openxmlformats.org/presentationml/2006/ole">
            <p:oleObj spid="_x0000_s116739" name="Equation" r:id="rId5" imgW="952087" imgH="241195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C84EB-95FF-418D-BBBD-9519B9543C18}" type="slidenum">
              <a:rPr lang="en-US"/>
              <a:pPr/>
              <a:t>27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Device Thermal Resistance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1100"/>
            <a:ext cx="8229600" cy="4989513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Noise thermometry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Bunyan 1992</a:t>
            </a:r>
          </a:p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Gate electrode resistance thermometry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</a:pPr>
            <a:r>
              <a:rPr lang="en-US" dirty="0" err="1"/>
              <a:t>Mautry</a:t>
            </a:r>
            <a:r>
              <a:rPr lang="en-US" dirty="0"/>
              <a:t> 1990; Goodson/Su 1994</a:t>
            </a:r>
          </a:p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Pulsed I-V measurements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Jenkins 1995, 2002</a:t>
            </a:r>
          </a:p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AC conductance measurement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</a:pPr>
            <a:r>
              <a:rPr lang="en-US" dirty="0"/>
              <a:t>Lee 1995; </a:t>
            </a:r>
            <a:r>
              <a:rPr lang="en-US" dirty="0" err="1"/>
              <a:t>Tenbroek</a:t>
            </a:r>
            <a:r>
              <a:rPr lang="en-US" dirty="0"/>
              <a:t> 1996; </a:t>
            </a:r>
            <a:r>
              <a:rPr lang="en-US" dirty="0" err="1"/>
              <a:t>Reyboz</a:t>
            </a:r>
            <a:r>
              <a:rPr lang="en-US" dirty="0"/>
              <a:t> 2004; Jin 2001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</a:pPr>
            <a:endParaRPr lang="en-US" sz="1600" dirty="0"/>
          </a:p>
          <a:p>
            <a:pPr lvl="1">
              <a:lnSpc>
                <a:spcPct val="125000"/>
              </a:lnSpc>
              <a:spcBef>
                <a:spcPct val="25000"/>
              </a:spcBef>
            </a:pPr>
            <a:endParaRPr lang="en-US" sz="1000" dirty="0"/>
          </a:p>
          <a:p>
            <a:pPr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sz="1800" i="1" dirty="0"/>
              <a:t>Note: these are electrical, non-destructive methods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5597525" y="1131888"/>
            <a:ext cx="2827338" cy="5794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latin typeface="Lucida Handwriting" pitchFamily="66" charset="0"/>
              </a:rPr>
              <a:t>∆T = P </a:t>
            </a:r>
            <a:r>
              <a:rPr lang="en-US" sz="3200">
                <a:latin typeface="Lucida Handwriting" pitchFamily="66" charset="0"/>
                <a:cs typeface="Times New Roman" pitchFamily="18" charset="0"/>
              </a:rPr>
              <a:t>× R</a:t>
            </a:r>
            <a:r>
              <a:rPr lang="en-US" sz="3200" baseline="-25000">
                <a:latin typeface="Lucida Handwriting" pitchFamily="66" charset="0"/>
                <a:cs typeface="Times New Roman" pitchFamily="18" charset="0"/>
              </a:rPr>
              <a:t>TH</a:t>
            </a:r>
            <a:endParaRPr lang="en-US" sz="3200">
              <a:latin typeface="Lucida Handwriting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25AC-D60C-4A89-A116-07FF7C398837}" type="slidenum">
              <a:rPr lang="en-US"/>
              <a:pPr/>
              <a:t>28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Thermometry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655525"/>
            <a:ext cx="8478837" cy="4501424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/>
              <a:t>Body-contacted SOI devices</a:t>
            </a:r>
          </a:p>
          <a:p>
            <a:pPr lvl="1">
              <a:lnSpc>
                <a:spcPct val="125000"/>
              </a:lnSpc>
            </a:pPr>
            <a:r>
              <a:rPr lang="en-US" i="1" dirty="0"/>
              <a:t>L</a:t>
            </a:r>
            <a:r>
              <a:rPr lang="en-US" dirty="0"/>
              <a:t> = 0.87 and 7.87 </a:t>
            </a:r>
            <a:r>
              <a:rPr lang="en-US" dirty="0">
                <a:cs typeface="Arial" charset="0"/>
              </a:rPr>
              <a:t>µ</a:t>
            </a:r>
            <a:r>
              <a:rPr lang="en-US" dirty="0"/>
              <a:t>m</a:t>
            </a:r>
          </a:p>
          <a:p>
            <a:pPr lvl="1">
              <a:lnSpc>
                <a:spcPct val="125000"/>
              </a:lnSpc>
            </a:pPr>
            <a:r>
              <a:rPr lang="en-US" i="1" dirty="0" err="1"/>
              <a:t>t</a:t>
            </a:r>
            <a:r>
              <a:rPr lang="en-US" i="1" baseline="-25000" dirty="0" err="1"/>
              <a:t>ox</a:t>
            </a:r>
            <a:r>
              <a:rPr lang="en-US" i="1" dirty="0"/>
              <a:t> </a:t>
            </a:r>
            <a:r>
              <a:rPr lang="en-US" dirty="0"/>
              <a:t>= 19.5 nm, </a:t>
            </a:r>
            <a:r>
              <a:rPr lang="en-US" i="1" dirty="0" err="1"/>
              <a:t>t</a:t>
            </a:r>
            <a:r>
              <a:rPr lang="en-US" i="1" baseline="-25000" dirty="0" err="1"/>
              <a:t>Si</a:t>
            </a:r>
            <a:r>
              <a:rPr lang="en-US" dirty="0"/>
              <a:t> = 0.2 um, </a:t>
            </a:r>
            <a:r>
              <a:rPr lang="en-US" i="1" dirty="0" err="1"/>
              <a:t>t</a:t>
            </a:r>
            <a:r>
              <a:rPr lang="en-US" i="1" baseline="-25000" dirty="0" err="1"/>
              <a:t>BOX</a:t>
            </a:r>
            <a:r>
              <a:rPr lang="en-US" dirty="0"/>
              <a:t> = 0.42 um</a:t>
            </a:r>
          </a:p>
          <a:p>
            <a:pPr>
              <a:lnSpc>
                <a:spcPct val="125000"/>
              </a:lnSpc>
            </a:pPr>
            <a:r>
              <a:rPr lang="en-US" dirty="0"/>
              <a:t>Bias back-gate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accumulation (</a:t>
            </a:r>
            <a:r>
              <a:rPr lang="en-US" i="1" dirty="0"/>
              <a:t>R</a:t>
            </a:r>
            <a:r>
              <a:rPr lang="en-US" dirty="0"/>
              <a:t>) at back interface</a:t>
            </a:r>
          </a:p>
          <a:p>
            <a:pPr>
              <a:lnSpc>
                <a:spcPct val="125000"/>
              </a:lnSpc>
            </a:pPr>
            <a:r>
              <a:rPr lang="en-US" dirty="0"/>
              <a:t>Mean square thermal noise voltage </a:t>
            </a:r>
            <a:r>
              <a:rPr lang="en-US" dirty="0">
                <a:cs typeface="Arial" charset="0"/>
              </a:rPr>
              <a:t>‹</a:t>
            </a:r>
            <a:r>
              <a:rPr lang="en-US" i="1" dirty="0"/>
              <a:t>v</a:t>
            </a:r>
            <a:r>
              <a:rPr lang="en-US" i="1" baseline="-25000" dirty="0"/>
              <a:t>n</a:t>
            </a:r>
            <a:r>
              <a:rPr lang="en-US" dirty="0">
                <a:cs typeface="Arial" charset="0"/>
              </a:rPr>
              <a:t>›</a:t>
            </a:r>
            <a:r>
              <a:rPr lang="en-US" i="1" baseline="30000" dirty="0"/>
              <a:t>2</a:t>
            </a:r>
            <a:r>
              <a:rPr lang="en-US" i="1" dirty="0"/>
              <a:t> = 4k</a:t>
            </a:r>
            <a:r>
              <a:rPr lang="en-US" i="1" baseline="-25000" dirty="0"/>
              <a:t>B</a:t>
            </a:r>
            <a:r>
              <a:rPr lang="en-US" i="1" dirty="0"/>
              <a:t>TRB</a:t>
            </a:r>
          </a:p>
          <a:p>
            <a:pPr>
              <a:lnSpc>
                <a:spcPct val="125000"/>
              </a:lnSpc>
            </a:pPr>
            <a:r>
              <a:rPr lang="en-US" dirty="0"/>
              <a:t>Frequency range </a:t>
            </a:r>
            <a:r>
              <a:rPr lang="en-US" i="1" dirty="0"/>
              <a:t>B</a:t>
            </a:r>
            <a:r>
              <a:rPr lang="en-US" dirty="0"/>
              <a:t> = 1-1000 Hz</a:t>
            </a:r>
          </a:p>
          <a:p>
            <a:pPr>
              <a:lnSpc>
                <a:spcPct val="125000"/>
              </a:lnSpc>
            </a:pPr>
            <a:r>
              <a:rPr lang="en-US" dirty="0"/>
              <a:t>Measure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dirty="0">
                <a:cs typeface="Arial" charset="0"/>
              </a:rPr>
              <a:t>‹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dirty="0">
                <a:cs typeface="Arial" charset="0"/>
              </a:rPr>
              <a:t>› at each gate &amp; drain bias</a:t>
            </a:r>
          </a:p>
          <a:p>
            <a:pPr>
              <a:lnSpc>
                <a:spcPct val="125000"/>
              </a:lnSpc>
            </a:pPr>
            <a:r>
              <a:rPr lang="en-US" i="1" dirty="0">
                <a:cs typeface="Arial" charset="0"/>
              </a:rPr>
              <a:t>T = T</a:t>
            </a:r>
            <a:r>
              <a:rPr lang="en-US" i="1" baseline="-25000" dirty="0">
                <a:cs typeface="Arial" charset="0"/>
              </a:rPr>
              <a:t>0</a:t>
            </a:r>
            <a:r>
              <a:rPr lang="en-US" i="1" dirty="0">
                <a:cs typeface="Arial" charset="0"/>
              </a:rPr>
              <a:t> + R</a:t>
            </a:r>
            <a:r>
              <a:rPr lang="en-US" i="1" baseline="-25000" dirty="0">
                <a:cs typeface="Arial" charset="0"/>
              </a:rPr>
              <a:t>TH</a:t>
            </a:r>
            <a:r>
              <a:rPr lang="en-US" i="1" dirty="0">
                <a:cs typeface="Arial" charset="0"/>
              </a:rPr>
              <a:t>I</a:t>
            </a:r>
            <a:r>
              <a:rPr lang="en-US" i="1" baseline="-25000" dirty="0">
                <a:cs typeface="Arial" charset="0"/>
              </a:rPr>
              <a:t>D</a:t>
            </a:r>
            <a:r>
              <a:rPr lang="en-US" i="1" dirty="0">
                <a:cs typeface="Arial" charset="0"/>
              </a:rPr>
              <a:t>V</a:t>
            </a:r>
            <a:r>
              <a:rPr lang="en-US" i="1" baseline="-25000" dirty="0">
                <a:cs typeface="Arial" charset="0"/>
              </a:rPr>
              <a:t>D</a:t>
            </a:r>
            <a:r>
              <a:rPr lang="en-US" dirty="0">
                <a:cs typeface="Arial" charset="0"/>
              </a:rPr>
              <a:t> (</a:t>
            </a:r>
            <a:r>
              <a:rPr lang="en-US" i="1" dirty="0">
                <a:cs typeface="Arial" charset="0"/>
              </a:rPr>
              <a:t>R</a:t>
            </a:r>
            <a:r>
              <a:rPr lang="en-US" i="1" baseline="-25000" dirty="0">
                <a:cs typeface="Arial" charset="0"/>
              </a:rPr>
              <a:t>TH</a:t>
            </a:r>
            <a:r>
              <a:rPr lang="en-US" dirty="0">
                <a:cs typeface="Arial" charset="0"/>
              </a:rPr>
              <a:t> ~ 16 K/</a:t>
            </a:r>
            <a:r>
              <a:rPr lang="en-US" dirty="0" err="1">
                <a:cs typeface="Arial" charset="0"/>
              </a:rPr>
              <a:t>mW</a:t>
            </a:r>
            <a:r>
              <a:rPr lang="en-US" dirty="0">
                <a:cs typeface="Arial" charset="0"/>
              </a:rPr>
              <a:t>)</a:t>
            </a:r>
            <a:endParaRPr lang="en-US" i="1" baseline="-25000" dirty="0">
              <a:cs typeface="Arial" charset="0"/>
            </a:endParaRPr>
          </a:p>
        </p:txBody>
      </p:sp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431800" y="702120"/>
            <a:ext cx="2398713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Bunyan, EDL 13, 279 (1992)</a:t>
            </a:r>
          </a:p>
        </p:txBody>
      </p:sp>
      <p:pic>
        <p:nvPicPr>
          <p:cNvPr id="586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1160463"/>
            <a:ext cx="2236787" cy="18113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67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075" y="1112838"/>
            <a:ext cx="1341438" cy="8223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D4DE-22A1-475E-84D9-1FEE463AB220}" type="slidenum">
              <a:rPr lang="en-US"/>
              <a:pPr/>
              <a:t>29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23825"/>
            <a:ext cx="8594725" cy="715963"/>
          </a:xfrm>
        </p:spPr>
        <p:txBody>
          <a:bodyPr/>
          <a:lstStyle/>
          <a:p>
            <a:r>
              <a:rPr lang="en-US"/>
              <a:t>Gate Electrode Resistance Thermometry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744"/>
            <a:ext cx="5864225" cy="26908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200" dirty="0"/>
              <a:t>Gate has 4-probe configuration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Make usual I-V measurement…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Gate R calibrated vs. chuck T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Measure gate R with device power P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Correlate P vs. T and hence </a:t>
            </a:r>
            <a:r>
              <a:rPr lang="en-US" sz="2200" i="1" dirty="0"/>
              <a:t>R</a:t>
            </a:r>
            <a:r>
              <a:rPr lang="en-US" sz="2200" i="1" baseline="-25000" dirty="0"/>
              <a:t>TH</a:t>
            </a:r>
            <a:endParaRPr lang="en-US" sz="2200" i="1" dirty="0"/>
          </a:p>
        </p:txBody>
      </p:sp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428625" y="719538"/>
            <a:ext cx="2924175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Mautry 1990; Su-Goodson 1994-95</a:t>
            </a:r>
          </a:p>
        </p:txBody>
      </p:sp>
      <p:pic>
        <p:nvPicPr>
          <p:cNvPr id="5877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788" y="1062038"/>
            <a:ext cx="2197100" cy="23209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7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525" y="3579813"/>
            <a:ext cx="1638300" cy="4111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77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8300" y="4132263"/>
            <a:ext cx="2921000" cy="1930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778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3275" y="4203700"/>
            <a:ext cx="2724150" cy="1982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45" y="2990894"/>
            <a:ext cx="4013807" cy="332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Debye Temperature Mismatch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725" t="18096" r="64306"/>
          <a:stretch>
            <a:fillRect/>
          </a:stretch>
        </p:blipFill>
        <p:spPr bwMode="auto">
          <a:xfrm>
            <a:off x="1426383" y="1059764"/>
            <a:ext cx="1464659" cy="180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8045" t="16318" r="7934"/>
          <a:stretch>
            <a:fillRect/>
          </a:stretch>
        </p:blipFill>
        <p:spPr bwMode="auto">
          <a:xfrm>
            <a:off x="2437888" y="1019304"/>
            <a:ext cx="1100517" cy="18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4909" y="1004201"/>
            <a:ext cx="4508738" cy="33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9"/>
          <p:cNvSpPr/>
          <p:nvPr/>
        </p:nvSpPr>
        <p:spPr bwMode="auto">
          <a:xfrm>
            <a:off x="3010239" y="4336746"/>
            <a:ext cx="178024" cy="289406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  <a:gd name="connsiteX0" fmla="*/ 179462 w 179462"/>
              <a:gd name="connsiteY0" fmla="*/ 0 h 384561"/>
              <a:gd name="connsiteX1" fmla="*/ 0 w 179462"/>
              <a:gd name="connsiteY1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lnTo>
                  <a:pt x="0" y="38456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938229" y="4048064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DMM</a:t>
            </a:r>
            <a:endParaRPr lang="en-US" sz="14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43736" y="5819048"/>
            <a:ext cx="439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Stevens, </a:t>
            </a:r>
            <a:r>
              <a:rPr lang="en-US" sz="1400" i="1" dirty="0" smtClean="0"/>
              <a:t>J. Heat Transf.</a:t>
            </a:r>
            <a:r>
              <a:rPr lang="en-US" sz="1400" dirty="0" smtClean="0"/>
              <a:t> 127, 315 (2005)</a:t>
            </a:r>
          </a:p>
          <a:p>
            <a:pPr algn="r"/>
            <a:r>
              <a:rPr lang="en-US" sz="1400" dirty="0" smtClean="0"/>
              <a:t>Stoner &amp; Maris, </a:t>
            </a:r>
            <a:r>
              <a:rPr lang="en-US" sz="1400" i="1" dirty="0" smtClean="0"/>
              <a:t>Phys. Rev. B</a:t>
            </a:r>
            <a:r>
              <a:rPr lang="en-US" sz="1400" dirty="0" smtClean="0"/>
              <a:t> 48, 16373(1993)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C7AE-8956-460F-8FBA-33F9842CAAAE}" type="slidenum">
              <a:rPr lang="en-US"/>
              <a:pPr/>
              <a:t>30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Pulsed I-V Measurement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6525"/>
            <a:ext cx="5476875" cy="4719638"/>
          </a:xfrm>
        </p:spPr>
        <p:txBody>
          <a:bodyPr/>
          <a:lstStyle/>
          <a:p>
            <a:r>
              <a:rPr lang="en-US" sz="2200" dirty="0"/>
              <a:t>Normal device layout</a:t>
            </a:r>
          </a:p>
          <a:p>
            <a:r>
              <a:rPr lang="en-US" sz="2200" dirty="0"/>
              <a:t>7 ns electric pulses, 10 </a:t>
            </a:r>
            <a:r>
              <a:rPr lang="en-US" sz="2200" dirty="0">
                <a:cs typeface="Arial" charset="0"/>
              </a:rPr>
              <a:t>µ</a:t>
            </a:r>
            <a:r>
              <a:rPr lang="en-US" sz="2200" dirty="0"/>
              <a:t>s period</a:t>
            </a:r>
          </a:p>
          <a:p>
            <a:r>
              <a:rPr lang="en-US" sz="2200" dirty="0"/>
              <a:t>Device can cool during long thermal time constant (50-100 ns)</a:t>
            </a:r>
          </a:p>
          <a:p>
            <a:r>
              <a:rPr lang="en-US" sz="2200" dirty="0"/>
              <a:t>High-bandwidth (10 GHz) probes</a:t>
            </a:r>
          </a:p>
          <a:p>
            <a:r>
              <a:rPr lang="en-US" sz="2200" dirty="0"/>
              <a:t>Obtain both thermal resistance and capacitance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403225" y="717995"/>
            <a:ext cx="1687513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Jenkins 1995, 2002</a:t>
            </a:r>
          </a:p>
        </p:txBody>
      </p:sp>
      <p:pic>
        <p:nvPicPr>
          <p:cNvPr id="5908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400" y="4325938"/>
            <a:ext cx="2559050" cy="19335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908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88" y="4086225"/>
            <a:ext cx="2724150" cy="21891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525" y="1349375"/>
            <a:ext cx="2690813" cy="23939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9C98F-2642-463C-81AF-04AD73CB323C}" type="slidenum">
              <a:rPr lang="en-US"/>
              <a:pPr/>
              <a:t>31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 Conductance Measurement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9969"/>
            <a:ext cx="5202238" cy="37417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200" dirty="0"/>
              <a:t>No special test structure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Measure drain conductance</a:t>
            </a:r>
            <a:endParaRPr lang="en-US" sz="2200" i="1" baseline="-25000" dirty="0"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cs typeface="Arial" charset="0"/>
              </a:rPr>
              <a:t>Frequency range must span all device thermal time constants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cs typeface="Arial" charset="0"/>
              </a:rPr>
              <a:t>Obtain both </a:t>
            </a:r>
            <a:r>
              <a:rPr lang="en-US" sz="2200" i="1" dirty="0">
                <a:cs typeface="Arial" charset="0"/>
              </a:rPr>
              <a:t>R</a:t>
            </a:r>
            <a:r>
              <a:rPr lang="en-US" sz="2200" i="1" baseline="-25000" dirty="0">
                <a:cs typeface="Arial" charset="0"/>
              </a:rPr>
              <a:t>TH</a:t>
            </a:r>
            <a:r>
              <a:rPr lang="en-US" sz="2200" dirty="0">
                <a:cs typeface="Arial" charset="0"/>
              </a:rPr>
              <a:t> and </a:t>
            </a:r>
            <a:r>
              <a:rPr lang="en-US" sz="2200" i="1" dirty="0">
                <a:cs typeface="Arial" charset="0"/>
              </a:rPr>
              <a:t>C</a:t>
            </a:r>
            <a:r>
              <a:rPr lang="en-US" sz="2200" i="1" baseline="-25000" dirty="0">
                <a:cs typeface="Arial" charset="0"/>
              </a:rPr>
              <a:t>TH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cs typeface="Arial" charset="0"/>
              </a:rPr>
              <a:t>Thermal time constant (</a:t>
            </a:r>
            <a:r>
              <a:rPr lang="en-US" sz="2200" i="1" dirty="0">
                <a:cs typeface="Arial" charset="0"/>
              </a:rPr>
              <a:t>R</a:t>
            </a:r>
            <a:r>
              <a:rPr lang="en-US" sz="2200" i="1" baseline="-25000" dirty="0">
                <a:cs typeface="Arial" charset="0"/>
              </a:rPr>
              <a:t>TH</a:t>
            </a:r>
            <a:r>
              <a:rPr lang="en-US" sz="2200" i="1" dirty="0">
                <a:cs typeface="Arial" charset="0"/>
              </a:rPr>
              <a:t>C</a:t>
            </a:r>
            <a:r>
              <a:rPr lang="en-US" sz="2200" i="1" baseline="-25000" dirty="0">
                <a:cs typeface="Arial" charset="0"/>
              </a:rPr>
              <a:t>TH</a:t>
            </a:r>
            <a:r>
              <a:rPr lang="en-US" sz="2200" dirty="0">
                <a:cs typeface="Arial" charset="0"/>
              </a:rPr>
              <a:t>) is bias-independent</a:t>
            </a: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87350" y="699761"/>
            <a:ext cx="4062413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Lee 1995; Tenbroek 1996; Reyboz 2004; Jin 2001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6218238" y="3290888"/>
            <a:ext cx="2222500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sz="2400" i="1" baseline="-25000">
                <a:solidFill>
                  <a:schemeClr val="accent2"/>
                </a:solidFill>
                <a:latin typeface="Arial" charset="0"/>
              </a:rPr>
              <a:t>DS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 = 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∂</a:t>
            </a:r>
            <a:r>
              <a:rPr lang="en-US" sz="2400" i="1">
                <a:solidFill>
                  <a:schemeClr val="accent2"/>
                </a:solidFill>
                <a:latin typeface="Arial" charset="0"/>
                <a:cs typeface="Arial" charset="0"/>
              </a:rPr>
              <a:t>I</a:t>
            </a:r>
            <a:r>
              <a:rPr lang="en-US" sz="2400" i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D 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/ ∂</a:t>
            </a:r>
            <a:r>
              <a:rPr lang="en-US" sz="2400" i="1">
                <a:solidFill>
                  <a:schemeClr val="accent2"/>
                </a:solidFill>
                <a:latin typeface="Arial" charset="0"/>
                <a:cs typeface="Arial" charset="0"/>
              </a:rPr>
              <a:t>V</a:t>
            </a:r>
            <a:r>
              <a:rPr lang="en-US" sz="2400" i="1" baseline="-25000">
                <a:solidFill>
                  <a:schemeClr val="accent2"/>
                </a:solidFill>
                <a:latin typeface="Arial" charset="0"/>
                <a:cs typeface="Arial" charset="0"/>
              </a:rPr>
              <a:t>DS</a:t>
            </a:r>
          </a:p>
        </p:txBody>
      </p:sp>
      <p:pic>
        <p:nvPicPr>
          <p:cNvPr id="5929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4057650"/>
            <a:ext cx="2855912" cy="19415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929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8325" y="973138"/>
            <a:ext cx="2954338" cy="21304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92907" name="Line 11"/>
          <p:cNvSpPr>
            <a:spLocks noChangeShapeType="1"/>
          </p:cNvSpPr>
          <p:nvPr/>
        </p:nvSpPr>
        <p:spPr bwMode="auto">
          <a:xfrm>
            <a:off x="4776788" y="2935288"/>
            <a:ext cx="1411287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279A-57FB-42F2-8B3C-C5E79E4D9ABF}" type="slidenum">
              <a:rPr lang="en-US"/>
              <a:pPr/>
              <a:t>32</a:t>
            </a:fld>
            <a:endParaRPr lang="en-US"/>
          </a:p>
        </p:txBody>
      </p:sp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108075"/>
            <a:ext cx="5616575" cy="4714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Thermometry Results Summary</a:t>
            </a:r>
            <a:endParaRPr lang="en-US" dirty="0"/>
          </a:p>
        </p:txBody>
      </p:sp>
      <p:pic>
        <p:nvPicPr>
          <p:cNvPr id="580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38" y="3730625"/>
            <a:ext cx="403225" cy="403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1620838" y="2384425"/>
            <a:ext cx="542925" cy="5080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80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575" y="2428875"/>
            <a:ext cx="428625" cy="4286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06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8313" y="3036888"/>
            <a:ext cx="438150" cy="438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pic>
        <p:nvPicPr>
          <p:cNvPr id="5806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1513" y="4446588"/>
            <a:ext cx="401637" cy="401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80617" name="Line 9"/>
          <p:cNvSpPr>
            <a:spLocks noChangeShapeType="1"/>
          </p:cNvSpPr>
          <p:nvPr/>
        </p:nvSpPr>
        <p:spPr bwMode="auto">
          <a:xfrm flipH="1">
            <a:off x="4665663" y="3298825"/>
            <a:ext cx="1003300" cy="4460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5741988" y="3108325"/>
            <a:ext cx="1044575" cy="330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Silicon-on-</a:t>
            </a:r>
          </a:p>
          <a:p>
            <a:pPr algn="l">
              <a:lnSpc>
                <a:spcPct val="90000"/>
              </a:lnSpc>
            </a:pPr>
            <a:r>
              <a:rPr lang="en-US"/>
              <a:t>Insulator FET</a:t>
            </a:r>
          </a:p>
        </p:txBody>
      </p:sp>
      <p:sp>
        <p:nvSpPr>
          <p:cNvPr id="580619" name="Line 11"/>
          <p:cNvSpPr>
            <a:spLocks noChangeShapeType="1"/>
          </p:cNvSpPr>
          <p:nvPr/>
        </p:nvSpPr>
        <p:spPr bwMode="auto">
          <a:xfrm flipV="1">
            <a:off x="3725863" y="4075113"/>
            <a:ext cx="238125" cy="536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3662363" y="4684713"/>
            <a:ext cx="671512" cy="1825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/>
              <a:t>Bulk FET</a:t>
            </a:r>
          </a:p>
        </p:txBody>
      </p:sp>
      <p:sp>
        <p:nvSpPr>
          <p:cNvPr id="580621" name="Line 13"/>
          <p:cNvSpPr>
            <a:spLocks noChangeShapeType="1"/>
          </p:cNvSpPr>
          <p:nvPr/>
        </p:nvSpPr>
        <p:spPr bwMode="auto">
          <a:xfrm flipV="1">
            <a:off x="2690813" y="3441700"/>
            <a:ext cx="400050" cy="4841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2" name="Text Box 14"/>
          <p:cNvSpPr txBox="1">
            <a:spLocks noChangeArrowheads="1"/>
          </p:cNvSpPr>
          <p:nvPr/>
        </p:nvSpPr>
        <p:spPr bwMode="auto">
          <a:xfrm>
            <a:off x="2622550" y="3978275"/>
            <a:ext cx="534988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/>
              <a:t>Cu Via</a:t>
            </a:r>
          </a:p>
        </p:txBody>
      </p:sp>
      <p:sp>
        <p:nvSpPr>
          <p:cNvPr id="580623" name="Text Box 15"/>
          <p:cNvSpPr txBox="1">
            <a:spLocks noChangeArrowheads="1"/>
          </p:cNvSpPr>
          <p:nvPr/>
        </p:nvSpPr>
        <p:spPr bwMode="auto">
          <a:xfrm>
            <a:off x="1639888" y="2884488"/>
            <a:ext cx="1238250" cy="3302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lIns="4572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Phase-change Memory (PCM)</a:t>
            </a:r>
          </a:p>
        </p:txBody>
      </p:sp>
      <p:sp>
        <p:nvSpPr>
          <p:cNvPr id="580624" name="Line 16"/>
          <p:cNvSpPr>
            <a:spLocks noChangeShapeType="1"/>
          </p:cNvSpPr>
          <p:nvPr/>
        </p:nvSpPr>
        <p:spPr bwMode="auto">
          <a:xfrm flipV="1">
            <a:off x="2214563" y="2738438"/>
            <a:ext cx="407987" cy="968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5" name="Line 17"/>
          <p:cNvSpPr>
            <a:spLocks noChangeShapeType="1"/>
          </p:cNvSpPr>
          <p:nvPr/>
        </p:nvSpPr>
        <p:spPr bwMode="auto">
          <a:xfrm flipH="1">
            <a:off x="4330700" y="1516063"/>
            <a:ext cx="142875" cy="530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0626" name="Text Box 18"/>
          <p:cNvSpPr txBox="1">
            <a:spLocks noChangeArrowheads="1"/>
          </p:cNvSpPr>
          <p:nvPr/>
        </p:nvSpPr>
        <p:spPr bwMode="auto">
          <a:xfrm>
            <a:off x="3725863" y="1108075"/>
            <a:ext cx="1044575" cy="3302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Single-wall nanotube</a:t>
            </a:r>
          </a:p>
        </p:txBody>
      </p:sp>
      <p:sp>
        <p:nvSpPr>
          <p:cNvPr id="580627" name="Rectangle 19"/>
          <p:cNvSpPr>
            <a:spLocks noChangeArrowheads="1"/>
          </p:cNvSpPr>
          <p:nvPr/>
        </p:nvSpPr>
        <p:spPr bwMode="auto">
          <a:xfrm>
            <a:off x="4533900" y="1284288"/>
            <a:ext cx="542925" cy="5080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80628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113" y="1322388"/>
            <a:ext cx="414337" cy="4143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</p:pic>
      <p:sp>
        <p:nvSpPr>
          <p:cNvPr id="580629" name="Text Box 21"/>
          <p:cNvSpPr txBox="1">
            <a:spLocks noChangeArrowheads="1"/>
          </p:cNvSpPr>
          <p:nvPr/>
        </p:nvSpPr>
        <p:spPr bwMode="auto">
          <a:xfrm>
            <a:off x="146050" y="5929313"/>
            <a:ext cx="7685088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Data: Mautry (1990), Bunyan (1992), Su (1994), Lee (1995), Jenkins (1995), Tenbroek (1996), Jin (2001), Reyboz (2004), Javey (2004), Seidel (2004), Pop (2004-6), Maune (2006).</a:t>
            </a:r>
          </a:p>
        </p:txBody>
      </p:sp>
      <p:sp>
        <p:nvSpPr>
          <p:cNvPr id="580630" name="Text Box 22"/>
          <p:cNvSpPr txBox="1">
            <a:spLocks noChangeArrowheads="1"/>
          </p:cNvSpPr>
          <p:nvPr/>
        </p:nvSpPr>
        <p:spPr bwMode="auto">
          <a:xfrm>
            <a:off x="5816600" y="1089025"/>
            <a:ext cx="3057525" cy="1597025"/>
          </a:xfrm>
          <a:prstGeom prst="rect">
            <a:avLst/>
          </a:prstGeom>
          <a:solidFill>
            <a:srgbClr val="CCFFFF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1400"/>
              <a:t>High thermal resistances:</a:t>
            </a:r>
            <a:endParaRPr lang="en-US" sz="200"/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SWNT due to small thermal conductance (very small d ~ 2 nm)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Others due to low thermal conductivity, decreasing dimensions, increased role of interfaces</a:t>
            </a:r>
          </a:p>
        </p:txBody>
      </p:sp>
      <p:sp>
        <p:nvSpPr>
          <p:cNvPr id="580631" name="Text Box 23"/>
          <p:cNvSpPr txBox="1">
            <a:spLocks noChangeArrowheads="1"/>
          </p:cNvSpPr>
          <p:nvPr/>
        </p:nvSpPr>
        <p:spPr bwMode="auto">
          <a:xfrm>
            <a:off x="5816600" y="4087813"/>
            <a:ext cx="2516188" cy="939800"/>
          </a:xfrm>
          <a:prstGeom prst="rect">
            <a:avLst/>
          </a:prstGeom>
          <a:solidFill>
            <a:srgbClr val="CCFFFF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1400"/>
              <a:t>Power input also matters:</a:t>
            </a:r>
            <a:endParaRPr lang="en-US" sz="200"/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SWNT ~ 0.01-0.1 mW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Others ~ 0.1-1 mW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12139"/>
            <a:ext cx="6934200" cy="62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98" y="123826"/>
            <a:ext cx="8925514" cy="661102"/>
          </a:xfrm>
        </p:spPr>
        <p:txBody>
          <a:bodyPr/>
          <a:lstStyle/>
          <a:p>
            <a:r>
              <a:rPr lang="en-US" dirty="0" smtClean="0"/>
              <a:t>General Approach to Boundary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2" y="2515716"/>
            <a:ext cx="8229600" cy="5268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Flux J = #incident particles x velocity x transmission prob.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7969"/>
          <a:stretch>
            <a:fillRect/>
          </a:stretch>
        </p:blipFill>
        <p:spPr bwMode="auto">
          <a:xfrm>
            <a:off x="4135355" y="1293726"/>
            <a:ext cx="2315555" cy="10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690334" y="1362091"/>
            <a:ext cx="495656" cy="48711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1762" y="1283755"/>
            <a:ext cx="898733" cy="59108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802" y="1907579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899" y="1887856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482" y="1513132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242" y="1665532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2306" y="1925508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597" y="1393006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506" y="1941646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396" y="1676290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5069758" y="1778773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77388" y="1624885"/>
            <a:ext cx="1326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transmission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3270765" y="983417"/>
            <a:ext cx="530525" cy="1187796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525" h="767751">
                <a:moveTo>
                  <a:pt x="7189" y="767751"/>
                </a:moveTo>
                <a:cubicBezTo>
                  <a:pt x="11502" y="707366"/>
                  <a:pt x="0" y="662796"/>
                  <a:pt x="33068" y="621102"/>
                </a:cubicBezTo>
                <a:cubicBezTo>
                  <a:pt x="66136" y="579408"/>
                  <a:pt x="146650" y="550653"/>
                  <a:pt x="205597" y="517585"/>
                </a:cubicBezTo>
                <a:cubicBezTo>
                  <a:pt x="264544" y="484517"/>
                  <a:pt x="336430" y="465826"/>
                  <a:pt x="386751" y="422694"/>
                </a:cubicBezTo>
                <a:cubicBezTo>
                  <a:pt x="437072" y="379562"/>
                  <a:pt x="484517" y="329241"/>
                  <a:pt x="507521" y="258792"/>
                </a:cubicBezTo>
                <a:cubicBezTo>
                  <a:pt x="530525" y="188343"/>
                  <a:pt x="527649" y="94171"/>
                  <a:pt x="524774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3162952" y="1532626"/>
            <a:ext cx="12801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2980072" y="2172706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Freeform 25"/>
          <p:cNvSpPr/>
          <p:nvPr/>
        </p:nvSpPr>
        <p:spPr bwMode="auto">
          <a:xfrm flipH="1">
            <a:off x="3260745" y="1440617"/>
            <a:ext cx="241540" cy="319177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  <a:gd name="connsiteX0" fmla="*/ 179462 w 179462"/>
              <a:gd name="connsiteY0" fmla="*/ 0 h 384561"/>
              <a:gd name="connsiteX1" fmla="*/ 0 w 179462"/>
              <a:gd name="connsiteY1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lnTo>
                  <a:pt x="0" y="38456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857880" y="1133153"/>
            <a:ext cx="75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baseline="-25000" dirty="0" err="1" smtClean="0"/>
              <a:t>FD</a:t>
            </a:r>
            <a:r>
              <a:rPr lang="en-US" sz="1400" dirty="0" smtClean="0"/>
              <a:t>(E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)</a:t>
            </a:r>
            <a:endParaRPr lang="en-US" sz="1400" baseline="-25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798195" y="83123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x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474177" y="5599042"/>
          <a:ext cx="2394693" cy="768993"/>
        </p:xfrm>
        <a:graphic>
          <a:graphicData uri="http://schemas.openxmlformats.org/presentationml/2006/ole">
            <p:oleObj spid="_x0000_s32770" name="Equation" r:id="rId6" imgW="1587240" imgH="50796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73561" y="127383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7554" y="127383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2146529" y="1184229"/>
            <a:ext cx="319178" cy="966159"/>
          </a:xfrm>
          <a:prstGeom prst="ellipse">
            <a:avLst/>
          </a:prstGeom>
          <a:noFill/>
          <a:ln w="88900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25000">
                  <a:schemeClr val="bg1">
                    <a:lumMod val="8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8899986" rev="0"/>
            </a:camera>
            <a:lightRig rig="threePt" dir="t"/>
          </a:scene3d>
          <a:sp3d extrusionH="82550" prstMaterial="dkEdge"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9479" y="1046673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||</a:t>
            </a:r>
            <a:endParaRPr lang="en-US" sz="1400" baseline="30000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48506" y="4389044"/>
          <a:ext cx="6858000" cy="558800"/>
        </p:xfrm>
        <a:graphic>
          <a:graphicData uri="http://schemas.openxmlformats.org/presentationml/2006/ole">
            <p:oleObj spid="_x0000_s32771" name="Equation" r:id="rId7" imgW="3441600" imgH="27936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25687" y="213791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8034" y="2137918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1634" y="5205012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99"/>
                </a:solidFill>
              </a:rPr>
              <a:t>More generally:</a:t>
            </a:r>
          </a:p>
          <a:p>
            <a:pPr algn="r"/>
            <a:r>
              <a:rPr lang="en-US" sz="1600" dirty="0" smtClean="0">
                <a:solidFill>
                  <a:srgbClr val="000099"/>
                </a:solidFill>
              </a:rPr>
              <a:t>fancier version of</a:t>
            </a:r>
          </a:p>
          <a:p>
            <a:pPr algn="r"/>
            <a:r>
              <a:rPr lang="en-US" sz="1600" dirty="0" err="1" smtClean="0">
                <a:solidFill>
                  <a:srgbClr val="000099"/>
                </a:solidFill>
              </a:rPr>
              <a:t>Landauer</a:t>
            </a:r>
            <a:r>
              <a:rPr lang="en-US" sz="1600" dirty="0" smtClean="0">
                <a:solidFill>
                  <a:srgbClr val="000099"/>
                </a:solidFill>
              </a:rPr>
              <a:t> formula!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5478" y="5304250"/>
            <a:ext cx="2177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ex: electron tunneling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738313" y="3221038"/>
          <a:ext cx="2151062" cy="787400"/>
        </p:xfrm>
        <a:graphic>
          <a:graphicData uri="http://schemas.openxmlformats.org/presentationml/2006/ole">
            <p:oleObj spid="_x0000_s32774" name="Equation" r:id="rId8" imgW="1079280" imgH="393480" progId="Equation.DSMT4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210175" y="3221038"/>
          <a:ext cx="2327275" cy="787400"/>
        </p:xfrm>
        <a:graphic>
          <a:graphicData uri="http://schemas.openxmlformats.org/presentationml/2006/ole">
            <p:oleObj spid="_x0000_s32775" name="Equation" r:id="rId9" imgW="1168200" imgH="393480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940742" y="681767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(conductance)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014234" cy="646331"/>
          </a:xfrm>
        </p:spPr>
        <p:txBody>
          <a:bodyPr/>
          <a:lstStyle/>
          <a:p>
            <a:r>
              <a:rPr lang="en-US" dirty="0" smtClean="0"/>
              <a:t>Band-to-Band Tunneling 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90" y="1071124"/>
            <a:ext cx="8229600" cy="4830763"/>
          </a:xfrm>
        </p:spPr>
        <p:txBody>
          <a:bodyPr/>
          <a:lstStyle/>
          <a:p>
            <a:r>
              <a:rPr lang="en-US" dirty="0" smtClean="0"/>
              <a:t>Assuming parabolic energy dispersion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E(k) = ħ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E.g. band-to-band (</a:t>
            </a:r>
            <a:r>
              <a:rPr lang="en-US" dirty="0" err="1" smtClean="0"/>
              <a:t>Zener</a:t>
            </a:r>
            <a:r>
              <a:rPr lang="en-US" dirty="0" smtClean="0"/>
              <a:t>) tunneling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in silicon diode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3426631"/>
            <a:ext cx="3724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58863" y="1727200"/>
          <a:ext cx="3517900" cy="1168400"/>
        </p:xfrm>
        <a:graphic>
          <a:graphicData uri="http://schemas.openxmlformats.org/presentationml/2006/ole">
            <p:oleObj spid="_x0000_s33794" name="Equation" r:id="rId5" imgW="1765080" imgH="5839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97536" y="2142123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 = electric field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90500" y="4350803"/>
          <a:ext cx="5013325" cy="1168400"/>
        </p:xfrm>
        <a:graphic>
          <a:graphicData uri="http://schemas.openxmlformats.org/presentationml/2006/ole">
            <p:oleObj spid="_x0000_s33795" name="Equation" r:id="rId6" imgW="2514600" imgH="58392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653" y="5995864"/>
            <a:ext cx="418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See, e.g. Kane, </a:t>
            </a:r>
            <a:r>
              <a:rPr lang="en-US" sz="1400" i="1" dirty="0" smtClean="0"/>
              <a:t>J. Appl. Phys.</a:t>
            </a:r>
            <a:r>
              <a:rPr lang="en-US" sz="1400" dirty="0" smtClean="0"/>
              <a:t> 32, 83 (1961)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Thermionic and Field Emission (3D)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256331" y="3664349"/>
            <a:ext cx="704008" cy="72828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6263" y="3834281"/>
            <a:ext cx="534076" cy="621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9204" y="2370972"/>
            <a:ext cx="704008" cy="72828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9203" y="2540904"/>
            <a:ext cx="534076" cy="621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 rot="5400000">
            <a:off x="752562" y="2557090"/>
            <a:ext cx="2265764" cy="728283"/>
          </a:xfrm>
          <a:prstGeom prst="parallelogram">
            <a:avLst>
              <a:gd name="adj" fmla="val 192301"/>
            </a:avLst>
          </a:prstGeom>
          <a:noFill/>
          <a:ln w="22225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18910" y="2241431"/>
            <a:ext cx="402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µ</a:t>
            </a:r>
            <a:r>
              <a:rPr lang="en-US" sz="16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982737" y="3542900"/>
            <a:ext cx="402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µ</a:t>
            </a:r>
            <a:r>
              <a:rPr lang="en-US" sz="16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90390" y="3591451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µ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-µ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qV</a:t>
            </a:r>
            <a:endParaRPr lang="en-US" sz="1600" baseline="-250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326" y="1521194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478" y="2091350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1257840" y="2193833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388725" y="1609629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03522" y="1455741"/>
            <a:ext cx="19960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thermionic emission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5470" y="2039945"/>
            <a:ext cx="24897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tunneling (field emission)</a:t>
            </a:r>
          </a:p>
        </p:txBody>
      </p:sp>
      <p:sp>
        <p:nvSpPr>
          <p:cNvPr id="19" name="Left Brace 18"/>
          <p:cNvSpPr/>
          <p:nvPr/>
        </p:nvSpPr>
        <p:spPr bwMode="auto">
          <a:xfrm>
            <a:off x="736375" y="1780252"/>
            <a:ext cx="186117" cy="574535"/>
          </a:xfrm>
          <a:prstGeom prst="leftBrace">
            <a:avLst>
              <a:gd name="adj1" fmla="val 27857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01377" y="185975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1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H="1">
            <a:off x="3629280" y="2569223"/>
            <a:ext cx="1505119" cy="139992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224503" y="4044348"/>
          <a:ext cx="4075113" cy="1168400"/>
        </p:xfrm>
        <a:graphic>
          <a:graphicData uri="http://schemas.openxmlformats.org/presentationml/2006/ole">
            <p:oleObj spid="_x0000_s51202" name="Equation" r:id="rId5" imgW="2044440" imgH="58392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62687" y="5194491"/>
            <a:ext cx="45163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field emission a.k.a. Fowler-</a:t>
            </a:r>
            <a:r>
              <a:rPr lang="en-US" sz="1400" dirty="0" err="1" smtClean="0"/>
              <a:t>Nordheim</a:t>
            </a:r>
            <a:r>
              <a:rPr lang="en-US" sz="1400" dirty="0" smtClean="0"/>
              <a:t> tunneling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6227" y="5889056"/>
            <a:ext cx="540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see, e.g. </a:t>
            </a:r>
            <a:r>
              <a:rPr lang="en-US" sz="1400" dirty="0" err="1" smtClean="0"/>
              <a:t>Lenzlinger</a:t>
            </a:r>
            <a:r>
              <a:rPr lang="en-US" sz="1400" dirty="0" smtClean="0"/>
              <a:t>, </a:t>
            </a:r>
            <a:r>
              <a:rPr lang="en-US" sz="1400" i="1" dirty="0" smtClean="0"/>
              <a:t>J. Appl. Phys</a:t>
            </a:r>
            <a:r>
              <a:rPr lang="en-US" sz="1400" dirty="0" smtClean="0"/>
              <a:t>. 40, 278 (1969)</a:t>
            </a:r>
          </a:p>
          <a:p>
            <a:pPr algn="r"/>
            <a:r>
              <a:rPr lang="en-US" sz="1400" dirty="0" smtClean="0"/>
              <a:t>S. </a:t>
            </a:r>
            <a:r>
              <a:rPr lang="en-US" sz="1400" dirty="0" err="1" smtClean="0"/>
              <a:t>Sze</a:t>
            </a:r>
            <a:r>
              <a:rPr lang="en-US" sz="1400" dirty="0" smtClean="0"/>
              <a:t>, Physics of Semiconductor Devices, 3rd ed. (2007)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064125" y="2057400"/>
          <a:ext cx="3848100" cy="965200"/>
        </p:xfrm>
        <a:graphic>
          <a:graphicData uri="http://schemas.openxmlformats.org/presentationml/2006/ole">
            <p:oleObj spid="_x0000_s51203" name="Equation" r:id="rId6" imgW="1930320" imgH="48240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 rot="16200000" flipH="1">
            <a:off x="4409629" y="1680983"/>
            <a:ext cx="671356" cy="6244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2" name="Isosceles Triangle 31"/>
          <p:cNvSpPr/>
          <p:nvPr/>
        </p:nvSpPr>
        <p:spPr bwMode="auto">
          <a:xfrm>
            <a:off x="1885443" y="2476162"/>
            <a:ext cx="113289" cy="234669"/>
          </a:xfrm>
          <a:prstGeom prst="triangle">
            <a:avLst>
              <a:gd name="adj" fmla="val 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630018" y="255432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</a:t>
            </a:r>
            <a:endParaRPr lang="en-US" sz="1400" baseline="-25000" dirty="0" smtClean="0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Photon</a:t>
            </a:r>
            <a:r>
              <a:rPr lang="en-US" dirty="0" smtClean="0"/>
              <a:t> Radiation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5816" y="6020474"/>
            <a:ext cx="443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Swartz &amp; Pohl, </a:t>
            </a:r>
            <a:r>
              <a:rPr lang="en-US" sz="1400" i="1" dirty="0" smtClean="0"/>
              <a:t>Rev. Mod. Phys</a:t>
            </a:r>
            <a:r>
              <a:rPr lang="en-US" sz="1400" dirty="0" smtClean="0"/>
              <a:t>. 61, 605 (1989)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71" y="1122308"/>
            <a:ext cx="42672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 t="-893" r="-2948" b="9526"/>
          <a:stretch>
            <a:fillRect/>
          </a:stretch>
        </p:blipFill>
        <p:spPr bwMode="auto">
          <a:xfrm>
            <a:off x="1075651" y="4849153"/>
            <a:ext cx="2784840" cy="46124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836" y="2919030"/>
            <a:ext cx="188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59776" y="243570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Acoustic analog of</a:t>
            </a:r>
          </a:p>
          <a:p>
            <a:r>
              <a:rPr lang="en-US" sz="1400" dirty="0" smtClean="0"/>
              <a:t>Stefan-Boltzmann constant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9036" y="1076241"/>
            <a:ext cx="4094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Phonons behave like photons at low-T</a:t>
            </a:r>
          </a:p>
          <a:p>
            <a:r>
              <a:rPr lang="en-US" sz="1600" i="1" dirty="0" smtClean="0"/>
              <a:t>in the absence of scattering (why?)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0952" y="4746444"/>
            <a:ext cx="1504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31819" y="4505913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Heat flux: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498" y="3494408"/>
            <a:ext cx="3234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c</a:t>
            </a:r>
            <a:r>
              <a:rPr lang="en-US" sz="1400" i="1" baseline="-25000" dirty="0" err="1" smtClean="0"/>
              <a:t>i</a:t>
            </a:r>
            <a:r>
              <a:rPr lang="en-US" sz="1400" dirty="0" smtClean="0"/>
              <a:t> = sound velocities (2 TA, 1 LA)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257" y="5614525"/>
            <a:ext cx="344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what’s the temperature profile?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6" y="123825"/>
            <a:ext cx="8941699" cy="667007"/>
          </a:xfrm>
        </p:spPr>
        <p:txBody>
          <a:bodyPr/>
          <a:lstStyle/>
          <a:p>
            <a:r>
              <a:rPr lang="en-US" dirty="0" smtClean="0"/>
              <a:t>Phonon Conductance of </a:t>
            </a:r>
            <a:r>
              <a:rPr lang="en-US" dirty="0" err="1" smtClean="0"/>
              <a:t>Nanoconstrictions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856" y="6045188"/>
            <a:ext cx="4238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Prasher, </a:t>
            </a:r>
            <a:r>
              <a:rPr lang="en-US" sz="1400" i="1" dirty="0" smtClean="0"/>
              <a:t>Appl. 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 91, 143119 (2007)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152" y="943233"/>
            <a:ext cx="3648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7539517" y="2293769"/>
            <a:ext cx="302905" cy="621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70" y="1200146"/>
            <a:ext cx="2283426" cy="427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964" y="2546519"/>
            <a:ext cx="5124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599935" y="3822360"/>
            <a:ext cx="30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1) a &gt;&gt; </a:t>
            </a:r>
            <a:r>
              <a:rPr lang="el-GR" sz="1600" b="1" dirty="0" smtClean="0"/>
              <a:t>λ</a:t>
            </a:r>
            <a:r>
              <a:rPr lang="en-US" sz="1600" dirty="0" smtClean="0"/>
              <a:t>    </a:t>
            </a:r>
            <a:r>
              <a:rPr lang="en-US" sz="1600" dirty="0" smtClean="0">
                <a:sym typeface="Wingdings" pitchFamily="2" charset="2"/>
              </a:rPr>
              <a:t>   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1600" dirty="0" smtClean="0">
                <a:sym typeface="Wingdings" pitchFamily="2" charset="2"/>
              </a:rPr>
              <a:t> = </a:t>
            </a:r>
            <a:r>
              <a:rPr lang="en-US" sz="1600" dirty="0" err="1" smtClean="0">
                <a:sym typeface="Wingdings" pitchFamily="2" charset="2"/>
              </a:rPr>
              <a:t>cos</a:t>
            </a:r>
            <a:r>
              <a:rPr lang="en-US" sz="1600" dirty="0" smtClean="0">
                <a:sym typeface="Wingdings" pitchFamily="2" charset="2"/>
              </a:rPr>
              <a:t>(</a:t>
            </a:r>
            <a:r>
              <a:rPr lang="el-GR" sz="1600" dirty="0" smtClean="0">
                <a:latin typeface="Times New Roman"/>
                <a:cs typeface="Times New Roman"/>
                <a:sym typeface="Wingdings" pitchFamily="2" charset="2"/>
              </a:rPr>
              <a:t>θ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 smtClean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8782" y="4363482"/>
            <a:ext cx="3543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9354" y="5105142"/>
            <a:ext cx="3400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 bwMode="auto">
          <a:xfrm>
            <a:off x="3492842" y="3632888"/>
            <a:ext cx="4843849" cy="224069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6315" y="5881815"/>
            <a:ext cx="3241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 smtClean="0"/>
              <a:t>λ</a:t>
            </a:r>
            <a:r>
              <a:rPr lang="en-US" sz="1400" i="1" dirty="0" smtClean="0"/>
              <a:t> = dominant phonon wavelength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53" y="927916"/>
            <a:ext cx="4161267" cy="33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6" y="123825"/>
            <a:ext cx="8941699" cy="667007"/>
          </a:xfrm>
        </p:spPr>
        <p:txBody>
          <a:bodyPr/>
          <a:lstStyle/>
          <a:p>
            <a:r>
              <a:rPr lang="en-US" dirty="0" smtClean="0"/>
              <a:t>Phonon Conductance of </a:t>
            </a:r>
            <a:r>
              <a:rPr lang="en-US" dirty="0" err="1" smtClean="0"/>
              <a:t>Nanoconstrictions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856" y="6045188"/>
            <a:ext cx="4238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Prasher, </a:t>
            </a:r>
            <a:r>
              <a:rPr lang="en-US" sz="1400" i="1" dirty="0" smtClean="0"/>
              <a:t>Appl. 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 91, 143119 (2007)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39517" y="2293769"/>
            <a:ext cx="302905" cy="6213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4027" y="424248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2) a &lt;&lt; </a:t>
            </a:r>
            <a:r>
              <a:rPr lang="el-GR" sz="1600" b="1" dirty="0" smtClean="0"/>
              <a:t>λ</a:t>
            </a:r>
            <a:endParaRPr lang="en-US" sz="1600" b="1" dirty="0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3426934" y="4176584"/>
            <a:ext cx="5354596" cy="165580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1163" y="5815902"/>
            <a:ext cx="3241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 smtClean="0"/>
              <a:t>λ</a:t>
            </a:r>
            <a:r>
              <a:rPr lang="en-US" sz="1400" i="1" dirty="0" smtClean="0"/>
              <a:t> = dominant phonon wavelength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1654" y="4735213"/>
            <a:ext cx="4600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0708" y="5272860"/>
            <a:ext cx="3952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84" y="4531456"/>
            <a:ext cx="1771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6818" y="1056503"/>
            <a:ext cx="3289215" cy="247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28878</TotalTime>
  <Words>1727</Words>
  <Application>Microsoft Office PowerPoint</Application>
  <PresentationFormat>On-screen Show (4:3)</PresentationFormat>
  <Paragraphs>355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Summary of Boundary Resistance</vt:lpstr>
      <vt:lpstr>Acoustic vs. Diffuse Mismatch Model</vt:lpstr>
      <vt:lpstr>Debye Temperature Mismatch</vt:lpstr>
      <vt:lpstr>General Approach to Boundary Resistance</vt:lpstr>
      <vt:lpstr>Band-to-Band Tunneling Conduction</vt:lpstr>
      <vt:lpstr>Thermionic and Field Emission (3D)</vt:lpstr>
      <vt:lpstr>The Photon Radiation Limit</vt:lpstr>
      <vt:lpstr>Phonon Conductance of Nanoconstrictions</vt:lpstr>
      <vt:lpstr>Phonon Conductance of Nanoconstrictions</vt:lpstr>
      <vt:lpstr>Why Do Thermal Boundaries Matter?</vt:lpstr>
      <vt:lpstr>Because of Thermoelectric Applications</vt:lpstr>
      <vt:lpstr>Thermoelectric Figure of Merit (ZT)</vt:lpstr>
      <vt:lpstr>ZT State of the Art</vt:lpstr>
      <vt:lpstr>Slide 14</vt:lpstr>
      <vt:lpstr>Nanoscale Thermometry</vt:lpstr>
      <vt:lpstr>Typical Measurement Approach</vt:lpstr>
      <vt:lpstr>The 3ω Method (thin film cross-plane)</vt:lpstr>
      <vt:lpstr>3ω Method Applications…</vt:lpstr>
      <vt:lpstr>The 3ω Method (longitudinal)</vt:lpstr>
      <vt:lpstr>Another Suspended Bridge Approach</vt:lpstr>
      <vt:lpstr>Measurement Scheme</vt:lpstr>
      <vt:lpstr>Multiwall Nanotube Measurement</vt:lpstr>
      <vt:lpstr>Scanning Thermal Microscopy (SThM)</vt:lpstr>
      <vt:lpstr>SThM Applied to Multi-Wall Nanotube</vt:lpstr>
      <vt:lpstr>Scanning Joule Expansion Microscopy</vt:lpstr>
      <vt:lpstr>Thermal Effects on Devices</vt:lpstr>
      <vt:lpstr>Measuring Device Thermal Resistance</vt:lpstr>
      <vt:lpstr>Noise Thermometry</vt:lpstr>
      <vt:lpstr>Gate Electrode Resistance Thermometry</vt:lpstr>
      <vt:lpstr>Pulsed I-V Measurement</vt:lpstr>
      <vt:lpstr>AC Conductance Measurement</vt:lpstr>
      <vt:lpstr>Device Thermometry Results Summary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1645</cp:revision>
  <cp:lastPrinted>2010-10-14T15:40:17Z</cp:lastPrinted>
  <dcterms:created xsi:type="dcterms:W3CDTF">2004-06-14T02:57:56Z</dcterms:created>
  <dcterms:modified xsi:type="dcterms:W3CDTF">2010-11-04T16:26:35Z</dcterms:modified>
</cp:coreProperties>
</file>