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01" r:id="rId2"/>
    <p:sldId id="518" r:id="rId3"/>
    <p:sldId id="519" r:id="rId4"/>
    <p:sldId id="520" r:id="rId5"/>
    <p:sldId id="521" r:id="rId6"/>
    <p:sldId id="504" r:id="rId7"/>
    <p:sldId id="503" r:id="rId8"/>
    <p:sldId id="505" r:id="rId9"/>
    <p:sldId id="506" r:id="rId10"/>
    <p:sldId id="515" r:id="rId11"/>
    <p:sldId id="514" r:id="rId12"/>
    <p:sldId id="507" r:id="rId13"/>
    <p:sldId id="517" r:id="rId14"/>
    <p:sldId id="508" r:id="rId15"/>
    <p:sldId id="509" r:id="rId16"/>
    <p:sldId id="510" r:id="rId17"/>
    <p:sldId id="522" r:id="rId18"/>
    <p:sldId id="523" r:id="rId19"/>
    <p:sldId id="524" r:id="rId20"/>
    <p:sldId id="512" r:id="rId21"/>
    <p:sldId id="525" r:id="rId22"/>
    <p:sldId id="526" r:id="rId2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000099"/>
    <a:srgbClr val="B7D1D3"/>
    <a:srgbClr val="FFCCFF"/>
    <a:srgbClr val="B2B2B2"/>
    <a:srgbClr val="5F5F5F"/>
    <a:srgbClr val="99CCFF"/>
    <a:srgbClr val="C0C0C0"/>
    <a:srgbClr val="FF0000"/>
    <a:srgbClr val="F47F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6" autoAdjust="0"/>
    <p:restoredTop sz="92175" autoAdjust="0"/>
  </p:normalViewPr>
  <p:slideViewPr>
    <p:cSldViewPr snapToGrid="0">
      <p:cViewPr varScale="1">
        <p:scale>
          <a:sx n="83" d="100"/>
          <a:sy n="83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940" y="-12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8.xml"/><Relationship Id="rId7" Type="http://schemas.openxmlformats.org/officeDocument/2006/relationships/slide" Target="slides/slide14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Relationship Id="rId9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265" cy="465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1" y="8829322"/>
            <a:ext cx="2971265" cy="465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65" y="4415439"/>
            <a:ext cx="5030271" cy="41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3" tIns="46006" rIns="92013" bIns="460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E38DC090-1933-4EC1-A049-04585075771E}" type="slidenum">
              <a:rPr lang="en-US"/>
              <a:pPr/>
              <a:t>1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5025" cy="3484563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245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213" y="8829824"/>
            <a:ext cx="2971228" cy="464980"/>
          </a:xfrm>
          <a:prstGeom prst="rect">
            <a:avLst/>
          </a:prstGeom>
        </p:spPr>
        <p:txBody>
          <a:bodyPr/>
          <a:lstStyle/>
          <a:p>
            <a:fld id="{0BAC0ABC-6110-4F61-B24B-FEB917654E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213" y="8829824"/>
            <a:ext cx="2971228" cy="464980"/>
          </a:xfrm>
          <a:prstGeom prst="rect">
            <a:avLst/>
          </a:prstGeom>
        </p:spPr>
        <p:txBody>
          <a:bodyPr/>
          <a:lstStyle/>
          <a:p>
            <a:fld id="{0BAC0ABC-6110-4F61-B24B-FEB917654E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A8DF5BFF-BACC-4A30-9C69-66456DB7D57E}" type="slidenum">
              <a:rPr lang="en-US"/>
              <a:pPr/>
              <a:t>12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5025" cy="3484563"/>
          </a:xfrm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2457"/>
          </a:xfrm>
        </p:spPr>
        <p:txBody>
          <a:bodyPr/>
          <a:lstStyle/>
          <a:p>
            <a:r>
              <a:rPr lang="en-US"/>
              <a:t>May need to skip this slide if time doesn’t allow it (too “busy”)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213" y="8829824"/>
            <a:ext cx="2971228" cy="464980"/>
          </a:xfrm>
          <a:prstGeom prst="rect">
            <a:avLst/>
          </a:prstGeom>
        </p:spPr>
        <p:txBody>
          <a:bodyPr/>
          <a:lstStyle/>
          <a:p>
            <a:fld id="{0BAC0ABC-6110-4F61-B24B-FEB917654E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D368535F-8C39-469E-89C8-20E3241E9BA8}" type="slidenum">
              <a:rPr lang="en-US"/>
              <a:pPr/>
              <a:t>14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5025" cy="3484562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0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DCBEA5EA-3005-4F2C-B1DC-0DEF9E53581F}" type="slidenum">
              <a:rPr lang="en-US"/>
              <a:pPr/>
              <a:t>15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A07807B8-E49C-4E0C-98B8-E7A7060F7E22}" type="slidenum">
              <a:rPr lang="en-US"/>
              <a:pPr/>
              <a:t>16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5025" cy="3484562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0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B45BF76E-D2BC-4935-88F7-573D85CC68DD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6FBD1DF4-0947-4BB1-92F2-CC4E988E8DEB}" type="slidenum">
              <a:rPr lang="en-US"/>
              <a:pPr/>
              <a:t>6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5025" cy="3484563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2457"/>
          </a:xfrm>
        </p:spPr>
        <p:txBody>
          <a:bodyPr/>
          <a:lstStyle/>
          <a:p>
            <a:r>
              <a:rPr lang="en-US"/>
              <a:t>Add in the simplest Q=IV 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4F15E88C-6A8E-49F4-857A-22BF72244A0F}" type="slidenum">
              <a:rPr lang="en-US"/>
              <a:pPr/>
              <a:t>7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5025" cy="3484563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245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9F535E0B-CA22-483C-8700-3A9C546FACB2}" type="slidenum">
              <a:rPr lang="en-US"/>
              <a:pPr/>
              <a:t>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245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r>
              <a:rPr lang="en-US"/>
              <a:t>SRC Task 1043, Stanford (Goodson)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  <a:ln/>
        </p:spPr>
        <p:txBody>
          <a:bodyPr lIns="87810" tIns="43905" rIns="87810" bIns="43905"/>
          <a:lstStyle/>
          <a:p>
            <a:fld id="{74334589-3B1B-4DBC-B5EA-705AE220A13A}" type="slidenum">
              <a:rPr lang="en-US"/>
              <a:pPr/>
              <a:t>9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5025" cy="3484562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416099"/>
            <a:ext cx="5030391" cy="4180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CACC4D-1300-46B1-911A-CE42E06BE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30C56-B58D-4903-B7A5-5249B2D01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3825"/>
            <a:ext cx="2068512" cy="6002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575" y="123825"/>
            <a:ext cx="6056313" cy="6002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605650-BCD3-46FC-A06F-D579FE43B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23825"/>
            <a:ext cx="82296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05800" y="6489700"/>
            <a:ext cx="533400" cy="182563"/>
          </a:xfrm>
        </p:spPr>
        <p:txBody>
          <a:bodyPr/>
          <a:lstStyle>
            <a:lvl1pPr>
              <a:defRPr/>
            </a:lvl1pPr>
          </a:lstStyle>
          <a:p>
            <a:fld id="{CE37F4EE-7B35-4489-A803-2DA426913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DB7220-4BF1-447B-B55F-9D0B4B194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C920FA-E381-486A-AFA8-CA22B5FE6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901CAB-28A0-472A-8DE0-60FE0B432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12E663-EE5B-477E-A176-E59288A1C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878385-0C3D-4484-9DF0-24FC7849D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6F9636-123D-43B7-AE93-E18A60397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22608E-32B3-4E3E-8959-E6CAC4208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B3540-CBC1-42A6-B9B6-1C4A67BCB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46838"/>
            <a:ext cx="9144000" cy="51239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123825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47638" y="6511759"/>
            <a:ext cx="181171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© 2010 Eric Pop,</a:t>
            </a:r>
            <a:r>
              <a:rPr lang="en-US" b="1" i="0" baseline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 UIUC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55452"/>
            <a:ext cx="533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 i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1033AC8-477B-403E-AF1E-9A07FD7D5A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765938" y="6511759"/>
            <a:ext cx="182614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ECE 598EP: Hot Chips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 dir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8.jpeg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8.png"/><Relationship Id="rId2" Type="http://schemas.openxmlformats.org/officeDocument/2006/relationships/video" Target="file:///D:\FacJobs\JOBTALK\movie-nin100ps2.mpg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37.jpeg"/><Relationship Id="rId5" Type="http://schemas.openxmlformats.org/officeDocument/2006/relationships/image" Target="../media/image36.pn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0213" y="1281298"/>
            <a:ext cx="8240712" cy="4699954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spcBef>
                <a:spcPct val="60000"/>
              </a:spcBef>
            </a:pPr>
            <a:r>
              <a:rPr lang="en-US" sz="2400" dirty="0" smtClean="0"/>
              <a:t>Nanoelectronics: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sz="2000" dirty="0" smtClean="0"/>
              <a:t>Higher packing density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higher power density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sz="2000" dirty="0" smtClean="0"/>
              <a:t>Confined geometries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dirty="0" smtClean="0"/>
              <a:t>P</a:t>
            </a:r>
            <a:r>
              <a:rPr lang="en-US" sz="2000" dirty="0" smtClean="0"/>
              <a:t>oor </a:t>
            </a:r>
            <a:r>
              <a:rPr lang="en-US" sz="2000" dirty="0"/>
              <a:t>thermal </a:t>
            </a:r>
            <a:r>
              <a:rPr lang="en-US" sz="2000" dirty="0" smtClean="0"/>
              <a:t>properties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dirty="0" smtClean="0"/>
              <a:t>Thermal resistance at material boundaries</a:t>
            </a:r>
            <a:endParaRPr lang="en-US" sz="2000" dirty="0"/>
          </a:p>
          <a:p>
            <a:pPr marL="285750" indent="-285750">
              <a:lnSpc>
                <a:spcPct val="120000"/>
              </a:lnSpc>
              <a:spcBef>
                <a:spcPct val="60000"/>
              </a:spcBef>
            </a:pPr>
            <a:r>
              <a:rPr lang="en-US" sz="2400" dirty="0" smtClean="0"/>
              <a:t>Where </a:t>
            </a:r>
            <a:r>
              <a:rPr lang="en-US" sz="2400" dirty="0"/>
              <a:t>is the heat generated</a:t>
            </a:r>
            <a:r>
              <a:rPr lang="en-US" sz="2400" dirty="0" smtClean="0"/>
              <a:t>?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dirty="0" smtClean="0"/>
              <a:t>Spatially: channel vs. contacts</a:t>
            </a:r>
          </a:p>
          <a:p>
            <a:pPr marL="685800" lvl="1">
              <a:lnSpc>
                <a:spcPct val="120000"/>
              </a:lnSpc>
              <a:spcBef>
                <a:spcPct val="60000"/>
              </a:spcBef>
            </a:pPr>
            <a:r>
              <a:rPr lang="en-US" sz="2000" dirty="0" smtClean="0"/>
              <a:t>Spectrally: acoustic vs. optical phonons, etc.</a:t>
            </a:r>
            <a:endParaRPr lang="en-US" sz="2400" dirty="0"/>
          </a:p>
        </p:txBody>
      </p:sp>
      <p:sp>
        <p:nvSpPr>
          <p:cNvPr id="313355" name="Rectangle 11"/>
          <p:cNvSpPr>
            <a:spLocks noGrp="1" noChangeArrowheads="1"/>
          </p:cNvSpPr>
          <p:nvPr>
            <p:ph type="title"/>
          </p:nvPr>
        </p:nvSpPr>
        <p:spPr>
          <a:xfrm>
            <a:off x="407988" y="155575"/>
            <a:ext cx="8187372" cy="646331"/>
          </a:xfrm>
        </p:spPr>
        <p:txBody>
          <a:bodyPr/>
          <a:lstStyle/>
          <a:p>
            <a:r>
              <a:rPr lang="en-US" dirty="0" smtClean="0"/>
              <a:t>Power Dissipation in Semiconductors</a:t>
            </a:r>
            <a:endParaRPr lang="en-US" dirty="0"/>
          </a:p>
        </p:txBody>
      </p:sp>
      <p:pic>
        <p:nvPicPr>
          <p:cNvPr id="31335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0186" y="4184277"/>
            <a:ext cx="1801812" cy="1312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4" cstate="print"/>
          <a:srcRect l="3092" r="7551"/>
          <a:stretch>
            <a:fillRect/>
          </a:stretch>
        </p:blipFill>
        <p:spPr bwMode="auto">
          <a:xfrm>
            <a:off x="6572923" y="2543755"/>
            <a:ext cx="2291379" cy="11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46063"/>
            <a:ext cx="7772400" cy="646331"/>
          </a:xfrm>
        </p:spPr>
        <p:txBody>
          <a:bodyPr/>
          <a:lstStyle/>
          <a:p>
            <a:r>
              <a:rPr lang="en-US" u="sng" dirty="0" smtClean="0"/>
              <a:t>Inter</a:t>
            </a:r>
            <a:r>
              <a:rPr lang="en-US" dirty="0" smtClean="0"/>
              <a:t>-Valley </a:t>
            </a:r>
            <a:r>
              <a:rPr lang="en-US" dirty="0"/>
              <a:t>Phonon </a:t>
            </a:r>
            <a:r>
              <a:rPr lang="en-US" dirty="0" smtClean="0"/>
              <a:t>Scattering in Si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1173163"/>
            <a:ext cx="6700837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Six phonons contribute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well-known:  phonon energies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disputed:  deformation potentials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is their relative contribution?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Rate</a:t>
            </a:r>
            <a:r>
              <a:rPr lang="en-US" dirty="0"/>
              <a:t>: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Include quadratic dispersion for all intervalley phonons </a:t>
            </a:r>
            <a:r>
              <a:rPr lang="en-US" sz="2000" b="0" i="1" dirty="0">
                <a:latin typeface="Symbol" pitchFamily="18" charset="2"/>
              </a:rPr>
              <a:t>w</a:t>
            </a:r>
            <a:r>
              <a:rPr lang="en-US" sz="2000" b="0" i="1" dirty="0"/>
              <a:t>(q)</a:t>
            </a:r>
            <a:r>
              <a:rPr lang="en-US" sz="2000" b="0" i="1" dirty="0">
                <a:latin typeface="Symbol" pitchFamily="18" charset="2"/>
              </a:rPr>
              <a:t> </a:t>
            </a:r>
            <a:r>
              <a:rPr lang="en-US" sz="2000" b="0" i="1" dirty="0"/>
              <a:t>= v</a:t>
            </a:r>
            <a:r>
              <a:rPr lang="en-US" sz="2000" b="0" i="1" baseline="-25000" dirty="0"/>
              <a:t>s</a:t>
            </a:r>
            <a:r>
              <a:rPr lang="en-US" sz="2000" b="0" i="1" dirty="0"/>
              <a:t>q-cq</a:t>
            </a:r>
            <a:r>
              <a:rPr lang="en-US" sz="2000" b="0" i="1" baseline="30000" dirty="0"/>
              <a:t>2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4856163" y="3914775"/>
            <a:ext cx="1782762" cy="606425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2.0</a:t>
            </a:r>
          </a:p>
          <a:p>
            <a:pPr>
              <a:spcBef>
                <a:spcPct val="20000"/>
              </a:spcBef>
            </a:pPr>
            <a:r>
              <a:rPr lang="en-US"/>
              <a:t>(TO, 59 meV)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3073400" y="3914775"/>
            <a:ext cx="1782763" cy="606425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2.0</a:t>
            </a:r>
          </a:p>
          <a:p>
            <a:pPr>
              <a:spcBef>
                <a:spcPct val="20000"/>
              </a:spcBef>
            </a:pPr>
            <a:r>
              <a:rPr lang="en-US"/>
              <a:t>(LA/LO, 50 meV)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290638" y="3914775"/>
            <a:ext cx="1782762" cy="606425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0.3</a:t>
            </a:r>
          </a:p>
          <a:p>
            <a:pPr>
              <a:spcBef>
                <a:spcPct val="20000"/>
              </a:spcBef>
            </a:pPr>
            <a:r>
              <a:rPr lang="en-US"/>
              <a:t>(TA, 19 meV)</a:t>
            </a: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4856163" y="3224213"/>
            <a:ext cx="1782762" cy="690562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11.0</a:t>
            </a:r>
          </a:p>
          <a:p>
            <a:pPr>
              <a:spcBef>
                <a:spcPct val="20000"/>
              </a:spcBef>
            </a:pPr>
            <a:r>
              <a:rPr lang="en-US"/>
              <a:t>(LO, 63 meV)</a:t>
            </a: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3073400" y="3224213"/>
            <a:ext cx="1782763" cy="690562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0.8</a:t>
            </a:r>
          </a:p>
          <a:p>
            <a:pPr>
              <a:spcBef>
                <a:spcPct val="20000"/>
              </a:spcBef>
            </a:pPr>
            <a:r>
              <a:rPr lang="en-US"/>
              <a:t>(LA, 18 meV)</a:t>
            </a: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1290638" y="3224213"/>
            <a:ext cx="1782762" cy="690562"/>
          </a:xfrm>
          <a:prstGeom prst="rect">
            <a:avLst/>
          </a:prstGeom>
          <a:solidFill>
            <a:srgbClr val="FFCC66"/>
          </a:solidFill>
          <a:ln w="28575" cap="sq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 sz="1800"/>
              <a:t>0.5</a:t>
            </a:r>
          </a:p>
          <a:p>
            <a:pPr>
              <a:spcBef>
                <a:spcPct val="20000"/>
              </a:spcBef>
            </a:pPr>
            <a:r>
              <a:rPr lang="en-US"/>
              <a:t>(TA, 10 meV)</a:t>
            </a:r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>
            <a:off x="1290638" y="3224213"/>
            <a:ext cx="53482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>
            <a:off x="1290638" y="3914775"/>
            <a:ext cx="5348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2" name="Line 12"/>
          <p:cNvSpPr>
            <a:spLocks noChangeShapeType="1"/>
          </p:cNvSpPr>
          <p:nvPr/>
        </p:nvSpPr>
        <p:spPr bwMode="auto">
          <a:xfrm>
            <a:off x="1290638" y="3224213"/>
            <a:ext cx="0" cy="12969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3073400" y="3224213"/>
            <a:ext cx="0" cy="129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4" name="Line 14"/>
          <p:cNvSpPr>
            <a:spLocks noChangeShapeType="1"/>
          </p:cNvSpPr>
          <p:nvPr/>
        </p:nvSpPr>
        <p:spPr bwMode="auto">
          <a:xfrm>
            <a:off x="4856163" y="3224213"/>
            <a:ext cx="0" cy="129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5" name="Line 15"/>
          <p:cNvSpPr>
            <a:spLocks noChangeShapeType="1"/>
          </p:cNvSpPr>
          <p:nvPr/>
        </p:nvSpPr>
        <p:spPr bwMode="auto">
          <a:xfrm>
            <a:off x="6638925" y="3224213"/>
            <a:ext cx="0" cy="12969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477838" y="3414713"/>
            <a:ext cx="831850" cy="30480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g-type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527050" y="4092575"/>
            <a:ext cx="782638" cy="30480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f-type</a:t>
            </a:r>
          </a:p>
        </p:txBody>
      </p:sp>
      <p:graphicFrame>
        <p:nvGraphicFramePr>
          <p:cNvPr id="194578" name="Object 18"/>
          <p:cNvGraphicFramePr>
            <a:graphicFrameLocks noChangeAspect="1"/>
          </p:cNvGraphicFramePr>
          <p:nvPr/>
        </p:nvGraphicFramePr>
        <p:xfrm>
          <a:off x="1873250" y="4857750"/>
          <a:ext cx="4175125" cy="660400"/>
        </p:xfrm>
        <a:graphic>
          <a:graphicData uri="http://schemas.openxmlformats.org/presentationml/2006/ole">
            <p:oleObj spid="_x0000_s133122" name="Equation" r:id="rId4" imgW="2120760" imgH="431640" progId="Equation.3">
              <p:embed/>
            </p:oleObj>
          </a:graphicData>
        </a:graphic>
      </p:graphicFrame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1779588" y="2820988"/>
            <a:ext cx="4425950" cy="33655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Deformation Potentials D</a:t>
            </a:r>
            <a:r>
              <a:rPr lang="en-US" sz="1600" baseline="-25000"/>
              <a:t>p</a:t>
            </a:r>
            <a:r>
              <a:rPr lang="en-US" sz="1600"/>
              <a:t> (</a:t>
            </a:r>
            <a:r>
              <a:rPr lang="en-US"/>
              <a:t>10</a:t>
            </a:r>
            <a:r>
              <a:rPr lang="en-US" baseline="30000"/>
              <a:t>8</a:t>
            </a:r>
            <a:r>
              <a:rPr lang="en-US"/>
              <a:t> eV/cm</a:t>
            </a:r>
            <a:r>
              <a:rPr lang="en-US" sz="1600"/>
              <a:t>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973888" y="1093788"/>
            <a:ext cx="1887537" cy="3190875"/>
            <a:chOff x="4393" y="899"/>
            <a:chExt cx="1189" cy="2010"/>
          </a:xfrm>
        </p:grpSpPr>
        <p:pic>
          <p:nvPicPr>
            <p:cNvPr id="194581" name="Picture 21" descr="C:\Eric\Figures and Movies\whitedispfit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93" y="899"/>
              <a:ext cx="1161" cy="2010"/>
            </a:xfrm>
            <a:prstGeom prst="rect">
              <a:avLst/>
            </a:prstGeom>
            <a:noFill/>
          </p:spPr>
        </p:pic>
        <p:sp>
          <p:nvSpPr>
            <p:cNvPr id="194582" name="Oval 22"/>
            <p:cNvSpPr>
              <a:spLocks noChangeArrowheads="1"/>
            </p:cNvSpPr>
            <p:nvPr/>
          </p:nvSpPr>
          <p:spPr bwMode="auto">
            <a:xfrm>
              <a:off x="4728" y="2452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3" name="Oval 23"/>
            <p:cNvSpPr>
              <a:spLocks noChangeArrowheads="1"/>
            </p:cNvSpPr>
            <p:nvPr/>
          </p:nvSpPr>
          <p:spPr bwMode="auto">
            <a:xfrm>
              <a:off x="4726" y="2204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4" name="Oval 24"/>
            <p:cNvSpPr>
              <a:spLocks noChangeArrowheads="1"/>
            </p:cNvSpPr>
            <p:nvPr/>
          </p:nvSpPr>
          <p:spPr bwMode="auto">
            <a:xfrm>
              <a:off x="4731" y="1022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5" name="Oval 25"/>
            <p:cNvSpPr>
              <a:spLocks noChangeArrowheads="1"/>
            </p:cNvSpPr>
            <p:nvPr/>
          </p:nvSpPr>
          <p:spPr bwMode="auto">
            <a:xfrm>
              <a:off x="5448" y="2227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6" name="Oval 26"/>
            <p:cNvSpPr>
              <a:spLocks noChangeArrowheads="1"/>
            </p:cNvSpPr>
            <p:nvPr/>
          </p:nvSpPr>
          <p:spPr bwMode="auto">
            <a:xfrm>
              <a:off x="5449" y="1340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7" name="Oval 27"/>
            <p:cNvSpPr>
              <a:spLocks noChangeArrowheads="1"/>
            </p:cNvSpPr>
            <p:nvPr/>
          </p:nvSpPr>
          <p:spPr bwMode="auto">
            <a:xfrm>
              <a:off x="5449" y="1169"/>
              <a:ext cx="133" cy="133"/>
            </a:xfrm>
            <a:prstGeom prst="ellipse">
              <a:avLst/>
            </a:prstGeom>
            <a:noFill/>
            <a:ln w="28575" cap="sq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4588" name="Line 28"/>
            <p:cNvSpPr>
              <a:spLocks noChangeShapeType="1"/>
            </p:cNvSpPr>
            <p:nvPr/>
          </p:nvSpPr>
          <p:spPr bwMode="auto">
            <a:xfrm flipV="1">
              <a:off x="4798" y="990"/>
              <a:ext cx="0" cy="1799"/>
            </a:xfrm>
            <a:prstGeom prst="line">
              <a:avLst/>
            </a:prstGeom>
            <a:noFill/>
            <a:ln w="2857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589" name="Text Box 29"/>
            <p:cNvSpPr txBox="1">
              <a:spLocks noChangeArrowheads="1"/>
            </p:cNvSpPr>
            <p:nvPr/>
          </p:nvSpPr>
          <p:spPr bwMode="auto">
            <a:xfrm>
              <a:off x="4610" y="1992"/>
              <a:ext cx="206" cy="212"/>
            </a:xfrm>
            <a:prstGeom prst="rect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g</a:t>
              </a:r>
            </a:p>
          </p:txBody>
        </p:sp>
        <p:sp>
          <p:nvSpPr>
            <p:cNvPr id="194590" name="Text Box 30"/>
            <p:cNvSpPr txBox="1">
              <a:spLocks noChangeArrowheads="1"/>
            </p:cNvSpPr>
            <p:nvPr/>
          </p:nvSpPr>
          <p:spPr bwMode="auto">
            <a:xfrm>
              <a:off x="5322" y="2075"/>
              <a:ext cx="170" cy="212"/>
            </a:xfrm>
            <a:prstGeom prst="rect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/>
                <a:t>f</a:t>
              </a:r>
            </a:p>
          </p:txBody>
        </p:sp>
      </p:grpSp>
      <p:sp>
        <p:nvSpPr>
          <p:cNvPr id="194591" name="AutoShape 31"/>
          <p:cNvSpPr>
            <a:spLocks noChangeArrowheads="1"/>
          </p:cNvSpPr>
          <p:nvPr/>
        </p:nvSpPr>
        <p:spPr bwMode="auto">
          <a:xfrm flipV="1">
            <a:off x="7058025" y="4795838"/>
            <a:ext cx="1573213" cy="1169987"/>
          </a:xfrm>
          <a:prstGeom prst="cloudCallout">
            <a:avLst>
              <a:gd name="adj1" fmla="val -70384"/>
              <a:gd name="adj2" fmla="val 67500"/>
            </a:avLst>
          </a:prstGeom>
          <a:solidFill>
            <a:srgbClr val="FFCC6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en-US" sz="1600"/>
          </a:p>
        </p:txBody>
      </p:sp>
      <p:sp>
        <p:nvSpPr>
          <p:cNvPr id="194592" name="Text Box 32"/>
          <p:cNvSpPr txBox="1">
            <a:spLocks noChangeArrowheads="1"/>
          </p:cNvSpPr>
          <p:nvPr/>
        </p:nvSpPr>
        <p:spPr bwMode="auto">
          <a:xfrm>
            <a:off x="7215188" y="5194300"/>
            <a:ext cx="11255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400"/>
              <a:t>Jacoboni,</a:t>
            </a:r>
          </a:p>
          <a:p>
            <a:pPr>
              <a:lnSpc>
                <a:spcPct val="70000"/>
              </a:lnSpc>
            </a:pPr>
            <a:r>
              <a:rPr lang="en-US" sz="1400"/>
              <a:t>1983</a:t>
            </a:r>
          </a:p>
        </p:txBody>
      </p:sp>
      <p:sp>
        <p:nvSpPr>
          <p:cNvPr id="194593" name="Line 33"/>
          <p:cNvSpPr>
            <a:spLocks noChangeShapeType="1"/>
          </p:cNvSpPr>
          <p:nvPr/>
        </p:nvSpPr>
        <p:spPr bwMode="auto">
          <a:xfrm>
            <a:off x="1290638" y="4521200"/>
            <a:ext cx="53482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85875" y="3221038"/>
            <a:ext cx="7351713" cy="2752725"/>
            <a:chOff x="810" y="2029"/>
            <a:chExt cx="4631" cy="1734"/>
          </a:xfrm>
        </p:grpSpPr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810" y="2029"/>
              <a:ext cx="3369" cy="817"/>
              <a:chOff x="1014" y="2900"/>
              <a:chExt cx="3369" cy="817"/>
            </a:xfrm>
          </p:grpSpPr>
          <p:sp>
            <p:nvSpPr>
              <p:cNvPr id="194596" name="Rectangle 36"/>
              <p:cNvSpPr>
                <a:spLocks noChangeArrowheads="1"/>
              </p:cNvSpPr>
              <p:nvPr/>
            </p:nvSpPr>
            <p:spPr bwMode="auto">
              <a:xfrm>
                <a:off x="3260" y="3335"/>
                <a:ext cx="1123" cy="382"/>
              </a:xfrm>
              <a:prstGeom prst="rect">
                <a:avLst/>
              </a:prstGeom>
              <a:solidFill>
                <a:srgbClr val="FFFF99"/>
              </a:solidFill>
              <a:ln w="28575" cap="sq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1800"/>
                  <a:t>1.5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/>
                  <a:t>(TO, 57 meV)</a:t>
                </a:r>
              </a:p>
            </p:txBody>
          </p:sp>
          <p:sp>
            <p:nvSpPr>
              <p:cNvPr id="194597" name="Rectangle 37"/>
              <p:cNvSpPr>
                <a:spLocks noChangeArrowheads="1"/>
              </p:cNvSpPr>
              <p:nvPr/>
            </p:nvSpPr>
            <p:spPr bwMode="auto">
              <a:xfrm>
                <a:off x="2137" y="3335"/>
                <a:ext cx="1123" cy="382"/>
              </a:xfrm>
              <a:prstGeom prst="rect">
                <a:avLst/>
              </a:prstGeom>
              <a:solidFill>
                <a:srgbClr val="FFFF99"/>
              </a:solidFill>
              <a:ln w="28575" cap="sq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1800"/>
                  <a:t>3.0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/>
                  <a:t>(LA/LO, 51 meV)</a:t>
                </a:r>
              </a:p>
            </p:txBody>
          </p:sp>
          <p:sp>
            <p:nvSpPr>
              <p:cNvPr id="194598" name="Rectangle 38"/>
              <p:cNvSpPr>
                <a:spLocks noChangeArrowheads="1"/>
              </p:cNvSpPr>
              <p:nvPr/>
            </p:nvSpPr>
            <p:spPr bwMode="auto">
              <a:xfrm>
                <a:off x="3260" y="2900"/>
                <a:ext cx="1123" cy="435"/>
              </a:xfrm>
              <a:prstGeom prst="rect">
                <a:avLst/>
              </a:prstGeom>
              <a:solidFill>
                <a:srgbClr val="FFFF99"/>
              </a:solidFill>
              <a:ln w="28575" cap="sq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1800"/>
                  <a:t>7.0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/>
                  <a:t>(LO, 64 meV)</a:t>
                </a:r>
              </a:p>
            </p:txBody>
          </p:sp>
          <p:sp>
            <p:nvSpPr>
              <p:cNvPr id="194599" name="Rectangle 39"/>
              <p:cNvSpPr>
                <a:spLocks noChangeArrowheads="1"/>
              </p:cNvSpPr>
              <p:nvPr/>
            </p:nvSpPr>
            <p:spPr bwMode="auto">
              <a:xfrm>
                <a:off x="2137" y="2900"/>
                <a:ext cx="1123" cy="435"/>
              </a:xfrm>
              <a:prstGeom prst="rect">
                <a:avLst/>
              </a:prstGeom>
              <a:solidFill>
                <a:srgbClr val="FFFF99"/>
              </a:solidFill>
              <a:ln w="28575" cap="sq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1800"/>
                  <a:t>1.5</a:t>
                </a:r>
              </a:p>
              <a:p>
                <a:pPr>
                  <a:spcBef>
                    <a:spcPct val="20000"/>
                  </a:spcBef>
                </a:pPr>
                <a:r>
                  <a:rPr lang="en-US"/>
                  <a:t>(LA, 19 meV)</a:t>
                </a:r>
              </a:p>
            </p:txBody>
          </p:sp>
          <p:sp>
            <p:nvSpPr>
              <p:cNvPr id="194600" name="Line 40"/>
              <p:cNvSpPr>
                <a:spLocks noChangeShapeType="1"/>
              </p:cNvSpPr>
              <p:nvPr/>
            </p:nvSpPr>
            <p:spPr bwMode="auto">
              <a:xfrm>
                <a:off x="1014" y="2900"/>
                <a:ext cx="336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01" name="Line 41"/>
              <p:cNvSpPr>
                <a:spLocks noChangeShapeType="1"/>
              </p:cNvSpPr>
              <p:nvPr/>
            </p:nvSpPr>
            <p:spPr bwMode="auto">
              <a:xfrm>
                <a:off x="1014" y="3335"/>
                <a:ext cx="33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02" name="Line 42"/>
              <p:cNvSpPr>
                <a:spLocks noChangeShapeType="1"/>
              </p:cNvSpPr>
              <p:nvPr/>
            </p:nvSpPr>
            <p:spPr bwMode="auto">
              <a:xfrm>
                <a:off x="2137" y="2900"/>
                <a:ext cx="0" cy="8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03" name="Line 43"/>
              <p:cNvSpPr>
                <a:spLocks noChangeShapeType="1"/>
              </p:cNvSpPr>
              <p:nvPr/>
            </p:nvSpPr>
            <p:spPr bwMode="auto">
              <a:xfrm>
                <a:off x="3260" y="2900"/>
                <a:ext cx="0" cy="8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04" name="Line 44"/>
              <p:cNvSpPr>
                <a:spLocks noChangeShapeType="1"/>
              </p:cNvSpPr>
              <p:nvPr/>
            </p:nvSpPr>
            <p:spPr bwMode="auto">
              <a:xfrm>
                <a:off x="4383" y="2900"/>
                <a:ext cx="0" cy="81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605" name="Line 45"/>
              <p:cNvSpPr>
                <a:spLocks noChangeShapeType="1"/>
              </p:cNvSpPr>
              <p:nvPr/>
            </p:nvSpPr>
            <p:spPr bwMode="auto">
              <a:xfrm>
                <a:off x="1014" y="3717"/>
                <a:ext cx="3369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4606" name="AutoShape 46"/>
            <p:cNvSpPr>
              <a:spLocks noChangeArrowheads="1"/>
            </p:cNvSpPr>
            <p:nvPr/>
          </p:nvSpPr>
          <p:spPr bwMode="auto">
            <a:xfrm flipV="1">
              <a:off x="4443" y="3019"/>
              <a:ext cx="998" cy="744"/>
            </a:xfrm>
            <a:prstGeom prst="cloudCallout">
              <a:avLst>
                <a:gd name="adj1" fmla="val -71144"/>
                <a:gd name="adj2" fmla="val 67338"/>
              </a:avLst>
            </a:prstGeom>
            <a:solidFill>
              <a:srgbClr val="FFFF99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/>
            <a:lstStyle/>
            <a:p>
              <a:endParaRPr lang="en-US" sz="1600"/>
            </a:p>
          </p:txBody>
        </p:sp>
        <p:sp>
          <p:nvSpPr>
            <p:cNvPr id="194607" name="Text Box 47"/>
            <p:cNvSpPr txBox="1">
              <a:spLocks noChangeArrowheads="1"/>
            </p:cNvSpPr>
            <p:nvPr/>
          </p:nvSpPr>
          <p:spPr bwMode="auto">
            <a:xfrm>
              <a:off x="4711" y="3231"/>
              <a:ext cx="4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Pop,</a:t>
              </a:r>
            </a:p>
            <a:p>
              <a:r>
                <a:rPr lang="en-US" sz="1400" dirty="0" smtClean="0"/>
                <a:t>2004</a:t>
              </a:r>
              <a:endParaRPr lang="en-US" sz="1400" dirty="0"/>
            </a:p>
          </p:txBody>
        </p:sp>
      </p:grpSp>
    </p:spTree>
  </p:cSld>
  <p:clrMapOvr>
    <a:masterClrMapping/>
  </p:clrMapOvr>
  <p:transition advTm="7761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212725"/>
            <a:ext cx="7977187" cy="646331"/>
          </a:xfrm>
        </p:spPr>
        <p:txBody>
          <a:bodyPr/>
          <a:lstStyle/>
          <a:p>
            <a:r>
              <a:rPr lang="en-US" u="sng" dirty="0"/>
              <a:t>Intra</a:t>
            </a:r>
            <a:r>
              <a:rPr lang="en-US" dirty="0"/>
              <a:t>-Valley Acoustic </a:t>
            </a:r>
            <a:r>
              <a:rPr lang="en-US" dirty="0" smtClean="0"/>
              <a:t>Scattering in Si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4986846"/>
            <a:ext cx="8380920" cy="1436687"/>
          </a:xfrm>
        </p:spPr>
        <p:txBody>
          <a:bodyPr/>
          <a:lstStyle/>
          <a:p>
            <a:r>
              <a:rPr lang="en-US" i="1" dirty="0" smtClean="0">
                <a:latin typeface="+mj-lt"/>
              </a:rPr>
              <a:t> </a:t>
            </a:r>
            <a:r>
              <a:rPr lang="en-US" i="1" dirty="0" smtClean="0">
                <a:latin typeface="Symbol" pitchFamily="18" charset="2"/>
              </a:rPr>
              <a:t>q</a:t>
            </a:r>
            <a:r>
              <a:rPr lang="en-US" dirty="0" smtClean="0"/>
              <a:t>  </a:t>
            </a:r>
            <a:r>
              <a:rPr lang="en-US" dirty="0"/>
              <a:t>= angle between </a:t>
            </a:r>
            <a:r>
              <a:rPr lang="en-US" dirty="0" smtClean="0"/>
              <a:t>phonon k </a:t>
            </a:r>
            <a:r>
              <a:rPr lang="en-US" dirty="0"/>
              <a:t>and longitudinal axis</a:t>
            </a:r>
          </a:p>
          <a:p>
            <a:r>
              <a:rPr lang="en-US" dirty="0"/>
              <a:t>Averaged values: D</a:t>
            </a:r>
            <a:r>
              <a:rPr lang="en-US" baseline="-25000" dirty="0"/>
              <a:t>LA</a:t>
            </a:r>
            <a:r>
              <a:rPr lang="en-US" dirty="0"/>
              <a:t>=6.4 eV, D</a:t>
            </a:r>
            <a:r>
              <a:rPr lang="en-US" baseline="-25000" dirty="0"/>
              <a:t>TA</a:t>
            </a:r>
            <a:r>
              <a:rPr lang="en-US" dirty="0"/>
              <a:t>=3.1 eV, </a:t>
            </a:r>
            <a:r>
              <a:rPr lang="en-US" dirty="0" err="1"/>
              <a:t>v</a:t>
            </a:r>
            <a:r>
              <a:rPr lang="en-US" baseline="-25000" dirty="0" err="1"/>
              <a:t>LA</a:t>
            </a:r>
            <a:r>
              <a:rPr lang="en-US" dirty="0"/>
              <a:t>=9000 m/s, </a:t>
            </a:r>
            <a:r>
              <a:rPr lang="en-US" dirty="0" err="1"/>
              <a:t>v</a:t>
            </a:r>
            <a:r>
              <a:rPr lang="en-US" baseline="-25000" dirty="0" err="1"/>
              <a:t>TA</a:t>
            </a:r>
            <a:r>
              <a:rPr lang="en-US" dirty="0"/>
              <a:t>=5300 m/s</a:t>
            </a:r>
          </a:p>
        </p:txBody>
      </p:sp>
      <p:pic>
        <p:nvPicPr>
          <p:cNvPr id="99334" name="Picture 6" descr="A:\LATAvsThetaR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3238" y="1094296"/>
            <a:ext cx="4194175" cy="2414587"/>
          </a:xfrm>
          <a:prstGeom prst="rect">
            <a:avLst/>
          </a:prstGeom>
          <a:noFill/>
        </p:spPr>
      </p:pic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5341938" y="2296033"/>
            <a:ext cx="2157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Ctr="1">
            <a:spAutoFit/>
          </a:bodyPr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7299516" y="2309940"/>
            <a:ext cx="1350708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r>
              <a:rPr lang="en-US" sz="1600" dirty="0" smtClean="0">
                <a:latin typeface="Arial" pitchFamily="34" charset="0"/>
              </a:rPr>
              <a:t>longitudinal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983163" y="1108583"/>
            <a:ext cx="1487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r>
              <a:rPr lang="en-US" sz="1800">
                <a:solidFill>
                  <a:srgbClr val="0033CC"/>
                </a:solidFill>
                <a:latin typeface="Arial" pitchFamily="34" charset="0"/>
              </a:rPr>
              <a:t>(</a:t>
            </a:r>
            <a:r>
              <a:rPr lang="en-US" sz="1800">
                <a:solidFill>
                  <a:srgbClr val="0033CC"/>
                </a:solidFill>
                <a:latin typeface="Symbol" pitchFamily="18" charset="2"/>
              </a:rPr>
              <a:t>X</a:t>
            </a:r>
            <a:r>
              <a:rPr lang="en-US" sz="1800" baseline="-25000">
                <a:solidFill>
                  <a:srgbClr val="0033CC"/>
                </a:solidFill>
                <a:latin typeface="Arial" pitchFamily="34" charset="0"/>
              </a:rPr>
              <a:t>TA</a:t>
            </a:r>
            <a:r>
              <a:rPr lang="en-US" sz="1800">
                <a:solidFill>
                  <a:srgbClr val="0033CC"/>
                </a:solidFill>
                <a:latin typeface="Arial" pitchFamily="34" charset="0"/>
              </a:rPr>
              <a:t>/v</a:t>
            </a:r>
            <a:r>
              <a:rPr lang="en-US" sz="1800" baseline="-25000">
                <a:solidFill>
                  <a:srgbClr val="0033CC"/>
                </a:solidFill>
                <a:latin typeface="Arial" pitchFamily="34" charset="0"/>
              </a:rPr>
              <a:t>TA</a:t>
            </a:r>
            <a:r>
              <a:rPr lang="en-US" sz="1800">
                <a:solidFill>
                  <a:srgbClr val="0033CC"/>
                </a:solidFill>
                <a:latin typeface="Arial" pitchFamily="34" charset="0"/>
              </a:rPr>
              <a:t>)</a:t>
            </a:r>
            <a:r>
              <a:rPr lang="en-US" sz="1800" baseline="30000">
                <a:solidFill>
                  <a:srgbClr val="0033CC"/>
                </a:solidFill>
                <a:latin typeface="Arial" pitchFamily="34" charset="0"/>
              </a:rPr>
              <a:t>2</a:t>
            </a:r>
            <a:endParaRPr lang="en-US" sz="1800">
              <a:solidFill>
                <a:srgbClr val="0033CC"/>
              </a:solidFill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508375" y="1530858"/>
            <a:ext cx="1487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(</a:t>
            </a:r>
            <a:r>
              <a:rPr lang="en-US" sz="1800">
                <a:solidFill>
                  <a:schemeClr val="hlink"/>
                </a:solidFill>
                <a:latin typeface="Symbol" pitchFamily="18" charset="2"/>
              </a:rPr>
              <a:t>X</a:t>
            </a:r>
            <a:r>
              <a:rPr lang="en-US" sz="1800" baseline="-25000">
                <a:solidFill>
                  <a:schemeClr val="hlink"/>
                </a:solidFill>
                <a:latin typeface="Arial" pitchFamily="34" charset="0"/>
              </a:rPr>
              <a:t>LA</a:t>
            </a: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/v</a:t>
            </a:r>
            <a:r>
              <a:rPr lang="en-US" sz="1800" baseline="-25000">
                <a:solidFill>
                  <a:schemeClr val="hlink"/>
                </a:solidFill>
                <a:latin typeface="Arial" pitchFamily="34" charset="0"/>
              </a:rPr>
              <a:t>LA</a:t>
            </a:r>
            <a:r>
              <a:rPr lang="en-US" sz="1800">
                <a:solidFill>
                  <a:schemeClr val="hlink"/>
                </a:solidFill>
                <a:latin typeface="Arial" pitchFamily="34" charset="0"/>
              </a:rPr>
              <a:t>)</a:t>
            </a:r>
            <a:r>
              <a:rPr lang="en-US" sz="1800" baseline="30000">
                <a:solidFill>
                  <a:schemeClr val="hlink"/>
                </a:solidFill>
                <a:latin typeface="Arial" pitchFamily="34" charset="0"/>
              </a:rPr>
              <a:t>2</a:t>
            </a:r>
            <a:endParaRPr lang="en-US" sz="1800">
              <a:solidFill>
                <a:schemeClr val="hlink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12763" y="1111758"/>
            <a:ext cx="2692400" cy="1336675"/>
            <a:chOff x="281" y="804"/>
            <a:chExt cx="1696" cy="842"/>
          </a:xfrm>
        </p:grpSpPr>
        <p:graphicFrame>
          <p:nvGraphicFramePr>
            <p:cNvPr id="199684" name="Object 4"/>
            <p:cNvGraphicFramePr>
              <a:graphicFrameLocks noChangeAspect="1"/>
            </p:cNvGraphicFramePr>
            <p:nvPr/>
          </p:nvGraphicFramePr>
          <p:xfrm>
            <a:off x="300" y="995"/>
            <a:ext cx="1612" cy="339"/>
          </p:xfrm>
          <a:graphic>
            <a:graphicData uri="http://schemas.openxmlformats.org/presentationml/2006/ole">
              <p:oleObj spid="_x0000_s132102" name="Equation" r:id="rId5" imgW="1307880" imgH="241200" progId="Equation.3">
                <p:embed/>
              </p:oleObj>
            </a:graphicData>
          </a:graphic>
        </p:graphicFrame>
        <p:graphicFrame>
          <p:nvGraphicFramePr>
            <p:cNvPr id="199685" name="Object 5"/>
            <p:cNvGraphicFramePr>
              <a:graphicFrameLocks noChangeAspect="1"/>
            </p:cNvGraphicFramePr>
            <p:nvPr/>
          </p:nvGraphicFramePr>
          <p:xfrm>
            <a:off x="300" y="1324"/>
            <a:ext cx="1503" cy="322"/>
          </p:xfrm>
          <a:graphic>
            <a:graphicData uri="http://schemas.openxmlformats.org/presentationml/2006/ole">
              <p:oleObj spid="_x0000_s132103" name="Equation" r:id="rId6" imgW="1218960" imgH="228600" progId="Equation.3">
                <p:embed/>
              </p:oleObj>
            </a:graphicData>
          </a:graphic>
        </p:graphicFrame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281" y="976"/>
              <a:ext cx="1651" cy="668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714" y="804"/>
              <a:ext cx="1263" cy="173"/>
            </a:xfrm>
            <a:prstGeom prst="rect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Herring &amp; Vogt, 1956</a:t>
              </a:r>
            </a:p>
          </p:txBody>
        </p:sp>
      </p:grp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579438" y="3927983"/>
            <a:ext cx="7181850" cy="936625"/>
          </a:xfrm>
          <a:prstGeom prst="rect">
            <a:avLst/>
          </a:prstGeom>
          <a:solidFill>
            <a:srgbClr val="99FF99">
              <a:alpha val="50000"/>
            </a:srgbClr>
          </a:solidFill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99680" name="Object 0"/>
          <p:cNvGraphicFramePr>
            <a:graphicFrameLocks noChangeAspect="1"/>
          </p:cNvGraphicFramePr>
          <p:nvPr/>
        </p:nvGraphicFramePr>
        <p:xfrm>
          <a:off x="638175" y="4031171"/>
          <a:ext cx="2481263" cy="698500"/>
        </p:xfrm>
        <a:graphic>
          <a:graphicData uri="http://schemas.openxmlformats.org/presentationml/2006/ole">
            <p:oleObj spid="_x0000_s132098" name="Equation" r:id="rId7" imgW="1536480" imgH="431640" progId="Equation.3">
              <p:embed/>
            </p:oleObj>
          </a:graphicData>
        </a:graphic>
      </p:graphicFrame>
      <p:graphicFrame>
        <p:nvGraphicFramePr>
          <p:cNvPr id="199681" name="Object 1"/>
          <p:cNvGraphicFramePr>
            <a:graphicFrameLocks noChangeAspect="1"/>
          </p:cNvGraphicFramePr>
          <p:nvPr/>
        </p:nvGraphicFramePr>
        <p:xfrm>
          <a:off x="3325813" y="3986721"/>
          <a:ext cx="4357687" cy="785812"/>
        </p:xfrm>
        <a:graphic>
          <a:graphicData uri="http://schemas.openxmlformats.org/presentationml/2006/ole">
            <p:oleObj spid="_x0000_s132099" name="Equation" r:id="rId8" imgW="2743200" imgH="495000" progId="Equation.3">
              <p:embed/>
            </p:oleObj>
          </a:graphicData>
        </a:graphic>
      </p:graphicFrame>
      <p:sp>
        <p:nvSpPr>
          <p:cNvPr id="99345" name="Line 17"/>
          <p:cNvSpPr>
            <a:spLocks noChangeShapeType="1"/>
          </p:cNvSpPr>
          <p:nvPr/>
        </p:nvSpPr>
        <p:spPr bwMode="auto">
          <a:xfrm flipV="1">
            <a:off x="3255963" y="3927983"/>
            <a:ext cx="0" cy="936625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6738938" y="3642233"/>
            <a:ext cx="968534" cy="276999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Pop, </a:t>
            </a:r>
            <a:r>
              <a:rPr lang="en-US" i="1" dirty="0" smtClean="0"/>
              <a:t>2004</a:t>
            </a:r>
            <a:endParaRPr lang="en-US" i="1" dirty="0"/>
          </a:p>
        </p:txBody>
      </p:sp>
      <p:graphicFrame>
        <p:nvGraphicFramePr>
          <p:cNvPr id="199682" name="Object 2"/>
          <p:cNvGraphicFramePr>
            <a:graphicFrameLocks noChangeAspect="1"/>
          </p:cNvGraphicFramePr>
          <p:nvPr/>
        </p:nvGraphicFramePr>
        <p:xfrm>
          <a:off x="949325" y="2781808"/>
          <a:ext cx="1300163" cy="468313"/>
        </p:xfrm>
        <a:graphic>
          <a:graphicData uri="http://schemas.openxmlformats.org/presentationml/2006/ole">
            <p:oleObj spid="_x0000_s132100" name="Equation" r:id="rId9" imgW="634680" imgH="228600" progId="Equation.3">
              <p:embed/>
            </p:oleObj>
          </a:graphicData>
        </a:graphic>
      </p:graphicFrame>
      <p:graphicFrame>
        <p:nvGraphicFramePr>
          <p:cNvPr id="199683" name="Object 3"/>
          <p:cNvGraphicFramePr>
            <a:graphicFrameLocks noChangeAspect="1"/>
          </p:cNvGraphicFramePr>
          <p:nvPr/>
        </p:nvGraphicFramePr>
        <p:xfrm>
          <a:off x="949325" y="3167571"/>
          <a:ext cx="1870075" cy="468312"/>
        </p:xfrm>
        <a:graphic>
          <a:graphicData uri="http://schemas.openxmlformats.org/presentationml/2006/ole">
            <p:oleObj spid="_x0000_s132101" name="Equation" r:id="rId10" imgW="914400" imgH="228600" progId="Equation.3">
              <p:embed/>
            </p:oleObj>
          </a:graphicData>
        </a:graphic>
      </p:graphicFrame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874713" y="2757996"/>
            <a:ext cx="1984375" cy="86995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2844800" y="2870708"/>
            <a:ext cx="1127232" cy="646331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i="1" dirty="0"/>
              <a:t>Yoder, 1993</a:t>
            </a:r>
          </a:p>
          <a:p>
            <a:pPr algn="l"/>
            <a:r>
              <a:rPr lang="en-US" i="1" dirty="0"/>
              <a:t>Fischetti &amp;</a:t>
            </a:r>
          </a:p>
          <a:p>
            <a:pPr algn="l"/>
            <a:r>
              <a:rPr lang="en-US" i="1" dirty="0" err="1"/>
              <a:t>Laux</a:t>
            </a:r>
            <a:r>
              <a:rPr lang="en-US" i="1" dirty="0"/>
              <a:t>, 1996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  <a:alpha val="9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Verdana" pitchFamily="34" charset="0"/>
              </a:rPr>
              <a:t>SKIP</a:t>
            </a:r>
          </a:p>
        </p:txBody>
      </p:sp>
    </p:spTree>
  </p:cSld>
  <p:clrMapOvr>
    <a:masterClrMapping/>
  </p:clrMapOvr>
  <p:transition advTm="64384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2935288" y="1100138"/>
            <a:ext cx="3389312" cy="676275"/>
          </a:xfrm>
          <a:prstGeom prst="rect">
            <a:avLst/>
          </a:prstGeom>
          <a:solidFill>
            <a:srgbClr val="C0C0C0">
              <a:alpha val="20000"/>
            </a:srgbClr>
          </a:solidFill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229600" cy="646331"/>
          </a:xfrm>
        </p:spPr>
        <p:txBody>
          <a:bodyPr/>
          <a:lstStyle/>
          <a:p>
            <a:r>
              <a:rPr lang="en-US" dirty="0"/>
              <a:t>Scattering </a:t>
            </a:r>
            <a:r>
              <a:rPr lang="en-US" dirty="0" smtClean="0"/>
              <a:t> and Deformation </a:t>
            </a:r>
            <a:r>
              <a:rPr lang="en-US" dirty="0"/>
              <a:t>Potentials</a:t>
            </a:r>
            <a:endParaRPr lang="en-US" dirty="0">
              <a:latin typeface="Verdana" pitchFamily="34" charset="0"/>
            </a:endParaRP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682625" y="2370138"/>
          <a:ext cx="2092325" cy="385762"/>
        </p:xfrm>
        <a:graphic>
          <a:graphicData uri="http://schemas.openxmlformats.org/presentationml/2006/ole">
            <p:oleObj spid="_x0000_s130050" name="Equation" r:id="rId4" imgW="1307880" imgH="241200" progId="Equation.3">
              <p:embed/>
            </p:oleObj>
          </a:graphicData>
        </a:graphic>
      </p:graphicFrame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695325" y="2740025"/>
          <a:ext cx="1949450" cy="365125"/>
        </p:xfrm>
        <a:graphic>
          <a:graphicData uri="http://schemas.openxmlformats.org/presentationml/2006/ole">
            <p:oleObj spid="_x0000_s130051" name="Equation" r:id="rId5" imgW="1218960" imgH="228600" progId="Equation.3">
              <p:embed/>
            </p:oleObj>
          </a:graphicData>
        </a:graphic>
      </p:graphicFrame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652463" y="2339975"/>
            <a:ext cx="2141537" cy="795338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2789238" y="2546350"/>
            <a:ext cx="1214437" cy="428625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i="1">
                <a:latin typeface="Verdana" pitchFamily="34" charset="0"/>
              </a:rPr>
              <a:t>Herring</a:t>
            </a:r>
          </a:p>
          <a:p>
            <a:pPr eaLnBrk="0" hangingPunct="0"/>
            <a:r>
              <a:rPr lang="en-US" sz="1100" i="1">
                <a:latin typeface="Verdana" pitchFamily="34" charset="0"/>
              </a:rPr>
              <a:t>&amp; Vogt, 1956</a:t>
            </a: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652463" y="4076700"/>
            <a:ext cx="3943350" cy="1455738"/>
          </a:xfrm>
          <a:prstGeom prst="rect">
            <a:avLst/>
          </a:prstGeom>
          <a:solidFill>
            <a:srgbClr val="FFFF00">
              <a:alpha val="50000"/>
            </a:srgbClr>
          </a:solidFill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701675" y="4129088"/>
          <a:ext cx="2151063" cy="604837"/>
        </p:xfrm>
        <a:graphic>
          <a:graphicData uri="http://schemas.openxmlformats.org/presentationml/2006/ole">
            <p:oleObj spid="_x0000_s130052" name="Equation" r:id="rId6" imgW="1536480" imgH="431640" progId="Equation.3">
              <p:embed/>
            </p:oleObj>
          </a:graphicData>
        </a:graphic>
      </p:graphicFrame>
      <p:graphicFrame>
        <p:nvGraphicFramePr>
          <p:cNvPr id="252938" name="Object 10"/>
          <p:cNvGraphicFramePr>
            <a:graphicFrameLocks noChangeAspect="1"/>
          </p:cNvGraphicFramePr>
          <p:nvPr/>
        </p:nvGraphicFramePr>
        <p:xfrm>
          <a:off x="701675" y="4781550"/>
          <a:ext cx="3838575" cy="692150"/>
        </p:xfrm>
        <a:graphic>
          <a:graphicData uri="http://schemas.openxmlformats.org/presentationml/2006/ole">
            <p:oleObj spid="_x0000_s130053" name="Equation" r:id="rId7" imgW="2743200" imgH="495000" progId="Equation.3">
              <p:embed/>
            </p:oleObj>
          </a:graphicData>
        </a:graphic>
      </p:graphicFrame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3675063" y="3840163"/>
            <a:ext cx="952500" cy="26035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 i="1">
                <a:latin typeface="Verdana" pitchFamily="34" charset="0"/>
              </a:rPr>
              <a:t>This work</a:t>
            </a:r>
          </a:p>
        </p:txBody>
      </p:sp>
      <p:graphicFrame>
        <p:nvGraphicFramePr>
          <p:cNvPr id="252940" name="Object 12"/>
          <p:cNvGraphicFramePr>
            <a:graphicFrameLocks noChangeAspect="1"/>
          </p:cNvGraphicFramePr>
          <p:nvPr/>
        </p:nvGraphicFramePr>
        <p:xfrm>
          <a:off x="771525" y="3262313"/>
          <a:ext cx="1014413" cy="365125"/>
        </p:xfrm>
        <a:graphic>
          <a:graphicData uri="http://schemas.openxmlformats.org/presentationml/2006/ole">
            <p:oleObj spid="_x0000_s130054" name="Equation" r:id="rId8" imgW="634680" imgH="228600" progId="Equation.3">
              <p:embed/>
            </p:oleObj>
          </a:graphicData>
        </a:graphic>
      </p:graphicFrame>
      <p:graphicFrame>
        <p:nvGraphicFramePr>
          <p:cNvPr id="252941" name="Object 13"/>
          <p:cNvGraphicFramePr>
            <a:graphicFrameLocks noChangeAspect="1"/>
          </p:cNvGraphicFramePr>
          <p:nvPr/>
        </p:nvGraphicFramePr>
        <p:xfrm>
          <a:off x="771525" y="3509963"/>
          <a:ext cx="1462088" cy="365125"/>
        </p:xfrm>
        <a:graphic>
          <a:graphicData uri="http://schemas.openxmlformats.org/presentationml/2006/ole">
            <p:oleObj spid="_x0000_s130055" name="Equation" r:id="rId9" imgW="914400" imgH="228600" progId="Equation.3">
              <p:embed/>
            </p:oleObj>
          </a:graphicData>
        </a:graphic>
      </p:graphicFrame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2400300" y="3295650"/>
            <a:ext cx="1141413" cy="561975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35000"/>
              </a:spcBef>
            </a:pPr>
            <a:r>
              <a:rPr lang="en-US" sz="1100" i="1">
                <a:latin typeface="Verdana" pitchFamily="34" charset="0"/>
              </a:rPr>
              <a:t>Yoder, 1993</a:t>
            </a:r>
          </a:p>
          <a:p>
            <a:pPr eaLnBrk="0" hangingPunct="0">
              <a:lnSpc>
                <a:spcPct val="70000"/>
              </a:lnSpc>
              <a:spcBef>
                <a:spcPct val="35000"/>
              </a:spcBef>
            </a:pPr>
            <a:r>
              <a:rPr lang="en-US" sz="1100" i="1">
                <a:latin typeface="Verdana" pitchFamily="34" charset="0"/>
              </a:rPr>
              <a:t>Fischetti &amp;</a:t>
            </a:r>
          </a:p>
          <a:p>
            <a:pPr eaLnBrk="0" hangingPunct="0">
              <a:lnSpc>
                <a:spcPct val="70000"/>
              </a:lnSpc>
              <a:spcBef>
                <a:spcPct val="35000"/>
              </a:spcBef>
            </a:pPr>
            <a:r>
              <a:rPr lang="en-US" sz="1100" i="1">
                <a:latin typeface="Verdana" pitchFamily="34" charset="0"/>
              </a:rPr>
              <a:t>Laux, 1996</a:t>
            </a:r>
          </a:p>
        </p:txBody>
      </p:sp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1595438" y="1890713"/>
            <a:ext cx="162083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/>
            <a:r>
              <a:rPr lang="en-US" u="sng">
                <a:latin typeface="Verdana" pitchFamily="34" charset="0"/>
              </a:rPr>
              <a:t>Intra-valley</a:t>
            </a:r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5922963" y="1889125"/>
            <a:ext cx="162083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/>
            <a:r>
              <a:rPr lang="en-US" u="sng">
                <a:latin typeface="Verdana" pitchFamily="34" charset="0"/>
              </a:rPr>
              <a:t>Inter-valley</a:t>
            </a:r>
          </a:p>
        </p:txBody>
      </p:sp>
      <p:sp>
        <p:nvSpPr>
          <p:cNvPr id="252945" name="Text Box 17"/>
          <p:cNvSpPr txBox="1">
            <a:spLocks noChangeArrowheads="1"/>
          </p:cNvSpPr>
          <p:nvPr/>
        </p:nvSpPr>
        <p:spPr bwMode="auto">
          <a:xfrm>
            <a:off x="684213" y="5583238"/>
            <a:ext cx="4068762" cy="628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1600"/>
              <a:t>Average values: </a:t>
            </a:r>
            <a:r>
              <a:rPr lang="en-US" sz="1600" i="1"/>
              <a:t>D</a:t>
            </a:r>
            <a:r>
              <a:rPr lang="en-US" sz="1600" i="1" baseline="-25000">
                <a:latin typeface="Times New Roman" pitchFamily="18" charset="0"/>
              </a:rPr>
              <a:t>LA </a:t>
            </a:r>
            <a:r>
              <a:rPr lang="en-US" sz="1600" i="1"/>
              <a:t>= </a:t>
            </a:r>
            <a:r>
              <a:rPr lang="en-US" sz="1600"/>
              <a:t>6.4 eV, </a:t>
            </a:r>
            <a:r>
              <a:rPr lang="en-US" sz="1600" i="1"/>
              <a:t>D</a:t>
            </a:r>
            <a:r>
              <a:rPr lang="en-US" sz="1600" i="1" baseline="-25000">
                <a:latin typeface="Times New Roman" pitchFamily="18" charset="0"/>
              </a:rPr>
              <a:t>TA </a:t>
            </a:r>
            <a:r>
              <a:rPr lang="en-US" sz="1600" i="1"/>
              <a:t>= </a:t>
            </a:r>
            <a:r>
              <a:rPr lang="en-US" sz="1600"/>
              <a:t>3.1 eV</a:t>
            </a:r>
          </a:p>
          <a:p>
            <a:pPr eaLnBrk="0" hangingPunct="0">
              <a:lnSpc>
                <a:spcPct val="110000"/>
              </a:lnSpc>
            </a:pPr>
            <a:r>
              <a:rPr lang="en-US" sz="1600"/>
              <a:t>(Empirical </a:t>
            </a:r>
            <a:r>
              <a:rPr lang="en-US" sz="1600">
                <a:latin typeface="Symbol" pitchFamily="18" charset="2"/>
              </a:rPr>
              <a:t>X</a:t>
            </a:r>
            <a:r>
              <a:rPr lang="en-US" sz="1600" baseline="-25000">
                <a:latin typeface="Times New Roman" pitchFamily="18" charset="0"/>
              </a:rPr>
              <a:t>u</a:t>
            </a:r>
            <a:r>
              <a:rPr lang="en-US" sz="1600"/>
              <a:t> = 6.8 eV, </a:t>
            </a:r>
            <a:r>
              <a:rPr lang="en-US" sz="1600">
                <a:latin typeface="Symbol" pitchFamily="18" charset="2"/>
              </a:rPr>
              <a:t>X</a:t>
            </a:r>
            <a:r>
              <a:rPr lang="en-US" sz="1600" baseline="-25000">
                <a:latin typeface="Times New Roman" pitchFamily="18" charset="0"/>
              </a:rPr>
              <a:t>d</a:t>
            </a:r>
            <a:r>
              <a:rPr lang="en-US" sz="1600"/>
              <a:t> = 1eV)</a:t>
            </a:r>
          </a:p>
        </p:txBody>
      </p:sp>
      <p:graphicFrame>
        <p:nvGraphicFramePr>
          <p:cNvPr id="252946" name="Object 18"/>
          <p:cNvGraphicFramePr>
            <a:graphicFrameLocks noChangeAspect="1"/>
          </p:cNvGraphicFramePr>
          <p:nvPr/>
        </p:nvGraphicFramePr>
        <p:xfrm>
          <a:off x="3025775" y="1106488"/>
          <a:ext cx="3208338" cy="650875"/>
        </p:xfrm>
        <a:graphic>
          <a:graphicData uri="http://schemas.openxmlformats.org/presentationml/2006/ole">
            <p:oleObj spid="_x0000_s130056" name="Equation" r:id="rId10" imgW="2120760" imgH="431640" progId="Equation.3">
              <p:embed/>
            </p:oleObj>
          </a:graphicData>
        </a:graphic>
      </p:graphicFrame>
      <p:graphicFrame>
        <p:nvGraphicFramePr>
          <p:cNvPr id="252995" name="Group 67"/>
          <p:cNvGraphicFramePr>
            <a:graphicFrameLocks noGrp="1"/>
          </p:cNvGraphicFramePr>
          <p:nvPr/>
        </p:nvGraphicFramePr>
        <p:xfrm>
          <a:off x="5378450" y="2292350"/>
          <a:ext cx="2990850" cy="3391855"/>
        </p:xfrm>
        <a:graphic>
          <a:graphicData uri="http://schemas.openxmlformats.org/drawingml/2006/table">
            <a:tbl>
              <a:tblPr/>
              <a:tblGrid>
                <a:gridCol w="747713"/>
                <a:gridCol w="749300"/>
                <a:gridCol w="746125"/>
                <a:gridCol w="747712"/>
              </a:tblGrid>
              <a:tr h="4333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Phonon type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(meV)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Old model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*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work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 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eV/cm)</a:t>
                      </a:r>
                    </a:p>
                  </a:txBody>
                  <a:tcPr marL="45720" marR="4572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f-TA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0.3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f-LA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51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**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f-TO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57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g-TA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0.3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g-LA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0.8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**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g-LO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63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**</a:t>
                      </a:r>
                    </a:p>
                  </a:txBody>
                  <a:tcPr marL="0" marR="0" marT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2991" name="Text Box 63"/>
          <p:cNvSpPr txBox="1">
            <a:spLocks noChangeArrowheads="1"/>
          </p:cNvSpPr>
          <p:nvPr/>
        </p:nvSpPr>
        <p:spPr bwMode="auto">
          <a:xfrm>
            <a:off x="5345113" y="5661025"/>
            <a:ext cx="3198812" cy="596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eaLnBrk="0" hangingPunct="0"/>
            <a:r>
              <a:rPr lang="en-US" sz="1000">
                <a:latin typeface="Verdana" pitchFamily="34" charset="0"/>
              </a:rPr>
              <a:t>*</a:t>
            </a:r>
            <a:r>
              <a:rPr lang="en-US" sz="1100"/>
              <a:t> old model = Jacoboni 1983</a:t>
            </a:r>
          </a:p>
          <a:p>
            <a:pPr eaLnBrk="0" hangingPunct="0"/>
            <a:r>
              <a:rPr lang="en-US" sz="1000">
                <a:latin typeface="Verdana" pitchFamily="34" charset="0"/>
              </a:rPr>
              <a:t>**</a:t>
            </a:r>
            <a:r>
              <a:rPr lang="en-US" sz="1100"/>
              <a:t> </a:t>
            </a:r>
            <a:r>
              <a:rPr lang="en-US" sz="1100" u="sng"/>
              <a:t>consistent with recent ab initio calculations</a:t>
            </a:r>
          </a:p>
          <a:p>
            <a:pPr eaLnBrk="0" hangingPunct="0"/>
            <a:r>
              <a:rPr lang="en-US" sz="1100"/>
              <a:t>     </a:t>
            </a:r>
            <a:r>
              <a:rPr lang="en-US" sz="1100" u="sng"/>
              <a:t>(Kunikiyo, Hamaguchi </a:t>
            </a:r>
            <a:r>
              <a:rPr lang="en-US" sz="1100" i="1" u="sng"/>
              <a:t>et al.</a:t>
            </a:r>
            <a:r>
              <a:rPr lang="en-US" sz="1100" u="sng"/>
              <a:t>)</a:t>
            </a:r>
          </a:p>
        </p:txBody>
      </p:sp>
      <p:sp>
        <p:nvSpPr>
          <p:cNvPr id="252993" name="Rectangle 65"/>
          <p:cNvSpPr>
            <a:spLocks noChangeArrowheads="1"/>
          </p:cNvSpPr>
          <p:nvPr/>
        </p:nvSpPr>
        <p:spPr bwMode="auto">
          <a:xfrm>
            <a:off x="3238500" y="4086225"/>
            <a:ext cx="1333500" cy="4159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sz="1100" i="1">
                <a:latin typeface="Verdana" pitchFamily="34" charset="0"/>
              </a:rPr>
              <a:t> (isotropic,</a:t>
            </a:r>
          </a:p>
          <a:p>
            <a:pPr algn="r" eaLnBrk="0" hangingPunct="0">
              <a:lnSpc>
                <a:spcPct val="85000"/>
              </a:lnSpc>
            </a:pPr>
            <a:r>
              <a:rPr lang="en-US" sz="1100" i="1">
                <a:latin typeface="Verdana" pitchFamily="34" charset="0"/>
              </a:rPr>
              <a:t>average over </a:t>
            </a:r>
            <a:r>
              <a:rPr lang="en-US" sz="1400" i="1">
                <a:latin typeface="Symbol" pitchFamily="18" charset="2"/>
              </a:rPr>
              <a:t>q</a:t>
            </a:r>
            <a:r>
              <a:rPr lang="en-US" sz="1100" i="1">
                <a:latin typeface="Verdana" pitchFamily="34" charset="0"/>
              </a:rPr>
              <a:t>)</a:t>
            </a:r>
          </a:p>
        </p:txBody>
      </p:sp>
      <p:sp>
        <p:nvSpPr>
          <p:cNvPr id="252994" name="Line 66"/>
          <p:cNvSpPr>
            <a:spLocks noChangeShapeType="1"/>
          </p:cNvSpPr>
          <p:nvPr/>
        </p:nvSpPr>
        <p:spPr bwMode="auto">
          <a:xfrm flipV="1">
            <a:off x="3802063" y="1584325"/>
            <a:ext cx="0" cy="396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2996" name="Text Box 68"/>
          <p:cNvSpPr txBox="1">
            <a:spLocks noChangeArrowheads="1"/>
          </p:cNvSpPr>
          <p:nvPr/>
        </p:nvSpPr>
        <p:spPr bwMode="auto">
          <a:xfrm>
            <a:off x="268288" y="687578"/>
            <a:ext cx="333456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1100">
                <a:solidFill>
                  <a:srgbClr val="000099"/>
                </a:solidFill>
                <a:latin typeface="Verdana" pitchFamily="34" charset="0"/>
              </a:rPr>
              <a:t>E. Pop et al., J. Appl. Phys. 96, 4998 (2004)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  <a:alpha val="9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Verdana" pitchFamily="34" charset="0"/>
              </a:rPr>
              <a:t>SKIP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79" name="Rectangle 59"/>
          <p:cNvSpPr>
            <a:spLocks noChangeArrowheads="1"/>
          </p:cNvSpPr>
          <p:nvPr/>
        </p:nvSpPr>
        <p:spPr bwMode="auto">
          <a:xfrm>
            <a:off x="5091113" y="5014214"/>
            <a:ext cx="2687637" cy="377825"/>
          </a:xfrm>
          <a:prstGeom prst="rect">
            <a:avLst/>
          </a:prstGeom>
          <a:solidFill>
            <a:srgbClr val="99FFCC"/>
          </a:solidFill>
          <a:ln w="254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8728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79825" y="1169289"/>
          <a:ext cx="2020888" cy="1838325"/>
        </p:xfrm>
        <a:graphic>
          <a:graphicData uri="http://schemas.openxmlformats.org/presentationml/2006/ole">
            <p:oleObj spid="_x0000_s134146" name="Canvas Drawing" r:id="rId4" imgW="2036520" imgH="1854000" progId="">
              <p:embed/>
            </p:oleObj>
          </a:graphicData>
        </a:graphic>
      </p:graphicFrame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357188"/>
            <a:ext cx="8328025" cy="762000"/>
          </a:xfrm>
        </p:spPr>
        <p:txBody>
          <a:bodyPr/>
          <a:lstStyle/>
          <a:p>
            <a:r>
              <a:rPr lang="en-US"/>
              <a:t>Mobility in Strained Si on Si</a:t>
            </a:r>
            <a:r>
              <a:rPr lang="en-US" baseline="-25000"/>
              <a:t>1-x</a:t>
            </a:r>
            <a:r>
              <a:rPr lang="en-US"/>
              <a:t>Ge</a:t>
            </a:r>
            <a:r>
              <a:rPr lang="en-US" baseline="-25000"/>
              <a:t>x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4979988" y="3721989"/>
            <a:ext cx="334962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/>
              <a:t>Conduction Band</a:t>
            </a:r>
          </a:p>
          <a:p>
            <a:pPr algn="l">
              <a:spcBef>
                <a:spcPct val="0"/>
              </a:spcBef>
            </a:pPr>
            <a:r>
              <a:rPr lang="en-US" sz="1800" dirty="0"/>
              <a:t>splitting + repopulation</a:t>
            </a:r>
            <a:endParaRPr lang="en-US" sz="1800" baseline="-25000" dirty="0"/>
          </a:p>
          <a:p>
            <a:pPr algn="l">
              <a:lnSpc>
                <a:spcPct val="60000"/>
              </a:lnSpc>
              <a:spcBef>
                <a:spcPct val="0"/>
              </a:spcBef>
            </a:pPr>
            <a:endParaRPr lang="en-US" dirty="0"/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600" dirty="0"/>
              <a:t>Less intervalley scattering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600" dirty="0"/>
              <a:t>Smaller in-plane </a:t>
            </a:r>
            <a:r>
              <a:rPr lang="en-US" sz="1600" dirty="0" err="1"/>
              <a:t>m</a:t>
            </a:r>
            <a:r>
              <a:rPr lang="en-US" sz="1600" baseline="-25000" dirty="0" err="1"/>
              <a:t>t</a:t>
            </a:r>
            <a:r>
              <a:rPr lang="en-US" sz="1600" dirty="0"/>
              <a:t>&lt;m</a:t>
            </a:r>
            <a:r>
              <a:rPr lang="en-US" sz="1600" baseline="-25000" dirty="0"/>
              <a:t>l</a:t>
            </a:r>
            <a:endParaRPr lang="en-US" sz="1600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sz="1600" dirty="0">
                <a:sym typeface="Wingdings" pitchFamily="2" charset="2"/>
              </a:rPr>
              <a:t>   </a:t>
            </a:r>
            <a:r>
              <a:rPr lang="en-US" sz="1600" dirty="0"/>
              <a:t>Larger</a:t>
            </a:r>
            <a:r>
              <a:rPr lang="en-US" sz="1600" b="0" dirty="0"/>
              <a:t> </a:t>
            </a:r>
            <a:r>
              <a:rPr lang="el-GR" sz="1600" dirty="0" smtClean="0"/>
              <a:t>μ</a:t>
            </a:r>
            <a:r>
              <a:rPr lang="en-US" sz="1600" dirty="0" smtClean="0"/>
              <a:t>=q</a:t>
            </a:r>
            <a:r>
              <a:rPr lang="en-US" sz="2100" dirty="0" smtClean="0">
                <a:latin typeface="Symbol" pitchFamily="18" charset="2"/>
              </a:rPr>
              <a:t>t</a:t>
            </a:r>
            <a:r>
              <a:rPr lang="en-US" sz="1600" dirty="0" smtClean="0"/>
              <a:t>/m</a:t>
            </a:r>
            <a:r>
              <a:rPr lang="en-US" sz="1600" baseline="30000" dirty="0"/>
              <a:t>*</a:t>
            </a:r>
            <a:r>
              <a:rPr lang="en-US" sz="1600" dirty="0"/>
              <a:t> !!!</a:t>
            </a:r>
            <a:endParaRPr lang="en-US" sz="1600" baseline="30000" dirty="0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3784600" y="1167702"/>
            <a:ext cx="3825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chemeClr val="hlink"/>
                </a:solidFill>
                <a:latin typeface="Symbol" pitchFamily="18" charset="2"/>
              </a:rPr>
              <a:t></a:t>
            </a:r>
            <a:r>
              <a:rPr lang="en-US" sz="1600" baseline="-25000">
                <a:solidFill>
                  <a:schemeClr val="hlink"/>
                </a:solidFill>
                <a:latin typeface="Arial" pitchFamily="34" charset="0"/>
              </a:rPr>
              <a:t>2</a:t>
            </a:r>
            <a:endParaRPr lang="en-US" sz="16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3357563" y="2148777"/>
            <a:ext cx="3825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9900"/>
                </a:solidFill>
                <a:latin typeface="Symbol" pitchFamily="18" charset="2"/>
              </a:rPr>
              <a:t></a:t>
            </a:r>
            <a:r>
              <a:rPr lang="en-US" sz="1600" baseline="-25000">
                <a:solidFill>
                  <a:srgbClr val="009900"/>
                </a:solidFill>
                <a:latin typeface="Arial" pitchFamily="34" charset="0"/>
              </a:rPr>
              <a:t>4</a:t>
            </a:r>
            <a:endParaRPr lang="en-US" sz="1600">
              <a:solidFill>
                <a:srgbClr val="009900"/>
              </a:solidFill>
              <a:latin typeface="Arial" pitchFamily="34" charset="0"/>
            </a:endParaRPr>
          </a:p>
        </p:txBody>
      </p:sp>
      <p:sp>
        <p:nvSpPr>
          <p:cNvPr id="158734" name="Line 14"/>
          <p:cNvSpPr>
            <a:spLocks noChangeAspect="1" noChangeShapeType="1"/>
          </p:cNvSpPr>
          <p:nvPr/>
        </p:nvSpPr>
        <p:spPr bwMode="auto">
          <a:xfrm>
            <a:off x="7210425" y="1813814"/>
            <a:ext cx="0" cy="630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5" name="Rectangle 15"/>
          <p:cNvSpPr>
            <a:spLocks noChangeAspect="1" noChangeArrowheads="1"/>
          </p:cNvSpPr>
          <p:nvPr/>
        </p:nvSpPr>
        <p:spPr bwMode="auto">
          <a:xfrm>
            <a:off x="7216775" y="1977327"/>
            <a:ext cx="14255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0" rIns="90488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latin typeface="Symbol" pitchFamily="18" charset="2"/>
              </a:rPr>
              <a:t></a:t>
            </a:r>
            <a:r>
              <a:rPr lang="en-US" sz="1600">
                <a:latin typeface="Arial" pitchFamily="34" charset="0"/>
              </a:rPr>
              <a:t>E</a:t>
            </a:r>
            <a:r>
              <a:rPr lang="en-US" sz="1600" baseline="-25000">
                <a:latin typeface="Arial" pitchFamily="34" charset="0"/>
              </a:rPr>
              <a:t>s</a:t>
            </a:r>
            <a:r>
              <a:rPr lang="en-US" sz="1600">
                <a:latin typeface="Arial" pitchFamily="34" charset="0"/>
              </a:rPr>
              <a:t> ~ 0.67x</a:t>
            </a:r>
          </a:p>
        </p:txBody>
      </p:sp>
      <p:graphicFrame>
        <p:nvGraphicFramePr>
          <p:cNvPr id="158736" name="Object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18238" y="1797939"/>
          <a:ext cx="1414462" cy="654050"/>
        </p:xfrm>
        <a:graphic>
          <a:graphicData uri="http://schemas.openxmlformats.org/presentationml/2006/ole">
            <p:oleObj spid="_x0000_s134147" name="Canvas Drawing" r:id="rId5" imgW="1765440" imgH="825480" progId="">
              <p:embed/>
            </p:oleObj>
          </a:graphicData>
        </a:graphic>
      </p:graphicFrame>
      <p:sp>
        <p:nvSpPr>
          <p:cNvPr id="158737" name="Rectangle 17"/>
          <p:cNvSpPr>
            <a:spLocks noChangeAspect="1" noChangeArrowheads="1"/>
          </p:cNvSpPr>
          <p:nvPr/>
        </p:nvSpPr>
        <p:spPr bwMode="auto">
          <a:xfrm>
            <a:off x="7593013" y="1642364"/>
            <a:ext cx="452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9900"/>
                </a:solidFill>
                <a:latin typeface="Symbol" pitchFamily="18" charset="2"/>
              </a:rPr>
              <a:t></a:t>
            </a:r>
            <a:r>
              <a:rPr lang="en-US" sz="1600" baseline="-25000">
                <a:solidFill>
                  <a:srgbClr val="0099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58738" name="Rectangle 18"/>
          <p:cNvSpPr>
            <a:spLocks noChangeAspect="1" noChangeArrowheads="1"/>
          </p:cNvSpPr>
          <p:nvPr/>
        </p:nvSpPr>
        <p:spPr bwMode="auto">
          <a:xfrm>
            <a:off x="7593013" y="2293239"/>
            <a:ext cx="3825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chemeClr val="hlink"/>
                </a:solidFill>
                <a:latin typeface="Symbol" pitchFamily="18" charset="2"/>
              </a:rPr>
              <a:t></a:t>
            </a:r>
            <a:r>
              <a:rPr lang="en-US" sz="1600" baseline="-25000">
                <a:solidFill>
                  <a:schemeClr val="hlink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58739" name="Rectangle 19"/>
          <p:cNvSpPr>
            <a:spLocks noChangeAspect="1" noChangeArrowheads="1"/>
          </p:cNvSpPr>
          <p:nvPr/>
        </p:nvSpPr>
        <p:spPr bwMode="auto">
          <a:xfrm>
            <a:off x="6237288" y="1743964"/>
            <a:ext cx="3825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latin typeface="Symbol" pitchFamily="18" charset="2"/>
              </a:rPr>
              <a:t></a:t>
            </a:r>
            <a:r>
              <a:rPr lang="en-US" sz="1600" baseline="-25000">
                <a:latin typeface="Arial" pitchFamily="34" charset="0"/>
              </a:rPr>
              <a:t>6</a:t>
            </a:r>
          </a:p>
        </p:txBody>
      </p:sp>
      <p:sp>
        <p:nvSpPr>
          <p:cNvPr id="158741" name="Rectangle 21"/>
          <p:cNvSpPr>
            <a:spLocks noChangeAspect="1" noChangeArrowheads="1"/>
          </p:cNvSpPr>
          <p:nvPr/>
        </p:nvSpPr>
        <p:spPr bwMode="auto">
          <a:xfrm>
            <a:off x="6008688" y="1496314"/>
            <a:ext cx="8699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63DE8"/>
                </a:solidFill>
              </a:rPr>
              <a:t>Bulk Si</a:t>
            </a:r>
          </a:p>
        </p:txBody>
      </p:sp>
      <p:sp>
        <p:nvSpPr>
          <p:cNvPr id="158742" name="Rectangle 22"/>
          <p:cNvSpPr>
            <a:spLocks noChangeAspect="1" noChangeArrowheads="1"/>
          </p:cNvSpPr>
          <p:nvPr/>
        </p:nvSpPr>
        <p:spPr bwMode="auto">
          <a:xfrm>
            <a:off x="6951663" y="1418527"/>
            <a:ext cx="12731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chemeClr val="hlink"/>
                </a:solidFill>
              </a:rPr>
              <a:t>Strained Si</a:t>
            </a:r>
          </a:p>
        </p:txBody>
      </p:sp>
      <p:sp>
        <p:nvSpPr>
          <p:cNvPr id="158747" name="Rectangle 27"/>
          <p:cNvSpPr>
            <a:spLocks noChangeAspect="1" noChangeArrowheads="1"/>
          </p:cNvSpPr>
          <p:nvPr/>
        </p:nvSpPr>
        <p:spPr bwMode="auto">
          <a:xfrm>
            <a:off x="314325" y="1707452"/>
            <a:ext cx="328771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Strained Si on Relaxed Si</a:t>
            </a:r>
            <a:r>
              <a:rPr lang="en-US" sz="1400" baseline="-25000"/>
              <a:t>1-</a:t>
            </a:r>
            <a:r>
              <a:rPr lang="en-US" sz="1400" i="1" baseline="-25000"/>
              <a:t>x</a:t>
            </a:r>
            <a:r>
              <a:rPr lang="en-US" sz="1400"/>
              <a:t>Ge</a:t>
            </a:r>
            <a:r>
              <a:rPr lang="en-US" sz="1400" i="1" baseline="-25000"/>
              <a:t>x</a:t>
            </a:r>
            <a:endParaRPr lang="en-US" sz="1400"/>
          </a:p>
        </p:txBody>
      </p:sp>
      <p:sp>
        <p:nvSpPr>
          <p:cNvPr id="158748" name="Rectangle 28"/>
          <p:cNvSpPr>
            <a:spLocks noChangeAspect="1" noChangeArrowheads="1"/>
          </p:cNvSpPr>
          <p:nvPr/>
        </p:nvSpPr>
        <p:spPr bwMode="auto">
          <a:xfrm>
            <a:off x="1893888" y="1840802"/>
            <a:ext cx="5540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endParaRPr lang="en-US" sz="2000" b="0" i="1">
              <a:latin typeface="Arial" pitchFamily="34" charset="0"/>
            </a:endParaRPr>
          </a:p>
        </p:txBody>
      </p:sp>
      <p:graphicFrame>
        <p:nvGraphicFramePr>
          <p:cNvPr id="158749" name="Object 2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6125" y="2077339"/>
          <a:ext cx="1239838" cy="392113"/>
        </p:xfrm>
        <a:graphic>
          <a:graphicData uri="http://schemas.openxmlformats.org/presentationml/2006/ole">
            <p:oleObj spid="_x0000_s134148" name="Canvas Drawing" r:id="rId6" imgW="2485800" imgH="796680" progId="">
              <p:embed/>
            </p:oleObj>
          </a:graphicData>
        </a:graphic>
      </p:graphicFrame>
      <p:sp>
        <p:nvSpPr>
          <p:cNvPr id="158750" name="Text Box 30"/>
          <p:cNvSpPr txBox="1">
            <a:spLocks noChangeArrowheads="1"/>
          </p:cNvSpPr>
          <p:nvPr/>
        </p:nvSpPr>
        <p:spPr bwMode="auto">
          <a:xfrm>
            <a:off x="2101850" y="2023364"/>
            <a:ext cx="819150" cy="38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i="1"/>
              <a:t>biaxial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i="1"/>
              <a:t>tension</a:t>
            </a:r>
            <a:endParaRPr lang="en-US"/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>
            <a:off x="1760538" y="2186877"/>
            <a:ext cx="368300" cy="0"/>
          </a:xfrm>
          <a:prstGeom prst="line">
            <a:avLst/>
          </a:prstGeom>
          <a:noFill/>
          <a:ln w="28575" cap="sq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 rot="30346337">
            <a:off x="1192213" y="2302764"/>
            <a:ext cx="436562" cy="26988"/>
          </a:xfrm>
          <a:prstGeom prst="line">
            <a:avLst/>
          </a:prstGeom>
          <a:noFill/>
          <a:ln w="28575" cap="sq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58780" name="Picture 60" descr="C:\Eric\Figures and Movies\straincom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4825" y="3096514"/>
            <a:ext cx="4335463" cy="3236913"/>
          </a:xfrm>
          <a:prstGeom prst="rect">
            <a:avLst/>
          </a:prstGeom>
          <a:noFill/>
        </p:spPr>
      </p:pic>
      <p:sp>
        <p:nvSpPr>
          <p:cNvPr id="158782" name="Line 62"/>
          <p:cNvSpPr>
            <a:spLocks noChangeShapeType="1"/>
          </p:cNvSpPr>
          <p:nvPr/>
        </p:nvSpPr>
        <p:spPr bwMode="auto">
          <a:xfrm flipH="1" flipV="1">
            <a:off x="2017713" y="4441127"/>
            <a:ext cx="703262" cy="290512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8783" name="Line 63"/>
          <p:cNvSpPr>
            <a:spLocks noChangeShapeType="1"/>
          </p:cNvSpPr>
          <p:nvPr/>
        </p:nvSpPr>
        <p:spPr bwMode="auto">
          <a:xfrm flipH="1" flipV="1">
            <a:off x="2967038" y="4052189"/>
            <a:ext cx="177800" cy="490538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8784" name="Line 64"/>
          <p:cNvSpPr>
            <a:spLocks noChangeShapeType="1"/>
          </p:cNvSpPr>
          <p:nvPr/>
        </p:nvSpPr>
        <p:spPr bwMode="auto">
          <a:xfrm flipV="1">
            <a:off x="3502025" y="3941064"/>
            <a:ext cx="244475" cy="612775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8785" name="Text Box 65"/>
          <p:cNvSpPr txBox="1">
            <a:spLocks noChangeArrowheads="1"/>
          </p:cNvSpPr>
          <p:nvPr/>
        </p:nvSpPr>
        <p:spPr bwMode="auto">
          <a:xfrm>
            <a:off x="2671763" y="4642739"/>
            <a:ext cx="1412875" cy="461665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Various Data</a:t>
            </a:r>
          </a:p>
          <a:p>
            <a:r>
              <a:rPr lang="en-US" dirty="0"/>
              <a:t>(1992-2002)</a:t>
            </a:r>
          </a:p>
        </p:txBody>
      </p:sp>
      <p:sp>
        <p:nvSpPr>
          <p:cNvPr id="158786" name="Line 66"/>
          <p:cNvSpPr>
            <a:spLocks noChangeShapeType="1"/>
          </p:cNvSpPr>
          <p:nvPr/>
        </p:nvSpPr>
        <p:spPr bwMode="auto">
          <a:xfrm flipH="1" flipV="1">
            <a:off x="1501775" y="4963414"/>
            <a:ext cx="301625" cy="312738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8787" name="Text Box 67"/>
          <p:cNvSpPr txBox="1">
            <a:spLocks noChangeArrowheads="1"/>
          </p:cNvSpPr>
          <p:nvPr/>
        </p:nvSpPr>
        <p:spPr bwMode="auto">
          <a:xfrm>
            <a:off x="1540002" y="5249164"/>
            <a:ext cx="1007007" cy="276999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849624" y="2084832"/>
            <a:ext cx="1801368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6200000">
            <a:off x="3883152" y="2100072"/>
            <a:ext cx="1801368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 flipV="1">
            <a:off x="4032504" y="1481328"/>
            <a:ext cx="1389888" cy="128016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111232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96787"/>
            <a:ext cx="8572500" cy="646331"/>
          </a:xfrm>
        </p:spPr>
        <p:txBody>
          <a:bodyPr/>
          <a:lstStyle/>
          <a:p>
            <a:r>
              <a:rPr lang="en-US"/>
              <a:t>Computed Phonon Generation Spectrum</a:t>
            </a:r>
            <a:endParaRPr lang="en-US" baseline="300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4975225"/>
            <a:ext cx="8154987" cy="1358900"/>
          </a:xfrm>
        </p:spPr>
        <p:txBody>
          <a:bodyPr/>
          <a:lstStyle/>
          <a:p>
            <a:pPr marL="227013" indent="-227013">
              <a:spcBef>
                <a:spcPct val="40000"/>
              </a:spcBef>
            </a:pPr>
            <a:r>
              <a:rPr lang="en-US" sz="2000"/>
              <a:t>Complete</a:t>
            </a:r>
            <a:r>
              <a:rPr lang="en-US" sz="2000" i="1"/>
              <a:t> spectral</a:t>
            </a:r>
            <a:r>
              <a:rPr lang="en-US" sz="2000"/>
              <a:t> information on phonon generation rates</a:t>
            </a:r>
          </a:p>
          <a:p>
            <a:pPr marL="227013" indent="-227013">
              <a:spcBef>
                <a:spcPct val="40000"/>
              </a:spcBef>
            </a:pPr>
            <a:r>
              <a:rPr lang="en-US" sz="2000"/>
              <a:t>Note: effect of scattering selection rules (less </a:t>
            </a:r>
            <a:r>
              <a:rPr lang="en-US" sz="2000" i="1"/>
              <a:t>f</a:t>
            </a:r>
            <a:r>
              <a:rPr lang="en-US" sz="2000"/>
              <a:t>-scat in strained Si)</a:t>
            </a:r>
          </a:p>
          <a:p>
            <a:pPr marL="227013" indent="-227013">
              <a:spcBef>
                <a:spcPct val="40000"/>
              </a:spcBef>
            </a:pPr>
            <a:r>
              <a:rPr lang="en-US" sz="2000"/>
              <a:t>Note: same heat generation at high-field </a:t>
            </a:r>
            <a:r>
              <a:rPr lang="en-US" sz="2000" u="sng"/>
              <a:t>in Si and strained Si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95275" y="776224"/>
            <a:ext cx="37240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E. Pop</a:t>
            </a:r>
            <a:r>
              <a:rPr lang="en-US" sz="1100" i="1">
                <a:solidFill>
                  <a:srgbClr val="000099"/>
                </a:solidFill>
                <a:latin typeface="Verdana" pitchFamily="34" charset="0"/>
              </a:rPr>
              <a:t> et al., </a:t>
            </a:r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Appl. Phys. Lett. 86, 082101 (2005)</a:t>
            </a:r>
          </a:p>
        </p:txBody>
      </p:sp>
      <p:pic>
        <p:nvPicPr>
          <p:cNvPr id="115717" name="Picture 5" descr="phongen_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" y="1168400"/>
            <a:ext cx="8883650" cy="3694113"/>
          </a:xfrm>
          <a:prstGeom prst="rect">
            <a:avLst/>
          </a:prstGeom>
          <a:noFill/>
        </p:spPr>
      </p:pic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2900363" y="2528888"/>
            <a:ext cx="841375" cy="444500"/>
          </a:xfrm>
          <a:prstGeom prst="rect">
            <a:avLst/>
          </a:prstGeom>
          <a:noFill/>
          <a:ln w="1905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324600" y="2528888"/>
            <a:ext cx="841375" cy="444500"/>
          </a:xfrm>
          <a:prstGeom prst="rect">
            <a:avLst/>
          </a:prstGeom>
          <a:noFill/>
          <a:ln w="1905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637088" y="2528888"/>
            <a:ext cx="841375" cy="444500"/>
          </a:xfrm>
          <a:prstGeom prst="rect">
            <a:avLst/>
          </a:prstGeom>
          <a:noFill/>
          <a:ln w="1905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8027988" y="2528888"/>
            <a:ext cx="841375" cy="444500"/>
          </a:xfrm>
          <a:prstGeom prst="rect">
            <a:avLst/>
          </a:prstGeom>
          <a:noFill/>
          <a:ln w="1905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195580"/>
            <a:ext cx="8742362" cy="630942"/>
          </a:xfrm>
        </p:spPr>
        <p:txBody>
          <a:bodyPr/>
          <a:lstStyle/>
          <a:p>
            <a:r>
              <a:rPr lang="en-US" sz="3500"/>
              <a:t>Phonon Generation in Bulk and Strained Si</a:t>
            </a:r>
          </a:p>
        </p:txBody>
      </p:sp>
      <p:pic>
        <p:nvPicPr>
          <p:cNvPr id="297005" name="Picture 45" descr="hgen-phonmo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6775" y="1116013"/>
            <a:ext cx="4191000" cy="3387725"/>
          </a:xfrm>
          <a:prstGeom prst="rect">
            <a:avLst/>
          </a:prstGeom>
          <a:noFill/>
        </p:spPr>
      </p:pic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46088" y="1139825"/>
            <a:ext cx="4049712" cy="3252788"/>
            <a:chOff x="2965" y="2095"/>
            <a:chExt cx="2551" cy="2049"/>
          </a:xfrm>
        </p:grpSpPr>
        <p:pic>
          <p:nvPicPr>
            <p:cNvPr id="297007" name="Picture 47" descr="ismail-ve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5" y="2095"/>
              <a:ext cx="2551" cy="2049"/>
            </a:xfrm>
            <a:prstGeom prst="rect">
              <a:avLst/>
            </a:prstGeom>
            <a:noFill/>
          </p:spPr>
        </p:pic>
        <p:sp>
          <p:nvSpPr>
            <p:cNvPr id="297008" name="Line 48"/>
            <p:cNvSpPr>
              <a:spLocks noChangeShapeType="1"/>
            </p:cNvSpPr>
            <p:nvPr/>
          </p:nvSpPr>
          <p:spPr bwMode="auto">
            <a:xfrm>
              <a:off x="3859" y="2759"/>
              <a:ext cx="139" cy="19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7009" name="Line 49"/>
            <p:cNvSpPr>
              <a:spLocks noChangeShapeType="1"/>
            </p:cNvSpPr>
            <p:nvPr/>
          </p:nvSpPr>
          <p:spPr bwMode="auto">
            <a:xfrm>
              <a:off x="4315" y="2986"/>
              <a:ext cx="139" cy="19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7010" name="Text Box 50"/>
            <p:cNvSpPr txBox="1">
              <a:spLocks noChangeArrowheads="1"/>
            </p:cNvSpPr>
            <p:nvPr/>
          </p:nvSpPr>
          <p:spPr bwMode="auto">
            <a:xfrm>
              <a:off x="4316" y="3162"/>
              <a:ext cx="609" cy="27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eaLnBrk="0" hangingPunct="0"/>
              <a:r>
                <a:rPr lang="en-US" sz="1100">
                  <a:latin typeface="Verdana" pitchFamily="34" charset="0"/>
                </a:rPr>
                <a:t>Doped 10</a:t>
              </a:r>
              <a:r>
                <a:rPr lang="en-US" sz="1100" baseline="50000">
                  <a:latin typeface="Verdana" pitchFamily="34" charset="0"/>
                </a:rPr>
                <a:t>17</a:t>
              </a:r>
              <a:endParaRPr lang="en-US" sz="1100">
                <a:latin typeface="Verdana" pitchFamily="34" charset="0"/>
              </a:endParaRPr>
            </a:p>
            <a:p>
              <a:pPr eaLnBrk="0" hangingPunct="0"/>
              <a:r>
                <a:rPr lang="en-US" sz="1100">
                  <a:latin typeface="Verdana" pitchFamily="34" charset="0"/>
                </a:rPr>
                <a:t>Bulk Si</a:t>
              </a:r>
              <a:endParaRPr lang="en-US" sz="1100" baseline="50000">
                <a:latin typeface="Verdana" pitchFamily="34" charset="0"/>
              </a:endParaRPr>
            </a:p>
          </p:txBody>
        </p:sp>
        <p:sp>
          <p:nvSpPr>
            <p:cNvPr id="297011" name="Text Box 51"/>
            <p:cNvSpPr txBox="1">
              <a:spLocks noChangeArrowheads="1"/>
            </p:cNvSpPr>
            <p:nvPr/>
          </p:nvSpPr>
          <p:spPr bwMode="auto">
            <a:xfrm>
              <a:off x="3424" y="2514"/>
              <a:ext cx="62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eaLnBrk="0" hangingPunct="0"/>
              <a:r>
                <a:rPr lang="en-US" sz="1100">
                  <a:latin typeface="Verdana" pitchFamily="34" charset="0"/>
                </a:rPr>
                <a:t>Strained Si</a:t>
              </a:r>
            </a:p>
            <a:p>
              <a:pPr eaLnBrk="0" hangingPunct="0"/>
              <a:r>
                <a:rPr lang="en-US" sz="900"/>
                <a:t>x=0.3, </a:t>
              </a:r>
              <a:r>
                <a:rPr lang="en-US" sz="900">
                  <a:latin typeface="Symbol" pitchFamily="18" charset="2"/>
                </a:rPr>
                <a:t>D</a:t>
              </a:r>
              <a:r>
                <a:rPr lang="en-US" sz="900"/>
                <a:t>E=0.2 eV</a:t>
              </a:r>
              <a:endParaRPr lang="en-US" sz="900" baseline="50000"/>
            </a:p>
          </p:txBody>
        </p:sp>
      </p:grpSp>
      <p:sp>
        <p:nvSpPr>
          <p:cNvPr id="297012" name="Line 52"/>
          <p:cNvSpPr>
            <a:spLocks noChangeShapeType="1"/>
          </p:cNvSpPr>
          <p:nvPr/>
        </p:nvSpPr>
        <p:spPr bwMode="auto">
          <a:xfrm>
            <a:off x="5526088" y="1549400"/>
            <a:ext cx="3429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>
            <a:off x="5526088" y="1379538"/>
            <a:ext cx="3429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14" name="Text Box 54"/>
          <p:cNvSpPr txBox="1">
            <a:spLocks noChangeArrowheads="1"/>
          </p:cNvSpPr>
          <p:nvPr/>
        </p:nvSpPr>
        <p:spPr bwMode="auto">
          <a:xfrm>
            <a:off x="5927725" y="1450975"/>
            <a:ext cx="990600" cy="190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200" b="0"/>
              <a:t>strained Si</a:t>
            </a:r>
          </a:p>
        </p:txBody>
      </p:sp>
      <p:sp>
        <p:nvSpPr>
          <p:cNvPr id="297015" name="Text Box 55"/>
          <p:cNvSpPr txBox="1">
            <a:spLocks noChangeArrowheads="1"/>
          </p:cNvSpPr>
          <p:nvPr/>
        </p:nvSpPr>
        <p:spPr bwMode="auto">
          <a:xfrm>
            <a:off x="5927725" y="1277938"/>
            <a:ext cx="571500" cy="11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200" b="0"/>
              <a:t>bulk Si</a:t>
            </a:r>
          </a:p>
        </p:txBody>
      </p:sp>
      <p:graphicFrame>
        <p:nvGraphicFramePr>
          <p:cNvPr id="297116" name="Group 156"/>
          <p:cNvGraphicFramePr>
            <a:graphicFrameLocks noGrp="1"/>
          </p:cNvGraphicFramePr>
          <p:nvPr/>
        </p:nvGraphicFramePr>
        <p:xfrm>
          <a:off x="4953000" y="4624388"/>
          <a:ext cx="3797300" cy="1554480"/>
        </p:xfrm>
        <a:graphic>
          <a:graphicData uri="http://schemas.openxmlformats.org/drawingml/2006/table">
            <a:tbl>
              <a:tblPr/>
              <a:tblGrid>
                <a:gridCol w="476250"/>
                <a:gridCol w="1981200"/>
                <a:gridCol w="13398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Bulk (all fields) 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high-field strained Si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Low-field strained Si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 0.03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0.32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0.08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0.09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 0.01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0.56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0.89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18" name="Rectangle 158"/>
          <p:cNvSpPr>
            <a:spLocks noGrp="1" noChangeArrowheads="1"/>
          </p:cNvSpPr>
          <p:nvPr>
            <p:ph type="body" idx="1"/>
          </p:nvPr>
        </p:nvSpPr>
        <p:spPr>
          <a:xfrm>
            <a:off x="249238" y="4625975"/>
            <a:ext cx="4179888" cy="1585913"/>
          </a:xfrm>
        </p:spPr>
        <p:txBody>
          <a:bodyPr/>
          <a:lstStyle/>
          <a:p>
            <a:pPr marL="230188" indent="-230188">
              <a:spcBef>
                <a:spcPct val="40000"/>
              </a:spcBef>
            </a:pPr>
            <a:r>
              <a:rPr lang="en-US" sz="1800"/>
              <a:t>Longitudinal optical (LO) phonon emission dominates, but more so in strained silicon at low fields (90%)</a:t>
            </a:r>
          </a:p>
          <a:p>
            <a:pPr marL="230188" indent="-230188">
              <a:spcBef>
                <a:spcPct val="40000"/>
              </a:spcBef>
            </a:pPr>
            <a:r>
              <a:rPr lang="en-US" sz="1800"/>
              <a:t>Bulk silicon heat generation is about 1/3 acoustic, 2/3 optical phonons</a:t>
            </a:r>
          </a:p>
        </p:txBody>
      </p:sp>
      <p:sp>
        <p:nvSpPr>
          <p:cNvPr id="297119" name="Text Box 159"/>
          <p:cNvSpPr txBox="1">
            <a:spLocks noChangeArrowheads="1"/>
          </p:cNvSpPr>
          <p:nvPr/>
        </p:nvSpPr>
        <p:spPr bwMode="auto">
          <a:xfrm>
            <a:off x="267843" y="730504"/>
            <a:ext cx="37240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E. Pop</a:t>
            </a:r>
            <a:r>
              <a:rPr lang="en-US" sz="1100" i="1">
                <a:solidFill>
                  <a:srgbClr val="000099"/>
                </a:solidFill>
                <a:latin typeface="Verdana" pitchFamily="34" charset="0"/>
              </a:rPr>
              <a:t> et al., </a:t>
            </a:r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Appl. Phys. Lett. 86, 082101 (2005)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249238"/>
            <a:ext cx="6748463" cy="549275"/>
          </a:xfrm>
          <a:noFill/>
        </p:spPr>
        <p:txBody>
          <a:bodyPr lIns="0" tIns="0" rIns="0" bIns="0"/>
          <a:lstStyle/>
          <a:p>
            <a:r>
              <a:rPr lang="en-US" dirty="0"/>
              <a:t>1-D Simulation: n+/n/n+ Device</a:t>
            </a:r>
          </a:p>
        </p:txBody>
      </p:sp>
      <p:pic>
        <p:nvPicPr>
          <p:cNvPr id="125955" name="Picture 3" descr="eband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41575" y="3856038"/>
            <a:ext cx="4195763" cy="1219200"/>
          </a:xfrm>
          <a:prstGeom prst="rect">
            <a:avLst/>
          </a:prstGeom>
          <a:noFill/>
        </p:spPr>
      </p:pic>
      <p:sp>
        <p:nvSpPr>
          <p:cNvPr id="125956" name="Rectangle 4" descr="Granite"/>
          <p:cNvSpPr>
            <a:spLocks noChangeArrowheads="1"/>
          </p:cNvSpPr>
          <p:nvPr/>
        </p:nvSpPr>
        <p:spPr bwMode="auto">
          <a:xfrm>
            <a:off x="2441575" y="2063750"/>
            <a:ext cx="1398588" cy="1114425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19050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57" name="Rectangle 5" descr="Granite"/>
          <p:cNvSpPr>
            <a:spLocks noChangeArrowheads="1"/>
          </p:cNvSpPr>
          <p:nvPr/>
        </p:nvSpPr>
        <p:spPr bwMode="auto">
          <a:xfrm>
            <a:off x="5241925" y="2063750"/>
            <a:ext cx="1398588" cy="1114425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19050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441575" y="2060575"/>
            <a:ext cx="4198938" cy="1119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6556375" y="3943350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 flipH="1">
            <a:off x="6440488" y="3948113"/>
            <a:ext cx="24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616700" y="4284663"/>
            <a:ext cx="35718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0" i="1">
                <a:latin typeface="Verdana" pitchFamily="34" charset="0"/>
              </a:rPr>
              <a:t>qV</a:t>
            </a: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 flipH="1">
            <a:off x="6640513" y="2620963"/>
            <a:ext cx="24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 flipH="1">
            <a:off x="2136775" y="26209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6919913" y="2449513"/>
            <a:ext cx="2301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0" i="1">
                <a:latin typeface="Verdana" pitchFamily="34" charset="0"/>
              </a:rPr>
              <a:t>V</a:t>
            </a:r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 rot="16200000" flipH="1">
            <a:off x="2027238" y="2741613"/>
            <a:ext cx="24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 flipH="1">
            <a:off x="1995488" y="285591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 flipH="1">
            <a:off x="2043113" y="2895600"/>
            <a:ext cx="209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 flipH="1">
            <a:off x="2089150" y="2941638"/>
            <a:ext cx="119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flipH="1">
            <a:off x="2135188" y="2981325"/>
            <a:ext cx="26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3705225" y="3840163"/>
            <a:ext cx="903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2941638" y="1771650"/>
            <a:ext cx="3968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N+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5743575" y="1771650"/>
            <a:ext cx="39687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N+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4327525" y="2058988"/>
            <a:ext cx="42545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i-Si</a:t>
            </a:r>
          </a:p>
        </p:txBody>
      </p:sp>
      <p:pic>
        <p:nvPicPr>
          <p:cNvPr id="125974" name="movie-nin100ps2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1762125" y="3519488"/>
            <a:ext cx="5489575" cy="2030412"/>
          </a:xfrm>
          <a:ln/>
        </p:spPr>
      </p:pic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72057" y="765334"/>
            <a:ext cx="42341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(including Poisson equation and impurity scattering)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597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1-D 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pot500"/>
          <p:cNvPicPr>
            <a:picLocks noChangeAspect="1" noChangeArrowheads="1"/>
          </p:cNvPicPr>
          <p:nvPr/>
        </p:nvPicPr>
        <p:blipFill>
          <a:blip r:embed="rId3" cstate="print"/>
          <a:srcRect r="841"/>
          <a:stretch>
            <a:fillRect/>
          </a:stretch>
        </p:blipFill>
        <p:spPr bwMode="auto">
          <a:xfrm>
            <a:off x="268288" y="1099503"/>
            <a:ext cx="2809875" cy="1336675"/>
          </a:xfrm>
          <a:prstGeom prst="rect">
            <a:avLst/>
          </a:prstGeom>
          <a:noFill/>
        </p:spPr>
      </p:pic>
      <p:pic>
        <p:nvPicPr>
          <p:cNvPr id="6" name="Picture 3" descr="pot20"/>
          <p:cNvPicPr>
            <a:picLocks noChangeAspect="1" noChangeArrowheads="1"/>
          </p:cNvPicPr>
          <p:nvPr/>
        </p:nvPicPr>
        <p:blipFill>
          <a:blip r:embed="rId4" cstate="print"/>
          <a:srcRect r="441"/>
          <a:stretch>
            <a:fillRect/>
          </a:stretch>
        </p:blipFill>
        <p:spPr bwMode="auto">
          <a:xfrm>
            <a:off x="6059488" y="1143953"/>
            <a:ext cx="2867025" cy="1303337"/>
          </a:xfrm>
          <a:prstGeom prst="rect">
            <a:avLst/>
          </a:prstGeom>
          <a:noFill/>
        </p:spPr>
      </p:pic>
      <p:pic>
        <p:nvPicPr>
          <p:cNvPr id="7" name="Picture 4" descr="pot100"/>
          <p:cNvPicPr>
            <a:picLocks noChangeAspect="1" noChangeArrowheads="1"/>
          </p:cNvPicPr>
          <p:nvPr/>
        </p:nvPicPr>
        <p:blipFill>
          <a:blip r:embed="rId5" cstate="print"/>
          <a:srcRect r="1172"/>
          <a:stretch>
            <a:fillRect/>
          </a:stretch>
        </p:blipFill>
        <p:spPr bwMode="auto">
          <a:xfrm>
            <a:off x="3114675" y="1140778"/>
            <a:ext cx="2943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1013" y="1209040"/>
            <a:ext cx="811212" cy="28733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L=500 nm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37300" y="1221740"/>
            <a:ext cx="544513" cy="28733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20 nm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57563" y="1209040"/>
            <a:ext cx="628650" cy="28733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100 nm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39800" y="877253"/>
            <a:ext cx="1352550" cy="2905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Potential (V)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394200" y="1712278"/>
            <a:ext cx="16827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591050" y="2025015"/>
            <a:ext cx="311150" cy="133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903788" y="2004378"/>
            <a:ext cx="6381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Verdana" pitchFamily="34" charset="0"/>
              </a:rPr>
              <a:t>Medici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17950" y="1482090"/>
            <a:ext cx="703263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Verdana" pitchFamily="34" charset="0"/>
              </a:rPr>
              <a:t>MONET</a:t>
            </a:r>
          </a:p>
        </p:txBody>
      </p:sp>
      <p:sp>
        <p:nvSpPr>
          <p:cNvPr id="16" name="Rectangle 13"/>
          <p:cNvSpPr txBox="1">
            <a:spLocks noChangeArrowheads="1"/>
          </p:cNvSpPr>
          <p:nvPr/>
        </p:nvSpPr>
        <p:spPr bwMode="auto">
          <a:xfrm>
            <a:off x="376238" y="4771390"/>
            <a:ext cx="8583612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marR="0" lvl="0" indent="-22701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MONET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vs.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Medici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(drift-diffusion commercial code):</a:t>
            </a:r>
          </a:p>
          <a:p>
            <a:pPr marL="5746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“Long” (500 nm) device: same current, potential, nearly identical</a:t>
            </a:r>
          </a:p>
          <a:p>
            <a:pPr marL="5746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Importance of non-local transport in short devices (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J</a:t>
            </a:r>
            <a:r>
              <a:rPr kumimoji="0" lang="en-US" sz="1800" b="1" i="1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  <a:r>
              <a:rPr kumimoji="0" lang="en-US" sz="18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</a:t>
            </a:r>
            <a:r>
              <a: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method insufficient)</a:t>
            </a:r>
          </a:p>
          <a:p>
            <a:pPr marL="5746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</a:rPr>
              <a:t>MONET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heat dissipation in DRAIN (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</a:rPr>
              <a:t>optical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n-lt"/>
              </a:rPr>
              <a:t>acoustic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of 20 nm device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246063" y="2517140"/>
            <a:ext cx="8666162" cy="2171700"/>
            <a:chOff x="155" y="1798"/>
            <a:chExt cx="5459" cy="1368"/>
          </a:xfrm>
        </p:grpSpPr>
        <p:pic>
          <p:nvPicPr>
            <p:cNvPr id="18" name="Picture 15" descr="hgen5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5" y="1864"/>
              <a:ext cx="1797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6" descr="hgen10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81" y="1861"/>
              <a:ext cx="1843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7" descr="hgen2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35" y="1867"/>
              <a:ext cx="1779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592" y="1798"/>
              <a:ext cx="1357" cy="18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Heat Gen. (eV/cm</a:t>
              </a:r>
              <a:r>
                <a:rPr lang="en-US" sz="13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  <a:r>
                <a:rPr lang="en-US" sz="13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/s)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2931" y="2253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219" y="2253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sm"/>
              <a:tailEnd type="none" w="med" len="sm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033" y="2253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rot="-5400000">
              <a:off x="3157" y="2254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-5400000">
              <a:off x="2985" y="2254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223" y="2064"/>
              <a:ext cx="178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Symbol" pitchFamily="18" charset="2"/>
                </a:rPr>
                <a:t>D</a:t>
              </a:r>
              <a:r>
                <a:rPr lang="en-US" sz="1200">
                  <a:latin typeface="Verdana" pitchFamily="34" charset="0"/>
                </a:rPr>
                <a:t>L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5038" y="2016"/>
              <a:ext cx="443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Verdana" pitchFamily="34" charset="0"/>
                </a:rPr>
                <a:t>MONET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4301" y="2088"/>
              <a:ext cx="402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FF0000"/>
                  </a:solidFill>
                  <a:latin typeface="Verdana" pitchFamily="34" charset="0"/>
                </a:rPr>
                <a:t>Medici</a:t>
              </a: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583" y="2228"/>
              <a:ext cx="159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>
              <a:off x="5094" y="2157"/>
              <a:ext cx="98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>
              <a:off x="308" y="2779"/>
              <a:ext cx="5154" cy="387"/>
            </a:xfrm>
            <a:prstGeom prst="rightArrow">
              <a:avLst>
                <a:gd name="adj1" fmla="val 40972"/>
                <a:gd name="adj2" fmla="val 268206"/>
              </a:avLst>
            </a:prstGeom>
            <a:solidFill>
              <a:srgbClr val="FFCC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503" y="2886"/>
              <a:ext cx="1074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 anchorCtr="1">
              <a:spAutoFit/>
            </a:bodyPr>
            <a:lstStyle/>
            <a:p>
              <a:pPr algn="r" eaLnBrk="0" hangingPunct="0"/>
              <a:r>
                <a:rPr lang="en-US" sz="1200">
                  <a:latin typeface="Verdana" pitchFamily="34" charset="0"/>
                </a:rPr>
                <a:t>Error:  </a:t>
              </a:r>
              <a:r>
                <a:rPr lang="en-US" sz="1200">
                  <a:latin typeface="Symbol" pitchFamily="18" charset="2"/>
                </a:rPr>
                <a:t>D</a:t>
              </a:r>
              <a:r>
                <a:rPr lang="en-US" sz="1200">
                  <a:latin typeface="Verdana" pitchFamily="34" charset="0"/>
                </a:rPr>
                <a:t>L/L = 0.10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2539" y="2886"/>
              <a:ext cx="693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 anchorCtr="1">
              <a:spAutoFit/>
            </a:bodyPr>
            <a:lstStyle/>
            <a:p>
              <a:pPr algn="r" eaLnBrk="0" hangingPunct="0"/>
              <a:r>
                <a:rPr lang="en-US" sz="1200">
                  <a:latin typeface="Symbol" pitchFamily="18" charset="2"/>
                </a:rPr>
                <a:t>D</a:t>
              </a:r>
              <a:r>
                <a:rPr lang="en-US" sz="1200">
                  <a:latin typeface="Verdana" pitchFamily="34" charset="0"/>
                </a:rPr>
                <a:t>L/L = 0.38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366" y="2886"/>
              <a:ext cx="693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 anchorCtr="1">
              <a:spAutoFit/>
            </a:bodyPr>
            <a:lstStyle/>
            <a:p>
              <a:pPr algn="r" eaLnBrk="0" hangingPunct="0"/>
              <a:r>
                <a:rPr lang="en-US" sz="1200">
                  <a:latin typeface="Symbol" pitchFamily="18" charset="2"/>
                </a:rPr>
                <a:t>D</a:t>
              </a:r>
              <a:r>
                <a:rPr lang="en-US" sz="1200">
                  <a:latin typeface="Verdana" pitchFamily="34" charset="0"/>
                </a:rPr>
                <a:t>L/L = 0.80</a:t>
              </a:r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856" y="1959"/>
              <a:ext cx="443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0000FF"/>
                  </a:solidFill>
                  <a:latin typeface="Verdana" pitchFamily="34" charset="0"/>
                </a:rPr>
                <a:t>MONET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510" y="2082"/>
              <a:ext cx="402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solidFill>
                    <a:srgbClr val="FF0000"/>
                  </a:solidFill>
                  <a:latin typeface="Verdana" pitchFamily="34" charset="0"/>
                </a:rPr>
                <a:t>Medici</a:t>
              </a: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114" y="2101"/>
              <a:ext cx="137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1246" y="2205"/>
              <a:ext cx="63" cy="243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756" y="2220"/>
              <a:ext cx="137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45720" rIns="4572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Generation Near Barriers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159"/>
          <p:cNvSpPr txBox="1">
            <a:spLocks noChangeArrowheads="1"/>
          </p:cNvSpPr>
          <p:nvPr/>
        </p:nvSpPr>
        <p:spPr bwMode="auto">
          <a:xfrm>
            <a:off x="426468" y="730505"/>
            <a:ext cx="271260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 dirty="0" smtClean="0">
                <a:solidFill>
                  <a:srgbClr val="000099"/>
                </a:solidFill>
                <a:latin typeface="Verdana" pitchFamily="34" charset="0"/>
              </a:rPr>
              <a:t>Lake &amp; </a:t>
            </a:r>
            <a:r>
              <a:rPr lang="en-US" sz="1100" dirty="0" err="1" smtClean="0">
                <a:solidFill>
                  <a:srgbClr val="000099"/>
                </a:solidFill>
                <a:latin typeface="Verdana" pitchFamily="34" charset="0"/>
              </a:rPr>
              <a:t>Datta</a:t>
            </a:r>
            <a:r>
              <a:rPr lang="en-US" sz="1100" dirty="0" smtClean="0">
                <a:solidFill>
                  <a:srgbClr val="000099"/>
                </a:solidFill>
                <a:latin typeface="Verdana" pitchFamily="34" charset="0"/>
              </a:rPr>
              <a:t>, PRB 46 4757 (1992) </a:t>
            </a:r>
            <a:endParaRPr lang="en-US" sz="1100" dirty="0">
              <a:solidFill>
                <a:srgbClr val="000099"/>
              </a:solidFill>
              <a:latin typeface="Verdana" pitchFamily="34" charset="0"/>
            </a:endParaRPr>
          </a:p>
        </p:txBody>
      </p:sp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474" y="1153300"/>
            <a:ext cx="30194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5299" y="1129488"/>
            <a:ext cx="30861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354825" y="5673005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Heating near a single barrier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1097" y="5673005"/>
            <a:ext cx="2874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Heating near a double-barrier</a:t>
            </a:r>
          </a:p>
          <a:p>
            <a:r>
              <a:rPr lang="en-US" sz="1400" dirty="0" smtClean="0"/>
              <a:t>resonant tunneling structure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23826"/>
            <a:ext cx="8538482" cy="771914"/>
          </a:xfrm>
        </p:spPr>
        <p:txBody>
          <a:bodyPr/>
          <a:lstStyle/>
          <a:p>
            <a:r>
              <a:rPr lang="en-US" dirty="0" smtClean="0"/>
              <a:t>Heat Generation in Schottky-Nanotubes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767"/>
            <a:ext cx="8229600" cy="1690396"/>
          </a:xfrm>
        </p:spPr>
        <p:txBody>
          <a:bodyPr/>
          <a:lstStyle/>
          <a:p>
            <a:r>
              <a:rPr lang="en-US" dirty="0" smtClean="0"/>
              <a:t>Semiconducting nanotubes are Schottky-FETs</a:t>
            </a:r>
          </a:p>
          <a:p>
            <a:r>
              <a:rPr lang="en-US" dirty="0" smtClean="0"/>
              <a:t>Heat generation profile is strongly influenced by barriers</a:t>
            </a:r>
          </a:p>
          <a:p>
            <a:r>
              <a:rPr lang="en-US" dirty="0" smtClean="0"/>
              <a:t>+Quasi-ballistic transport means less dissipation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Box 159"/>
          <p:cNvSpPr txBox="1">
            <a:spLocks noChangeArrowheads="1"/>
          </p:cNvSpPr>
          <p:nvPr/>
        </p:nvSpPr>
        <p:spPr bwMode="auto">
          <a:xfrm>
            <a:off x="426468" y="669542"/>
            <a:ext cx="29322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 dirty="0" err="1" smtClean="0">
                <a:solidFill>
                  <a:srgbClr val="000099"/>
                </a:solidFill>
                <a:latin typeface="Verdana" pitchFamily="34" charset="0"/>
              </a:rPr>
              <a:t>Ouyang</a:t>
            </a:r>
            <a:r>
              <a:rPr lang="en-US" sz="1100" dirty="0" smtClean="0">
                <a:solidFill>
                  <a:srgbClr val="000099"/>
                </a:solidFill>
                <a:latin typeface="Verdana" pitchFamily="34" charset="0"/>
              </a:rPr>
              <a:t> &amp; Guo, APL 89 183122 (2006)</a:t>
            </a:r>
            <a:endParaRPr lang="en-US" sz="1100" dirty="0">
              <a:solidFill>
                <a:srgbClr val="000099"/>
              </a:solidFill>
              <a:latin typeface="Verdana" pitchFamily="34" charset="0"/>
            </a:endParaRP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3" cstate="print"/>
          <a:srcRect l="1719"/>
          <a:stretch>
            <a:fillRect/>
          </a:stretch>
        </p:blipFill>
        <p:spPr bwMode="auto">
          <a:xfrm>
            <a:off x="270588" y="2955860"/>
            <a:ext cx="6403133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7959" y="3944905"/>
            <a:ext cx="32385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Segoe UI" pitchFamily="34" charset="0"/>
              </a:rPr>
              <a:t>Simplest Power Dissipation Models</a:t>
            </a:r>
            <a:endParaRPr lang="en-US" dirty="0"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471"/>
            <a:ext cx="8229600" cy="1818042"/>
          </a:xfrm>
        </p:spPr>
        <p:txBody>
          <a:bodyPr/>
          <a:lstStyle/>
          <a:p>
            <a:r>
              <a:rPr lang="en-US" dirty="0" smtClean="0"/>
              <a:t>Resistor: P = IV = V</a:t>
            </a:r>
            <a:r>
              <a:rPr lang="en-US" baseline="30000" dirty="0" smtClean="0"/>
              <a:t>2</a:t>
            </a:r>
            <a:r>
              <a:rPr lang="en-US" dirty="0" smtClean="0"/>
              <a:t>/R = I</a:t>
            </a:r>
            <a:r>
              <a:rPr lang="en-US" baseline="30000" dirty="0" smtClean="0"/>
              <a:t>2</a:t>
            </a:r>
            <a:r>
              <a:rPr lang="en-US" dirty="0" smtClean="0"/>
              <a:t>R</a:t>
            </a:r>
          </a:p>
          <a:p>
            <a:r>
              <a:rPr lang="en-US" dirty="0" smtClean="0"/>
              <a:t>Digital inverter: P = fCV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48225" y="1000460"/>
            <a:ext cx="327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</a:t>
            </a: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6084542" y="1386850"/>
            <a:ext cx="1422400" cy="36353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92" y="73"/>
              </a:cxn>
              <a:cxn ang="0">
                <a:pos x="112" y="5"/>
              </a:cxn>
              <a:cxn ang="0">
                <a:pos x="128" y="132"/>
              </a:cxn>
              <a:cxn ang="0">
                <a:pos x="153" y="5"/>
              </a:cxn>
              <a:cxn ang="0">
                <a:pos x="179" y="132"/>
              </a:cxn>
              <a:cxn ang="0">
                <a:pos x="205" y="0"/>
              </a:cxn>
              <a:cxn ang="0">
                <a:pos x="231" y="132"/>
              </a:cxn>
              <a:cxn ang="0">
                <a:pos x="246" y="0"/>
              </a:cxn>
              <a:cxn ang="0">
                <a:pos x="272" y="132"/>
              </a:cxn>
              <a:cxn ang="0">
                <a:pos x="292" y="5"/>
              </a:cxn>
              <a:cxn ang="0">
                <a:pos x="308" y="73"/>
              </a:cxn>
              <a:cxn ang="0">
                <a:pos x="395" y="74"/>
              </a:cxn>
            </a:cxnLst>
            <a:rect l="0" t="0" r="r" b="b"/>
            <a:pathLst>
              <a:path w="395" h="132">
                <a:moveTo>
                  <a:pt x="0" y="74"/>
                </a:moveTo>
                <a:lnTo>
                  <a:pt x="92" y="73"/>
                </a:lnTo>
                <a:lnTo>
                  <a:pt x="112" y="5"/>
                </a:lnTo>
                <a:lnTo>
                  <a:pt x="128" y="132"/>
                </a:lnTo>
                <a:lnTo>
                  <a:pt x="153" y="5"/>
                </a:lnTo>
                <a:lnTo>
                  <a:pt x="179" y="132"/>
                </a:lnTo>
                <a:lnTo>
                  <a:pt x="205" y="0"/>
                </a:lnTo>
                <a:lnTo>
                  <a:pt x="231" y="132"/>
                </a:lnTo>
                <a:lnTo>
                  <a:pt x="246" y="0"/>
                </a:lnTo>
                <a:lnTo>
                  <a:pt x="272" y="132"/>
                </a:lnTo>
                <a:lnTo>
                  <a:pt x="292" y="5"/>
                </a:lnTo>
                <a:lnTo>
                  <a:pt x="308" y="73"/>
                </a:lnTo>
                <a:lnTo>
                  <a:pt x="395" y="74"/>
                </a:ln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6084" tIns="33041" rIns="66084" bIns="33041" anchorCtr="1">
            <a:spAutoFit/>
          </a:bodyPr>
          <a:lstStyle/>
          <a:p>
            <a:endParaRPr lang="en-US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2310" y="2605662"/>
            <a:ext cx="3360028" cy="329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150813"/>
            <a:ext cx="8229600" cy="715962"/>
          </a:xfrm>
        </p:spPr>
        <p:txBody>
          <a:bodyPr/>
          <a:lstStyle/>
          <a:p>
            <a:r>
              <a:rPr lang="en-US"/>
              <a:t>Are Hot Phonons a Possibility?!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525963"/>
            <a:ext cx="8693150" cy="1743075"/>
          </a:xfrm>
        </p:spPr>
        <p:txBody>
          <a:bodyPr/>
          <a:lstStyle/>
          <a:p>
            <a:pPr marL="285750" indent="-285750">
              <a:spcBef>
                <a:spcPct val="25000"/>
              </a:spcBef>
            </a:pPr>
            <a:r>
              <a:rPr lang="en-US" sz="2100"/>
              <a:t>Hot phonons: if occupation (</a:t>
            </a:r>
            <a:r>
              <a:rPr lang="en-US" sz="2100" i="1"/>
              <a:t>N</a:t>
            </a:r>
            <a:r>
              <a:rPr lang="en-US" sz="2100"/>
              <a:t>) &gt;&gt; thermal occupation</a:t>
            </a:r>
          </a:p>
          <a:p>
            <a:pPr marL="285750" indent="-285750">
              <a:spcBef>
                <a:spcPct val="25000"/>
              </a:spcBef>
            </a:pPr>
            <a:r>
              <a:rPr lang="en-US" sz="2100"/>
              <a:t>Why it matters: added impact on mobility, leakage, reliability</a:t>
            </a:r>
          </a:p>
          <a:p>
            <a:pPr marL="285750" indent="-285750">
              <a:spcBef>
                <a:spcPct val="25000"/>
              </a:spcBef>
            </a:pPr>
            <a:r>
              <a:rPr lang="en-US" sz="2100"/>
              <a:t>Longitudinal optical (LO) phonon “hot” for </a:t>
            </a:r>
            <a:r>
              <a:rPr lang="en-US" sz="2100" i="1"/>
              <a:t>H</a:t>
            </a:r>
            <a:r>
              <a:rPr lang="en-US" sz="2100"/>
              <a:t> &gt; 10</a:t>
            </a:r>
            <a:r>
              <a:rPr lang="en-US" sz="2100" baseline="30000"/>
              <a:t>12</a:t>
            </a:r>
            <a:r>
              <a:rPr lang="en-US" sz="2100"/>
              <a:t> W/cm</a:t>
            </a:r>
            <a:r>
              <a:rPr lang="en-US" sz="2100" baseline="30000"/>
              <a:t>3</a:t>
            </a:r>
            <a:endParaRPr lang="en-US" sz="2100"/>
          </a:p>
          <a:p>
            <a:pPr marL="285750" indent="-285750">
              <a:spcBef>
                <a:spcPct val="25000"/>
              </a:spcBef>
            </a:pPr>
            <a:r>
              <a:rPr lang="en-US" sz="2100"/>
              <a:t>Such power density can occur in drain of </a:t>
            </a:r>
            <a:r>
              <a:rPr lang="en-US" sz="2100" i="1"/>
              <a:t>L </a:t>
            </a:r>
            <a:r>
              <a:rPr lang="en-US" sz="2100">
                <a:cs typeface="Arial" charset="0"/>
              </a:rPr>
              <a:t>≤ </a:t>
            </a:r>
            <a:r>
              <a:rPr lang="en-US" sz="2100"/>
              <a:t>20 nm, </a:t>
            </a:r>
            <a:r>
              <a:rPr lang="en-US" sz="2100" i="1"/>
              <a:t>V </a:t>
            </a:r>
            <a:r>
              <a:rPr lang="en-US" sz="2100"/>
              <a:t>&gt; 0.6 V device</a:t>
            </a:r>
          </a:p>
        </p:txBody>
      </p:sp>
      <p:graphicFrame>
        <p:nvGraphicFramePr>
          <p:cNvPr id="309252" name="Object 4"/>
          <p:cNvGraphicFramePr>
            <a:graphicFrameLocks noChangeAspect="1"/>
          </p:cNvGraphicFramePr>
          <p:nvPr/>
        </p:nvGraphicFramePr>
        <p:xfrm>
          <a:off x="1008063" y="3389313"/>
          <a:ext cx="2078037" cy="895350"/>
        </p:xfrm>
        <a:graphic>
          <a:graphicData uri="http://schemas.openxmlformats.org/presentationml/2006/ole">
            <p:oleObj spid="_x0000_s131074" name="Equation" r:id="rId4" imgW="1180800" imgH="507960" progId="Equation.3">
              <p:embed/>
            </p:oleObj>
          </a:graphicData>
        </a:graphic>
      </p:graphicFrame>
      <p:pic>
        <p:nvPicPr>
          <p:cNvPr id="309253" name="Picture 5" descr="LOphonOc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1112838"/>
            <a:ext cx="38862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54" name="Picture 6" descr="ch4-apl_rtf_93bf642"/>
          <p:cNvPicPr>
            <a:picLocks noChangeAspect="1" noChangeArrowheads="1"/>
          </p:cNvPicPr>
          <p:nvPr/>
        </p:nvPicPr>
        <p:blipFill>
          <a:blip r:embed="rId6" cstate="print"/>
          <a:srcRect t="65703"/>
          <a:stretch>
            <a:fillRect/>
          </a:stretch>
        </p:blipFill>
        <p:spPr bwMode="auto">
          <a:xfrm>
            <a:off x="4343400" y="914400"/>
            <a:ext cx="44196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4914900" y="2668588"/>
            <a:ext cx="5905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source</a:t>
            </a:r>
          </a:p>
        </p:txBody>
      </p:sp>
      <p:sp>
        <p:nvSpPr>
          <p:cNvPr id="309257" name="Text Box 9"/>
          <p:cNvSpPr txBox="1">
            <a:spLocks noChangeArrowheads="1"/>
          </p:cNvSpPr>
          <p:nvPr/>
        </p:nvSpPr>
        <p:spPr bwMode="auto">
          <a:xfrm>
            <a:off x="8108950" y="2668588"/>
            <a:ext cx="46513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drain</a:t>
            </a:r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 flipV="1">
            <a:off x="6551613" y="1141413"/>
            <a:ext cx="0" cy="180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59" name="Line 11"/>
          <p:cNvSpPr>
            <a:spLocks noChangeShapeType="1"/>
          </p:cNvSpPr>
          <p:nvPr/>
        </p:nvSpPr>
        <p:spPr bwMode="auto">
          <a:xfrm flipV="1">
            <a:off x="6918325" y="1143000"/>
            <a:ext cx="0" cy="180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60" name="Line 12"/>
          <p:cNvSpPr>
            <a:spLocks noChangeShapeType="1"/>
          </p:cNvSpPr>
          <p:nvPr/>
        </p:nvSpPr>
        <p:spPr bwMode="auto">
          <a:xfrm flipV="1">
            <a:off x="7113588" y="1668463"/>
            <a:ext cx="436562" cy="103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61" name="Text Box 13"/>
          <p:cNvSpPr txBox="1">
            <a:spLocks noChangeArrowheads="1"/>
          </p:cNvSpPr>
          <p:nvPr/>
        </p:nvSpPr>
        <p:spPr bwMode="auto">
          <a:xfrm>
            <a:off x="7215188" y="1371600"/>
            <a:ext cx="1216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r" eaLnBrk="0" hangingPunct="0"/>
            <a:r>
              <a:rPr lang="en-US" sz="1200"/>
              <a:t>V = 0.2, 0.4, 0.6,</a:t>
            </a:r>
          </a:p>
          <a:p>
            <a:pPr algn="r" eaLnBrk="0" hangingPunct="0"/>
            <a:r>
              <a:rPr lang="en-US" sz="1200"/>
              <a:t>0.8, 1.0 V</a:t>
            </a:r>
          </a:p>
        </p:txBody>
      </p:sp>
      <p:sp>
        <p:nvSpPr>
          <p:cNvPr id="309262" name="Text Box 14"/>
          <p:cNvSpPr txBox="1">
            <a:spLocks noChangeArrowheads="1"/>
          </p:cNvSpPr>
          <p:nvPr/>
        </p:nvSpPr>
        <p:spPr bwMode="auto">
          <a:xfrm>
            <a:off x="5649913" y="1247775"/>
            <a:ext cx="812800" cy="28733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L = 20 nm</a:t>
            </a:r>
          </a:p>
        </p:txBody>
      </p:sp>
      <p:sp>
        <p:nvSpPr>
          <p:cNvPr id="309263" name="Line 15"/>
          <p:cNvSpPr>
            <a:spLocks noChangeShapeType="1"/>
          </p:cNvSpPr>
          <p:nvPr/>
        </p:nvSpPr>
        <p:spPr bwMode="auto">
          <a:xfrm>
            <a:off x="2360613" y="1663700"/>
            <a:ext cx="0" cy="439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2360613" y="2006600"/>
            <a:ext cx="412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9265" name="Text Box 17"/>
          <p:cNvSpPr txBox="1">
            <a:spLocks noChangeArrowheads="1"/>
          </p:cNvSpPr>
          <p:nvPr/>
        </p:nvSpPr>
        <p:spPr bwMode="auto">
          <a:xfrm>
            <a:off x="3205163" y="37020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where</a:t>
            </a:r>
          </a:p>
        </p:txBody>
      </p:sp>
      <p:graphicFrame>
        <p:nvGraphicFramePr>
          <p:cNvPr id="309266" name="Object 18"/>
          <p:cNvGraphicFramePr>
            <a:graphicFrameLocks noChangeAspect="1"/>
          </p:cNvGraphicFramePr>
          <p:nvPr/>
        </p:nvGraphicFramePr>
        <p:xfrm>
          <a:off x="4210050" y="3698875"/>
          <a:ext cx="1252538" cy="379413"/>
        </p:xfrm>
        <a:graphic>
          <a:graphicData uri="http://schemas.openxmlformats.org/presentationml/2006/ole">
            <p:oleObj spid="_x0000_s131075" name="Equation" r:id="rId7" imgW="711000" imgH="215640" progId="Equation.3">
              <p:embed/>
            </p:oleObj>
          </a:graphicData>
        </a:graphic>
      </p:graphicFrame>
      <p:graphicFrame>
        <p:nvGraphicFramePr>
          <p:cNvPr id="309267" name="Object 19"/>
          <p:cNvGraphicFramePr>
            <a:graphicFrameLocks noChangeAspect="1"/>
          </p:cNvGraphicFramePr>
          <p:nvPr/>
        </p:nvGraphicFramePr>
        <p:xfrm>
          <a:off x="6435725" y="3708400"/>
          <a:ext cx="1609725" cy="379413"/>
        </p:xfrm>
        <a:graphic>
          <a:graphicData uri="http://schemas.openxmlformats.org/presentationml/2006/ole">
            <p:oleObj spid="_x0000_s131076" name="Equation" r:id="rId8" imgW="914400" imgH="215640" progId="Equation.3">
              <p:embed/>
            </p:oleObj>
          </a:graphicData>
        </a:graphic>
      </p:graphicFrame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5607050" y="37036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and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 on Phonon Scattering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7420"/>
            <a:ext cx="8229600" cy="4138743"/>
          </a:xfrm>
        </p:spPr>
        <p:txBody>
          <a:bodyPr/>
          <a:lstStyle/>
          <a:p>
            <a:r>
              <a:rPr lang="en-US" dirty="0" smtClean="0"/>
              <a:t>Note, the deformation potential (coupling strength) is the same between phonon </a:t>
            </a:r>
            <a:r>
              <a:rPr lang="en-US" u="sng" dirty="0" smtClean="0"/>
              <a:t>emission</a:t>
            </a:r>
            <a:r>
              <a:rPr lang="en-US" dirty="0" smtClean="0"/>
              <a:t> and </a:t>
            </a:r>
            <a:r>
              <a:rPr lang="en-US" u="sng" dirty="0" smtClean="0"/>
              <a:t>absorption</a:t>
            </a:r>
          </a:p>
          <a:p>
            <a:r>
              <a:rPr lang="en-US" dirty="0" smtClean="0"/>
              <a:t>The differences are in the </a:t>
            </a:r>
            <a:r>
              <a:rPr lang="en-US" u="sng" dirty="0" smtClean="0"/>
              <a:t>phonon occupation</a:t>
            </a:r>
            <a:r>
              <a:rPr lang="en-US" dirty="0" smtClean="0"/>
              <a:t> term and the </a:t>
            </a:r>
            <a:r>
              <a:rPr lang="en-US" u="sng" dirty="0" smtClean="0"/>
              <a:t>density of final states</a:t>
            </a:r>
          </a:p>
          <a:p>
            <a:r>
              <a:rPr lang="en-US" dirty="0" smtClean="0"/>
              <a:t>What if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B</a:t>
            </a:r>
            <a:r>
              <a:rPr lang="en-US" dirty="0" err="1" smtClean="0"/>
              <a:t>T</a:t>
            </a:r>
            <a:r>
              <a:rPr lang="en-US" dirty="0" smtClean="0"/>
              <a:t> &gt;&gt; ħ</a:t>
            </a:r>
            <a:r>
              <a:rPr lang="el-GR" dirty="0" smtClean="0"/>
              <a:t>ω</a:t>
            </a:r>
            <a:r>
              <a:rPr lang="en-US" dirty="0" smtClean="0"/>
              <a:t> (~acoustic phonons)?</a:t>
            </a:r>
          </a:p>
          <a:p>
            <a:r>
              <a:rPr lang="en-US" dirty="0" smtClean="0"/>
              <a:t>What if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B</a:t>
            </a:r>
            <a:r>
              <a:rPr lang="en-US" dirty="0" err="1" smtClean="0"/>
              <a:t>T</a:t>
            </a:r>
            <a:r>
              <a:rPr lang="en-US" dirty="0" smtClean="0"/>
              <a:t> &lt;&lt; ħ</a:t>
            </a:r>
            <a:r>
              <a:rPr lang="el-GR" dirty="0" smtClean="0"/>
              <a:t>ω</a:t>
            </a:r>
            <a:r>
              <a:rPr lang="en-US" dirty="0" smtClean="0"/>
              <a:t> (~optical phonons)?</a:t>
            </a:r>
          </a:p>
          <a:p>
            <a:endParaRPr lang="en-US" dirty="0" smtClean="0"/>
          </a:p>
          <a:p>
            <a:r>
              <a:rPr lang="en-US" dirty="0" smtClean="0"/>
              <a:t>Sketch scattering rate vs. electron energy: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/>
        </p:nvGraphicFramePr>
        <p:xfrm>
          <a:off x="2620169" y="1013214"/>
          <a:ext cx="3903662" cy="777875"/>
        </p:xfrm>
        <a:graphic>
          <a:graphicData uri="http://schemas.openxmlformats.org/presentationml/2006/ole">
            <p:oleObj spid="_x0000_s184322" name="Equation" r:id="rId4" imgW="2158920" imgH="43164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Scattering Rates vs.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96436" y="2192693"/>
            <a:ext cx="3206620" cy="2407298"/>
            <a:chOff x="1272074" y="1922105"/>
            <a:chExt cx="2519265" cy="2519265"/>
          </a:xfrm>
        </p:grpSpPr>
        <p:cxnSp>
          <p:nvCxnSpPr>
            <p:cNvPr id="6" name="Straight Connector 5"/>
            <p:cNvCxnSpPr/>
            <p:nvPr/>
          </p:nvCxnSpPr>
          <p:spPr bwMode="auto">
            <a:xfrm rot="16200000" flipH="1">
              <a:off x="12442" y="3181738"/>
              <a:ext cx="2519265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 flipH="1">
              <a:off x="1272074" y="4441370"/>
              <a:ext cx="2519265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5117472" y="2192693"/>
            <a:ext cx="3206620" cy="2407298"/>
            <a:chOff x="1272074" y="1922105"/>
            <a:chExt cx="2519265" cy="2519265"/>
          </a:xfrm>
        </p:grpSpPr>
        <p:cxnSp>
          <p:nvCxnSpPr>
            <p:cNvPr id="10" name="Straight Connector 9"/>
            <p:cNvCxnSpPr/>
            <p:nvPr/>
          </p:nvCxnSpPr>
          <p:spPr bwMode="auto">
            <a:xfrm rot="16200000" flipH="1">
              <a:off x="12442" y="3181738"/>
              <a:ext cx="2519265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0800000" flipH="1">
              <a:off x="1272074" y="4441370"/>
              <a:ext cx="2519265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162901" y="2099387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Γ=1/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40" y="2099387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Γ=1/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7600" y="456888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37933" y="456888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993325" y="3004453"/>
            <a:ext cx="3013787" cy="1184988"/>
          </a:xfrm>
          <a:custGeom>
            <a:avLst/>
            <a:gdLst>
              <a:gd name="connsiteX0" fmla="*/ 0 w 2360645"/>
              <a:gd name="connsiteY0" fmla="*/ 1212980 h 1212980"/>
              <a:gd name="connsiteX1" fmla="*/ 615820 w 2360645"/>
              <a:gd name="connsiteY1" fmla="*/ 699796 h 1212980"/>
              <a:gd name="connsiteX2" fmla="*/ 1502228 w 2360645"/>
              <a:gd name="connsiteY2" fmla="*/ 251926 h 1212980"/>
              <a:gd name="connsiteX3" fmla="*/ 2360645 w 2360645"/>
              <a:gd name="connsiteY3" fmla="*/ 0 h 12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0645" h="1212980">
                <a:moveTo>
                  <a:pt x="0" y="1212980"/>
                </a:moveTo>
                <a:cubicBezTo>
                  <a:pt x="182724" y="1036476"/>
                  <a:pt x="365449" y="859972"/>
                  <a:pt x="615820" y="699796"/>
                </a:cubicBezTo>
                <a:cubicBezTo>
                  <a:pt x="866191" y="539620"/>
                  <a:pt x="1211424" y="368559"/>
                  <a:pt x="1502228" y="251926"/>
                </a:cubicBezTo>
                <a:cubicBezTo>
                  <a:pt x="1793032" y="135293"/>
                  <a:pt x="2076838" y="67646"/>
                  <a:pt x="2360645" y="0"/>
                </a:cubicBez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120565" y="3259493"/>
            <a:ext cx="2976465" cy="1184988"/>
          </a:xfrm>
          <a:custGeom>
            <a:avLst/>
            <a:gdLst>
              <a:gd name="connsiteX0" fmla="*/ 0 w 2360645"/>
              <a:gd name="connsiteY0" fmla="*/ 1212980 h 1212980"/>
              <a:gd name="connsiteX1" fmla="*/ 615820 w 2360645"/>
              <a:gd name="connsiteY1" fmla="*/ 699796 h 1212980"/>
              <a:gd name="connsiteX2" fmla="*/ 1502228 w 2360645"/>
              <a:gd name="connsiteY2" fmla="*/ 251926 h 1212980"/>
              <a:gd name="connsiteX3" fmla="*/ 2360645 w 2360645"/>
              <a:gd name="connsiteY3" fmla="*/ 0 h 12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0645" h="1212980">
                <a:moveTo>
                  <a:pt x="0" y="1212980"/>
                </a:moveTo>
                <a:cubicBezTo>
                  <a:pt x="182724" y="1036476"/>
                  <a:pt x="365449" y="859972"/>
                  <a:pt x="615820" y="699796"/>
                </a:cubicBezTo>
                <a:cubicBezTo>
                  <a:pt x="866191" y="539620"/>
                  <a:pt x="1211424" y="368559"/>
                  <a:pt x="1502228" y="251926"/>
                </a:cubicBezTo>
                <a:cubicBezTo>
                  <a:pt x="1793032" y="135293"/>
                  <a:pt x="2076838" y="67646"/>
                  <a:pt x="2360645" y="0"/>
                </a:cubicBezTo>
              </a:path>
            </a:pathLst>
          </a:custGeom>
          <a:noFill/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174925" y="2481943"/>
            <a:ext cx="2093166" cy="653142"/>
          </a:xfrm>
          <a:custGeom>
            <a:avLst/>
            <a:gdLst>
              <a:gd name="connsiteX0" fmla="*/ 0 w 2360645"/>
              <a:gd name="connsiteY0" fmla="*/ 1212980 h 1212980"/>
              <a:gd name="connsiteX1" fmla="*/ 615820 w 2360645"/>
              <a:gd name="connsiteY1" fmla="*/ 699796 h 1212980"/>
              <a:gd name="connsiteX2" fmla="*/ 1502228 w 2360645"/>
              <a:gd name="connsiteY2" fmla="*/ 251926 h 1212980"/>
              <a:gd name="connsiteX3" fmla="*/ 2360645 w 2360645"/>
              <a:gd name="connsiteY3" fmla="*/ 0 h 12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0645" h="1212980">
                <a:moveTo>
                  <a:pt x="0" y="1212980"/>
                </a:moveTo>
                <a:cubicBezTo>
                  <a:pt x="182724" y="1036476"/>
                  <a:pt x="365449" y="859972"/>
                  <a:pt x="615820" y="699796"/>
                </a:cubicBezTo>
                <a:cubicBezTo>
                  <a:pt x="866191" y="539620"/>
                  <a:pt x="1211424" y="368559"/>
                  <a:pt x="1502228" y="251926"/>
                </a:cubicBezTo>
                <a:cubicBezTo>
                  <a:pt x="1793032" y="135293"/>
                  <a:pt x="2076838" y="67646"/>
                  <a:pt x="2360645" y="0"/>
                </a:cubicBez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16200000" flipH="1">
            <a:off x="5437807" y="3872204"/>
            <a:ext cx="1455576" cy="0"/>
          </a:xfrm>
          <a:prstGeom prst="lin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120566" y="4590661"/>
            <a:ext cx="1045029" cy="0"/>
          </a:xfrm>
          <a:prstGeom prst="lin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60310" y="4568886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16200000" flipH="1">
            <a:off x="2066346" y="3051128"/>
            <a:ext cx="671804" cy="37322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357219" y="2435305"/>
            <a:ext cx="220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emission ≈ absorption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rot="16200000" flipH="1">
            <a:off x="6700550" y="2382430"/>
            <a:ext cx="671804" cy="37322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532600" y="1766606"/>
            <a:ext cx="974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emission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rot="16200000" flipV="1">
            <a:off x="7289935" y="3624958"/>
            <a:ext cx="541175" cy="46652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048894" y="3897094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absorption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3434" y="4991894"/>
            <a:ext cx="29129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« 1</a:t>
            </a:r>
          </a:p>
          <a:p>
            <a:pPr algn="l">
              <a:spcBef>
                <a:spcPts val="1200"/>
              </a:spcBef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~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3-D, etc.</a:t>
            </a:r>
          </a:p>
        </p:txBody>
      </p:sp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620963" y="1012825"/>
          <a:ext cx="3902075" cy="777875"/>
        </p:xfrm>
        <a:graphic>
          <a:graphicData uri="http://schemas.openxmlformats.org/presentationml/2006/ole">
            <p:oleObj spid="_x0000_s186371" name="Equation" r:id="rId4" imgW="2158920" imgH="431640" progId="Equation.DSMT4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802936" y="4991894"/>
            <a:ext cx="39421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» 1</a:t>
            </a:r>
          </a:p>
          <a:p>
            <a:pPr algn="l">
              <a:spcBef>
                <a:spcPts val="1200"/>
              </a:spcBef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E± ħ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~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 ± ħ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3-D</a:t>
            </a:r>
          </a:p>
          <a:p>
            <a:pPr algn="l">
              <a:spcBef>
                <a:spcPts val="12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emission threshold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123825"/>
            <a:ext cx="8229600" cy="646331"/>
          </a:xfrm>
        </p:spPr>
        <p:txBody>
          <a:bodyPr/>
          <a:lstStyle/>
          <a:p>
            <a:r>
              <a:rPr lang="en-US" dirty="0" smtClean="0"/>
              <a:t>Revisit Simple </a:t>
            </a:r>
            <a:r>
              <a:rPr lang="en-US" dirty="0" err="1" smtClean="0"/>
              <a:t>Landauer</a:t>
            </a:r>
            <a:r>
              <a:rPr lang="en-US" dirty="0" smtClean="0"/>
              <a:t> Resistor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790820" y="3544337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71510" y="3714269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4447" y="2250960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3688" y="2420892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54153" y="2040499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3517226" y="3350060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11" name="Parallelogram 10"/>
          <p:cNvSpPr/>
          <p:nvPr/>
        </p:nvSpPr>
        <p:spPr bwMode="auto">
          <a:xfrm rot="5400000">
            <a:off x="1237462" y="2454461"/>
            <a:ext cx="1864300" cy="1226134"/>
          </a:xfrm>
          <a:prstGeom prst="parallelogram">
            <a:avLst>
              <a:gd name="adj" fmla="val 106667"/>
            </a:avLst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537333" y="2089027"/>
            <a:ext cx="13716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8" name="Isosceles Triangle 17"/>
          <p:cNvSpPr/>
          <p:nvPr/>
        </p:nvSpPr>
        <p:spPr bwMode="auto">
          <a:xfrm>
            <a:off x="2109134" y="2730036"/>
            <a:ext cx="157881" cy="171056"/>
          </a:xfrm>
          <a:prstGeom prst="triangle">
            <a:avLst>
              <a:gd name="adj" fmla="val 0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1851149" y="276482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endParaRPr lang="en-US" sz="1400" baseline="-25000" dirty="0" smtClean="0"/>
          </a:p>
        </p:txBody>
      </p:sp>
      <p:sp>
        <p:nvSpPr>
          <p:cNvPr id="20" name="TextBox 19"/>
          <p:cNvSpPr txBox="1"/>
          <p:nvPr/>
        </p:nvSpPr>
        <p:spPr>
          <a:xfrm flipH="1">
            <a:off x="628554" y="365065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-µ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qV</a:t>
            </a:r>
            <a:endParaRPr lang="en-US" sz="1600" baseline="-25000" dirty="0" smtClean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5681" y="1992675"/>
            <a:ext cx="189088" cy="1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641083" y="1191791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Ballistic</a:t>
            </a:r>
            <a:endParaRPr lang="en-US" sz="1800" u="sng" dirty="0" smtClean="0"/>
          </a:p>
        </p:txBody>
      </p:sp>
      <p:sp>
        <p:nvSpPr>
          <p:cNvPr id="24" name="Rectangle 23"/>
          <p:cNvSpPr/>
          <p:nvPr/>
        </p:nvSpPr>
        <p:spPr bwMode="auto">
          <a:xfrm>
            <a:off x="7423042" y="3591484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603732" y="3761416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76669" y="2298107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465910" y="2468039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5086375" y="2087646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8149448" y="3397207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30" name="Parallelogram 29"/>
          <p:cNvSpPr/>
          <p:nvPr/>
        </p:nvSpPr>
        <p:spPr bwMode="auto">
          <a:xfrm rot="5400000">
            <a:off x="5869684" y="2501608"/>
            <a:ext cx="1864300" cy="1226134"/>
          </a:xfrm>
          <a:prstGeom prst="parallelogram">
            <a:avLst>
              <a:gd name="adj" fmla="val 106667"/>
            </a:avLst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>
            <a:off x="6741356" y="2777183"/>
            <a:ext cx="157881" cy="171056"/>
          </a:xfrm>
          <a:prstGeom prst="triangle">
            <a:avLst>
              <a:gd name="adj" fmla="val 0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6483371" y="281197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endParaRPr lang="en-US" sz="1400" baseline="-25000" dirty="0" smtClean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7903" y="2039822"/>
            <a:ext cx="189088" cy="1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6228043" y="1191791"/>
            <a:ext cx="1299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Diffusive</a:t>
            </a:r>
            <a:endParaRPr lang="en-US" sz="1800" u="sng" dirty="0" smtClean="0"/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3628231" y="4392613"/>
          <a:ext cx="1887538" cy="777875"/>
        </p:xfrm>
        <a:graphic>
          <a:graphicData uri="http://schemas.openxmlformats.org/presentationml/2006/ole">
            <p:oleObj spid="_x0000_s137221" name="Equation" r:id="rId5" imgW="1054080" imgH="43164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09575" y="5613572"/>
            <a:ext cx="6601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 smtClean="0"/>
              <a:t>Q: Where is the power dissipated and how much?</a:t>
            </a:r>
            <a:endParaRPr lang="en-US" sz="1800" i="1" u="sng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715836" y="167968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endParaRPr lang="en-US" sz="1800" dirty="0" smtClean="0"/>
          </a:p>
        </p:txBody>
      </p:sp>
      <p:sp>
        <p:nvSpPr>
          <p:cNvPr id="39" name="TextBox 38"/>
          <p:cNvSpPr txBox="1"/>
          <p:nvPr/>
        </p:nvSpPr>
        <p:spPr>
          <a:xfrm flipH="1">
            <a:off x="3063665" y="1803217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I = q/t</a:t>
            </a:r>
          </a:p>
          <a:p>
            <a:pPr algn="l"/>
            <a:r>
              <a:rPr lang="en-US" sz="1600" dirty="0" smtClean="0"/>
              <a:t>P = </a:t>
            </a:r>
            <a:r>
              <a:rPr lang="en-US" sz="1600" dirty="0" err="1" smtClean="0"/>
              <a:t>qV</a:t>
            </a:r>
            <a:r>
              <a:rPr lang="en-US" sz="1600" dirty="0" smtClean="0"/>
              <a:t>/t = IV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View of Heat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672"/>
            <a:ext cx="8229600" cy="4830763"/>
          </a:xfrm>
        </p:spPr>
        <p:txBody>
          <a:bodyPr/>
          <a:lstStyle/>
          <a:p>
            <a:r>
              <a:rPr lang="en-US" dirty="0" smtClean="0"/>
              <a:t>Lumped model: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Finite-element model: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complete finite-element model: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423042" y="3591484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603732" y="3761416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76669" y="2298107"/>
            <a:ext cx="704008" cy="72828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65910" y="2468039"/>
            <a:ext cx="534076" cy="6213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086375" y="2087646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8149448" y="3397207"/>
            <a:ext cx="402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µ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12" name="Parallelogram 11"/>
          <p:cNvSpPr/>
          <p:nvPr/>
        </p:nvSpPr>
        <p:spPr bwMode="auto">
          <a:xfrm rot="5400000">
            <a:off x="5869684" y="2501608"/>
            <a:ext cx="1864300" cy="1226134"/>
          </a:xfrm>
          <a:prstGeom prst="parallelogram">
            <a:avLst>
              <a:gd name="adj" fmla="val 106667"/>
            </a:avLst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7903" y="2039822"/>
            <a:ext cx="189088" cy="1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 bwMode="auto">
          <a:xfrm>
            <a:off x="6861289" y="2713197"/>
            <a:ext cx="256927" cy="990452"/>
          </a:xfrm>
          <a:custGeom>
            <a:avLst/>
            <a:gdLst>
              <a:gd name="connsiteX0" fmla="*/ 179462 w 179462"/>
              <a:gd name="connsiteY0" fmla="*/ 0 h 384561"/>
              <a:gd name="connsiteX1" fmla="*/ 59821 w 179462"/>
              <a:gd name="connsiteY1" fmla="*/ 170916 h 384561"/>
              <a:gd name="connsiteX2" fmla="*/ 0 w 179462"/>
              <a:gd name="connsiteY2" fmla="*/ 384561 h 38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462" h="384561">
                <a:moveTo>
                  <a:pt x="179462" y="0"/>
                </a:moveTo>
                <a:cubicBezTo>
                  <a:pt x="134596" y="53411"/>
                  <a:pt x="89731" y="106823"/>
                  <a:pt x="59821" y="170916"/>
                </a:cubicBezTo>
                <a:cubicBezTo>
                  <a:pt x="29911" y="235010"/>
                  <a:pt x="14955" y="309785"/>
                  <a:pt x="0" y="38456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194853" y="2132335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695907" y="2649287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6453603" y="2374091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7190387" y="3189813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6948083" y="2921195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lg" len="lg"/>
          </a:ln>
          <a:effectLst/>
        </p:spPr>
      </p:cxnSp>
      <p:sp>
        <p:nvSpPr>
          <p:cNvPr id="25" name="Isosceles Triangle 24"/>
          <p:cNvSpPr/>
          <p:nvPr/>
        </p:nvSpPr>
        <p:spPr bwMode="auto">
          <a:xfrm>
            <a:off x="6741356" y="2777183"/>
            <a:ext cx="157881" cy="171056"/>
          </a:xfrm>
          <a:prstGeom prst="triangle">
            <a:avLst>
              <a:gd name="adj" fmla="val 0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6483371" y="281197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endParaRPr lang="en-US" sz="1400" baseline="-25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144168" y="2730072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(phonon emission)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48074" y="3395587"/>
            <a:ext cx="1426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(recombination)</a:t>
            </a:r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1335088" y="1955884"/>
          <a:ext cx="1782763" cy="412750"/>
        </p:xfrm>
        <a:graphic>
          <a:graphicData uri="http://schemas.openxmlformats.org/presentationml/2006/ole">
            <p:oleObj spid="_x0000_s139265" name="Equation" r:id="rId5" imgW="863280" imgH="203040" progId="Equation.DSMT4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1335088" y="3568700"/>
          <a:ext cx="1887537" cy="361950"/>
        </p:xfrm>
        <a:graphic>
          <a:graphicData uri="http://schemas.openxmlformats.org/presentationml/2006/ole">
            <p:oleObj spid="_x0000_s139267" name="Equation" r:id="rId6" imgW="914400" imgH="177480" progId="Equation.DSMT4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1335088" y="5076825"/>
          <a:ext cx="4011613" cy="517525"/>
        </p:xfrm>
        <a:graphic>
          <a:graphicData uri="http://schemas.openxmlformats.org/presentationml/2006/ole">
            <p:oleObj spid="_x0000_s139268" name="Equation" r:id="rId7" imgW="1942920" imgH="25380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79191" y="5628743"/>
            <a:ext cx="4404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be careful: radiative vs. phonon-assisted</a:t>
            </a:r>
          </a:p>
          <a:p>
            <a:pPr algn="l"/>
            <a:r>
              <a:rPr lang="en-US" sz="1600" dirty="0" smtClean="0"/>
              <a:t>recombination/generation?!</a:t>
            </a: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Complete Heat Generation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1194817"/>
            <a:ext cx="8229600" cy="49682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Lindefelt</a:t>
            </a:r>
            <a:r>
              <a:rPr lang="en-US" dirty="0" smtClean="0"/>
              <a:t> (1994): “the final formula for heat generation”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850" y="2035683"/>
            <a:ext cx="69723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94376" y="6035040"/>
            <a:ext cx="3746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Lindefelt</a:t>
            </a:r>
            <a:r>
              <a:rPr lang="en-US" sz="1400" dirty="0" smtClean="0"/>
              <a:t>, J. Appl. Phys. 75, 942 (1994)</a:t>
            </a:r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49238"/>
            <a:ext cx="8362950" cy="517525"/>
          </a:xfrm>
        </p:spPr>
        <p:txBody>
          <a:bodyPr/>
          <a:lstStyle/>
          <a:p>
            <a:r>
              <a:rPr lang="en-US"/>
              <a:t>Computing Heat Generation in Devices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741" y="1289050"/>
            <a:ext cx="6110287" cy="2598738"/>
          </a:xfrm>
        </p:spPr>
        <p:txBody>
          <a:bodyPr/>
          <a:lstStyle/>
          <a:p>
            <a:pPr marL="227013" indent="-227013">
              <a:lnSpc>
                <a:spcPct val="120000"/>
              </a:lnSpc>
            </a:pPr>
            <a:r>
              <a:rPr lang="en-US" sz="2100" dirty="0"/>
              <a:t>Drift-diffusion:</a:t>
            </a:r>
          </a:p>
          <a:p>
            <a:pPr marL="574675" lvl="1">
              <a:lnSpc>
                <a:spcPct val="120000"/>
              </a:lnSpc>
              <a:spcBef>
                <a:spcPct val="55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dirty="0"/>
              <a:t>Does not capture non-local transport</a:t>
            </a:r>
          </a:p>
          <a:p>
            <a:pPr marL="227013" indent="-227013">
              <a:lnSpc>
                <a:spcPct val="130000"/>
              </a:lnSpc>
              <a:spcBef>
                <a:spcPct val="100000"/>
              </a:spcBef>
            </a:pPr>
            <a:r>
              <a:rPr lang="en-US" sz="2100" dirty="0"/>
              <a:t>Hydrodynamic:</a:t>
            </a:r>
          </a:p>
          <a:p>
            <a:pPr marL="574675" lvl="1">
              <a:lnSpc>
                <a:spcPct val="130000"/>
              </a:lnSpc>
              <a:spcBef>
                <a:spcPct val="70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dirty="0"/>
              <a:t>Needs some avg. scattering time</a:t>
            </a:r>
          </a:p>
          <a:p>
            <a:pPr marL="574675" lvl="1">
              <a:lnSpc>
                <a:spcPct val="130000"/>
              </a:lnSpc>
              <a:spcBef>
                <a:spcPct val="65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dirty="0"/>
              <a:t>(Both) no info about generated phonons</a:t>
            </a:r>
          </a:p>
        </p:txBody>
      </p:sp>
      <p:graphicFrame>
        <p:nvGraphicFramePr>
          <p:cNvPr id="301060" name="Object 4"/>
          <p:cNvGraphicFramePr>
            <a:graphicFrameLocks noChangeAspect="1"/>
          </p:cNvGraphicFramePr>
          <p:nvPr/>
        </p:nvGraphicFramePr>
        <p:xfrm>
          <a:off x="5796407" y="5028375"/>
          <a:ext cx="2935288" cy="668337"/>
        </p:xfrm>
        <a:graphic>
          <a:graphicData uri="http://schemas.openxmlformats.org/presentationml/2006/ole">
            <p:oleObj spid="_x0000_s128002" name="Equation" r:id="rId4" imgW="1726920" imgH="393480" progId="Equation.3">
              <p:embed/>
            </p:oleObj>
          </a:graphicData>
        </a:graphic>
      </p:graphicFrame>
      <p:graphicFrame>
        <p:nvGraphicFramePr>
          <p:cNvPr id="301062" name="Object 6"/>
          <p:cNvGraphicFramePr>
            <a:graphicFrameLocks noChangeAspect="1"/>
          </p:cNvGraphicFramePr>
          <p:nvPr/>
        </p:nvGraphicFramePr>
        <p:xfrm>
          <a:off x="2952941" y="2333879"/>
          <a:ext cx="2293937" cy="887413"/>
        </p:xfrm>
        <a:graphic>
          <a:graphicData uri="http://schemas.openxmlformats.org/presentationml/2006/ole">
            <p:oleObj spid="_x0000_s128004" name="Equation" r:id="rId5" imgW="1117440" imgH="431640" progId="Equation.DSMT4">
              <p:embed/>
            </p:oleObj>
          </a:graphicData>
        </a:graphic>
      </p:graphicFrame>
      <p:pic>
        <p:nvPicPr>
          <p:cNvPr id="301063" name="Picture 7" descr="ht"/>
          <p:cNvPicPr>
            <a:picLocks noChangeAspect="1" noChangeArrowheads="1"/>
          </p:cNvPicPr>
          <p:nvPr/>
        </p:nvPicPr>
        <p:blipFill>
          <a:blip r:embed="rId6" cstate="print"/>
          <a:srcRect l="7191" t="5750" r="2687" b="2673"/>
          <a:stretch>
            <a:fillRect/>
          </a:stretch>
        </p:blipFill>
        <p:spPr bwMode="auto">
          <a:xfrm>
            <a:off x="5726113" y="1501775"/>
            <a:ext cx="3138487" cy="2762250"/>
          </a:xfrm>
          <a:prstGeom prst="rect">
            <a:avLst/>
          </a:prstGeom>
          <a:noFill/>
        </p:spPr>
      </p:pic>
      <p:sp>
        <p:nvSpPr>
          <p:cNvPr id="301064" name="Line 8"/>
          <p:cNvSpPr>
            <a:spLocks noChangeShapeType="1"/>
          </p:cNvSpPr>
          <p:nvPr/>
        </p:nvSpPr>
        <p:spPr bwMode="auto">
          <a:xfrm flipV="1">
            <a:off x="6789738" y="2030413"/>
            <a:ext cx="727075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Ctr="1">
            <a:spAutoFit/>
          </a:bodyPr>
          <a:lstStyle/>
          <a:p>
            <a:endParaRPr lang="en-US"/>
          </a:p>
        </p:txBody>
      </p:sp>
      <p:sp>
        <p:nvSpPr>
          <p:cNvPr id="301065" name="AutoShape 9"/>
          <p:cNvSpPr>
            <a:spLocks noChangeArrowheads="1"/>
          </p:cNvSpPr>
          <p:nvPr/>
        </p:nvSpPr>
        <p:spPr bwMode="auto">
          <a:xfrm>
            <a:off x="7554913" y="1720850"/>
            <a:ext cx="488950" cy="496888"/>
          </a:xfrm>
          <a:prstGeom prst="irregularSeal1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336741" y="4246563"/>
            <a:ext cx="72421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0" rIns="0" bIns="0">
            <a:spAutoFit/>
          </a:bodyPr>
          <a:lstStyle/>
          <a:p>
            <a:pPr marL="228600" indent="-228600" algn="l" eaLnBrk="0" hangingPunct="0">
              <a:lnSpc>
                <a:spcPct val="120000"/>
              </a:lnSpc>
              <a:spcBef>
                <a:spcPct val="20000"/>
              </a:spcBef>
              <a:buClr>
                <a:srgbClr val="A50021"/>
              </a:buClr>
              <a:buSzPct val="90000"/>
              <a:buFont typeface="Wingdings" pitchFamily="2" charset="2"/>
              <a:buChar char="§"/>
            </a:pPr>
            <a:r>
              <a:rPr lang="en-US" sz="2100" dirty="0">
                <a:solidFill>
                  <a:srgbClr val="000099"/>
                </a:solidFill>
                <a:latin typeface="+mj-lt"/>
              </a:rPr>
              <a:t>Monte Carlo:</a:t>
            </a:r>
          </a:p>
          <a:p>
            <a:pPr marL="571500" lvl="1" indent="-228600" algn="l" eaLnBrk="0" hangingPunct="0">
              <a:lnSpc>
                <a:spcPct val="120000"/>
              </a:lnSpc>
              <a:spcBef>
                <a:spcPct val="50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b="0" dirty="0">
                <a:latin typeface="+mj-lt"/>
              </a:rPr>
              <a:t>Pros: Great for </a:t>
            </a:r>
            <a:r>
              <a:rPr lang="en-US" sz="1700" b="0" dirty="0" smtClean="0">
                <a:latin typeface="+mj-lt"/>
              </a:rPr>
              <a:t>non-equilibrium </a:t>
            </a:r>
            <a:r>
              <a:rPr lang="en-US" sz="1700" b="0" dirty="0">
                <a:latin typeface="+mj-lt"/>
              </a:rPr>
              <a:t>transport</a:t>
            </a:r>
          </a:p>
          <a:p>
            <a:pPr marL="571500" lvl="1" indent="-228600" algn="l" eaLnBrk="0" hangingPunct="0">
              <a:lnSpc>
                <a:spcPct val="120000"/>
              </a:lnSpc>
              <a:spcBef>
                <a:spcPct val="50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b="0" dirty="0">
                <a:latin typeface="+mj-lt"/>
              </a:rPr>
              <a:t>Complete info about generated phonons:</a:t>
            </a:r>
          </a:p>
          <a:p>
            <a:pPr marL="571500" lvl="1" indent="-228600" algn="l" eaLnBrk="0" hangingPunct="0">
              <a:lnSpc>
                <a:spcPct val="120000"/>
              </a:lnSpc>
              <a:spcBef>
                <a:spcPct val="50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700" b="0" dirty="0">
                <a:latin typeface="+mj-lt"/>
              </a:rPr>
              <a:t>Cons:  </a:t>
            </a:r>
            <a:r>
              <a:rPr lang="en-US" sz="1700" b="0" i="1" dirty="0">
                <a:latin typeface="+mj-lt"/>
              </a:rPr>
              <a:t>slow</a:t>
            </a:r>
            <a:r>
              <a:rPr lang="en-US" sz="1700" b="0" dirty="0">
                <a:latin typeface="+mj-lt"/>
              </a:rPr>
              <a:t>  </a:t>
            </a:r>
            <a:r>
              <a:rPr lang="en-US" sz="1700" b="0" dirty="0" smtClean="0">
                <a:latin typeface="+mj-lt"/>
              </a:rPr>
              <a:t>(there </a:t>
            </a:r>
            <a:r>
              <a:rPr lang="en-US" sz="1700" b="0" dirty="0">
                <a:latin typeface="+mj-lt"/>
              </a:rPr>
              <a:t>are some short-cuts)</a:t>
            </a:r>
            <a:endParaRPr lang="en-US" sz="1700" b="0" i="1" dirty="0">
              <a:latin typeface="+mj-lt"/>
            </a:endParaRPr>
          </a:p>
        </p:txBody>
      </p: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7905750" y="3976688"/>
            <a:ext cx="54292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r" eaLnBrk="0" hangingPunct="0"/>
            <a:r>
              <a:rPr lang="en-US" sz="1200"/>
              <a:t>x (</a:t>
            </a:r>
            <a:r>
              <a:rPr lang="en-US" sz="1200">
                <a:latin typeface="Symbol" pitchFamily="18" charset="2"/>
              </a:rPr>
              <a:t>m</a:t>
            </a:r>
            <a:r>
              <a:rPr lang="en-US" sz="1200"/>
              <a:t>m)</a:t>
            </a:r>
          </a:p>
        </p:txBody>
      </p: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5929313" y="3913188"/>
            <a:ext cx="54292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r" eaLnBrk="0" hangingPunct="0"/>
            <a:r>
              <a:rPr lang="en-US" sz="1200"/>
              <a:t>y (</a:t>
            </a:r>
            <a:r>
              <a:rPr lang="en-US" sz="1200">
                <a:latin typeface="Symbol" pitchFamily="18" charset="2"/>
              </a:rPr>
              <a:t>m</a:t>
            </a:r>
            <a:r>
              <a:rPr lang="en-US" sz="1200"/>
              <a:t>m)</a:t>
            </a:r>
          </a:p>
        </p:txBody>
      </p:sp>
      <p:sp>
        <p:nvSpPr>
          <p:cNvPr id="301070" name="Text Box 14"/>
          <p:cNvSpPr txBox="1">
            <a:spLocks noChangeArrowheads="1"/>
          </p:cNvSpPr>
          <p:nvPr/>
        </p:nvSpPr>
        <p:spPr bwMode="auto">
          <a:xfrm rot="-5400000">
            <a:off x="5156200" y="2457450"/>
            <a:ext cx="947738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r" eaLnBrk="0" hangingPunct="0"/>
            <a:r>
              <a:rPr lang="en-US" sz="1200" dirty="0" smtClean="0"/>
              <a:t>H </a:t>
            </a:r>
            <a:r>
              <a:rPr lang="en-US" sz="1200" dirty="0"/>
              <a:t>(W/cm</a:t>
            </a:r>
            <a:r>
              <a:rPr lang="en-US" sz="1200" baseline="30000" dirty="0"/>
              <a:t>3</a:t>
            </a:r>
            <a:r>
              <a:rPr lang="en-US" sz="1200" dirty="0"/>
              <a:t>)</a:t>
            </a:r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52941" y="1346200"/>
          <a:ext cx="1231900" cy="361950"/>
        </p:xfrm>
        <a:graphic>
          <a:graphicData uri="http://schemas.openxmlformats.org/presentationml/2006/ole">
            <p:oleObj spid="_x0000_s128007" name="Equation" r:id="rId7" imgW="596880" imgH="177480" progId="Equation.DSMT4">
              <p:embed/>
            </p:oleObj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7320725" y="2226614"/>
          <a:ext cx="963739" cy="283160"/>
        </p:xfrm>
        <a:graphic>
          <a:graphicData uri="http://schemas.openxmlformats.org/presentationml/2006/ole">
            <p:oleObj spid="_x0000_s128008" name="Equation" r:id="rId8" imgW="596880" imgH="177480" progId="Equation.DSMT4">
              <p:embed/>
            </p:oleObj>
          </a:graphicData>
        </a:graphic>
      </p:graphicFrame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0" name="Picture 2" descr="disp100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2675" y="2398713"/>
            <a:ext cx="2495550" cy="3668712"/>
          </a:xfrm>
          <a:prstGeom prst="rect">
            <a:avLst/>
          </a:prstGeom>
          <a:noFill/>
        </p:spPr>
      </p:pic>
      <p:sp>
        <p:nvSpPr>
          <p:cNvPr id="299011" name="Text Box 3"/>
          <p:cNvSpPr txBox="1">
            <a:spLocks noChangeArrowheads="1"/>
          </p:cNvSpPr>
          <p:nvPr/>
        </p:nvSpPr>
        <p:spPr bwMode="auto">
          <a:xfrm rot="-5400000">
            <a:off x="5337969" y="4191794"/>
            <a:ext cx="15049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820738"/>
            <a:r>
              <a:rPr lang="en-US" sz="1300"/>
              <a:t>Freq (Hz)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 rot="5400000">
            <a:off x="7683500" y="4192588"/>
            <a:ext cx="20939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/>
              <a:t>Energy (meV)</a:t>
            </a:r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147638"/>
            <a:ext cx="7194550" cy="715962"/>
          </a:xfrm>
        </p:spPr>
        <p:txBody>
          <a:bodyPr/>
          <a:lstStyle/>
          <a:p>
            <a:r>
              <a:rPr lang="en-US"/>
              <a:t>Details of Joule Heating in Silicon</a:t>
            </a:r>
          </a:p>
        </p:txBody>
      </p:sp>
      <p:sp>
        <p:nvSpPr>
          <p:cNvPr id="299014" name="AutoShape 6"/>
          <p:cNvSpPr>
            <a:spLocks noChangeArrowheads="1"/>
          </p:cNvSpPr>
          <p:nvPr/>
        </p:nvSpPr>
        <p:spPr bwMode="auto">
          <a:xfrm>
            <a:off x="1204913" y="1089025"/>
            <a:ext cx="3241675" cy="609600"/>
          </a:xfrm>
          <a:custGeom>
            <a:avLst/>
            <a:gdLst>
              <a:gd name="G0" fmla="+- 5780 0 0"/>
              <a:gd name="G1" fmla="+- 21600 0 5780"/>
              <a:gd name="G2" fmla="*/ 5780 1 2"/>
              <a:gd name="G3" fmla="+- 21600 0 G2"/>
              <a:gd name="G4" fmla="+/ 5780 21600 2"/>
              <a:gd name="G5" fmla="+/ G1 0 2"/>
              <a:gd name="G6" fmla="*/ 21600 21600 5780"/>
              <a:gd name="G7" fmla="*/ G6 1 2"/>
              <a:gd name="G8" fmla="+- 21600 0 G7"/>
              <a:gd name="G9" fmla="*/ 21600 1 2"/>
              <a:gd name="G10" fmla="+- 5780 0 G9"/>
              <a:gd name="G11" fmla="?: G10 G8 0"/>
              <a:gd name="G12" fmla="?: G10 G7 21600"/>
              <a:gd name="T0" fmla="*/ 18710 w 21600"/>
              <a:gd name="T1" fmla="*/ 10800 h 21600"/>
              <a:gd name="T2" fmla="*/ 10800 w 21600"/>
              <a:gd name="T3" fmla="*/ 21600 h 21600"/>
              <a:gd name="T4" fmla="*/ 2890 w 21600"/>
              <a:gd name="T5" fmla="*/ 10800 h 21600"/>
              <a:gd name="T6" fmla="*/ 10800 w 21600"/>
              <a:gd name="T7" fmla="*/ 0 h 21600"/>
              <a:gd name="T8" fmla="*/ 4690 w 21600"/>
              <a:gd name="T9" fmla="*/ 4690 h 21600"/>
              <a:gd name="T10" fmla="*/ 16910 w 21600"/>
              <a:gd name="T11" fmla="*/ 1691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780" y="21600"/>
                </a:lnTo>
                <a:lnTo>
                  <a:pt x="15820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6699FF"/>
              </a:gs>
              <a:gs pos="100000">
                <a:srgbClr val="FF0000"/>
              </a:gs>
            </a:gsLst>
            <a:lin ang="54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59304" tIns="29651" rIns="59304" bIns="29651">
            <a:spAutoFit/>
          </a:bodyPr>
          <a:lstStyle/>
          <a:p>
            <a:endParaRPr lang="en-US"/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2008188" y="1116013"/>
            <a:ext cx="163512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59304" tIns="29651" rIns="59304" bIns="29651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High Electric</a:t>
            </a: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2278063" y="1352550"/>
            <a:ext cx="1095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9304" tIns="29651" rIns="59304" bIns="29651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Field</a:t>
            </a:r>
          </a:p>
        </p:txBody>
      </p:sp>
      <p:sp>
        <p:nvSpPr>
          <p:cNvPr id="299017" name="Oval 9"/>
          <p:cNvSpPr>
            <a:spLocks noChangeArrowheads="1"/>
          </p:cNvSpPr>
          <p:nvPr/>
        </p:nvSpPr>
        <p:spPr bwMode="auto">
          <a:xfrm>
            <a:off x="1693863" y="2117725"/>
            <a:ext cx="2265362" cy="630238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tint val="34118"/>
                  <a:invGamma/>
                </a:srgbClr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59304" tIns="29651" rIns="59304" bIns="29651">
            <a:spAutoFit/>
          </a:bodyPr>
          <a:lstStyle/>
          <a:p>
            <a:endParaRPr lang="en-US"/>
          </a:p>
        </p:txBody>
      </p:sp>
      <p:sp>
        <p:nvSpPr>
          <p:cNvPr id="299018" name="Text Box 10"/>
          <p:cNvSpPr txBox="1">
            <a:spLocks noChangeArrowheads="1"/>
          </p:cNvSpPr>
          <p:nvPr/>
        </p:nvSpPr>
        <p:spPr bwMode="auto">
          <a:xfrm>
            <a:off x="1825625" y="2173288"/>
            <a:ext cx="200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9304" tIns="29651" rIns="59304" bIns="29651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Hot Electrons</a:t>
            </a:r>
          </a:p>
        </p:txBody>
      </p: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2090738" y="2382838"/>
            <a:ext cx="1471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9304" tIns="29651" rIns="59304" bIns="29651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(Energy E)</a:t>
            </a:r>
          </a:p>
        </p:txBody>
      </p:sp>
      <p:sp>
        <p:nvSpPr>
          <p:cNvPr id="299020" name="AutoShape 12"/>
          <p:cNvSpPr>
            <a:spLocks noChangeArrowheads="1"/>
          </p:cNvSpPr>
          <p:nvPr/>
        </p:nvSpPr>
        <p:spPr bwMode="auto">
          <a:xfrm>
            <a:off x="2235200" y="1711325"/>
            <a:ext cx="1181100" cy="417513"/>
          </a:xfrm>
          <a:prstGeom prst="downArrow">
            <a:avLst>
              <a:gd name="adj1" fmla="val 49880"/>
              <a:gd name="adj2" fmla="val 46981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lIns="59304" tIns="29651" rIns="59304" bIns="29651">
            <a:spAutoFit/>
          </a:bodyPr>
          <a:lstStyle/>
          <a:p>
            <a:endParaRPr lang="en-US"/>
          </a:p>
        </p:txBody>
      </p:sp>
      <p:pic>
        <p:nvPicPr>
          <p:cNvPr id="299021" name="Picture 13" descr="soicm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0288" y="1046163"/>
            <a:ext cx="2505075" cy="1243012"/>
          </a:xfrm>
          <a:prstGeom prst="rect">
            <a:avLst/>
          </a:prstGeom>
          <a:noFill/>
        </p:spPr>
      </p:pic>
      <p:sp>
        <p:nvSpPr>
          <p:cNvPr id="299022" name="AutoShape 14"/>
          <p:cNvSpPr>
            <a:spLocks noChangeArrowheads="1"/>
          </p:cNvSpPr>
          <p:nvPr/>
        </p:nvSpPr>
        <p:spPr bwMode="auto">
          <a:xfrm>
            <a:off x="7451725" y="1584325"/>
            <a:ext cx="387350" cy="317500"/>
          </a:xfrm>
          <a:prstGeom prst="irregularSeal1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lIns="66084" tIns="33041" rIns="66084" bIns="33041" anchorCtr="1">
            <a:spAutoFit/>
          </a:bodyPr>
          <a:lstStyle/>
          <a:p>
            <a:endParaRPr lang="en-US"/>
          </a:p>
        </p:txBody>
      </p:sp>
      <p:sp>
        <p:nvSpPr>
          <p:cNvPr id="299023" name="AutoShape 15"/>
          <p:cNvSpPr>
            <a:spLocks noChangeArrowheads="1"/>
          </p:cNvSpPr>
          <p:nvPr/>
        </p:nvSpPr>
        <p:spPr bwMode="auto">
          <a:xfrm>
            <a:off x="7064375" y="1633538"/>
            <a:ext cx="544513" cy="198437"/>
          </a:xfrm>
          <a:prstGeom prst="rightArrow">
            <a:avLst>
              <a:gd name="adj1" fmla="val 50000"/>
              <a:gd name="adj2" fmla="val 68600"/>
            </a:avLst>
          </a:prstGeom>
          <a:solidFill>
            <a:srgbClr val="FF29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6084" tIns="33041" rIns="66084" bIns="33041" anchorCtr="1">
            <a:spAutoFit/>
          </a:bodyPr>
          <a:lstStyle/>
          <a:p>
            <a:endParaRPr lang="en-US"/>
          </a:p>
        </p:txBody>
      </p:sp>
      <p:sp>
        <p:nvSpPr>
          <p:cNvPr id="299024" name="Text Box 16"/>
          <p:cNvSpPr txBox="1">
            <a:spLocks noChangeArrowheads="1"/>
          </p:cNvSpPr>
          <p:nvPr/>
        </p:nvSpPr>
        <p:spPr bwMode="auto">
          <a:xfrm>
            <a:off x="6005513" y="1695450"/>
            <a:ext cx="9763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6084" tIns="33041" rIns="66084" bIns="33041" anchorCtr="1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299025" name="Text Box 17"/>
          <p:cNvSpPr txBox="1">
            <a:spLocks noChangeArrowheads="1"/>
          </p:cNvSpPr>
          <p:nvPr/>
        </p:nvSpPr>
        <p:spPr bwMode="auto">
          <a:xfrm>
            <a:off x="6797675" y="1295400"/>
            <a:ext cx="10731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6084" tIns="33041" rIns="66084" bIns="33041" anchorCtr="1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Gate</a:t>
            </a:r>
          </a:p>
        </p:txBody>
      </p:sp>
      <p:sp>
        <p:nvSpPr>
          <p:cNvPr id="299026" name="Text Box 18"/>
          <p:cNvSpPr txBox="1">
            <a:spLocks noChangeArrowheads="1"/>
          </p:cNvSpPr>
          <p:nvPr/>
        </p:nvSpPr>
        <p:spPr bwMode="auto">
          <a:xfrm>
            <a:off x="7769225" y="1727200"/>
            <a:ext cx="10715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6084" tIns="33041" rIns="66084" bIns="33041" anchorCtr="1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Drain</a:t>
            </a:r>
          </a:p>
        </p:txBody>
      </p:sp>
      <p:sp>
        <p:nvSpPr>
          <p:cNvPr id="299027" name="Text Box 19"/>
          <p:cNvSpPr txBox="1">
            <a:spLocks noChangeArrowheads="1"/>
          </p:cNvSpPr>
          <p:nvPr/>
        </p:nvSpPr>
        <p:spPr bwMode="auto">
          <a:xfrm>
            <a:off x="8224838" y="1036638"/>
            <a:ext cx="441325" cy="228600"/>
          </a:xfrm>
          <a:prstGeom prst="rect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solidFill>
                  <a:schemeClr val="bg2"/>
                </a:solidFill>
                <a:latin typeface="Verdana" pitchFamily="34" charset="0"/>
              </a:rPr>
              <a:t>IBM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04913" y="4784725"/>
            <a:ext cx="3354388" cy="1306513"/>
            <a:chOff x="759" y="3111"/>
            <a:chExt cx="2113" cy="823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759" y="3448"/>
              <a:ext cx="2042" cy="486"/>
              <a:chOff x="2045" y="4003"/>
              <a:chExt cx="2246" cy="551"/>
            </a:xfrm>
          </p:grpSpPr>
          <p:sp>
            <p:nvSpPr>
              <p:cNvPr id="299030" name="AutoShape 22"/>
              <p:cNvSpPr>
                <a:spLocks noChangeArrowheads="1"/>
              </p:cNvSpPr>
              <p:nvPr/>
            </p:nvSpPr>
            <p:spPr bwMode="auto">
              <a:xfrm flipV="1">
                <a:off x="2045" y="4003"/>
                <a:ext cx="2246" cy="551"/>
              </a:xfrm>
              <a:custGeom>
                <a:avLst/>
                <a:gdLst>
                  <a:gd name="G0" fmla="+- 5780 0 0"/>
                  <a:gd name="G1" fmla="+- 21600 0 5780"/>
                  <a:gd name="G2" fmla="*/ 5780 1 2"/>
                  <a:gd name="G3" fmla="+- 21600 0 G2"/>
                  <a:gd name="G4" fmla="+/ 5780 21600 2"/>
                  <a:gd name="G5" fmla="+/ G1 0 2"/>
                  <a:gd name="G6" fmla="*/ 21600 21600 5780"/>
                  <a:gd name="G7" fmla="*/ G6 1 2"/>
                  <a:gd name="G8" fmla="+- 21600 0 G7"/>
                  <a:gd name="G9" fmla="*/ 21600 1 2"/>
                  <a:gd name="G10" fmla="+- 5780 0 G9"/>
                  <a:gd name="G11" fmla="?: G10 G8 0"/>
                  <a:gd name="G12" fmla="?: G10 G7 21600"/>
                  <a:gd name="T0" fmla="*/ 18710 w 21600"/>
                  <a:gd name="T1" fmla="*/ 10800 h 21600"/>
                  <a:gd name="T2" fmla="*/ 10800 w 21600"/>
                  <a:gd name="T3" fmla="*/ 21600 h 21600"/>
                  <a:gd name="T4" fmla="*/ 2890 w 21600"/>
                  <a:gd name="T5" fmla="*/ 10800 h 21600"/>
                  <a:gd name="T6" fmla="*/ 10800 w 21600"/>
                  <a:gd name="T7" fmla="*/ 0 h 21600"/>
                  <a:gd name="T8" fmla="*/ 4690 w 21600"/>
                  <a:gd name="T9" fmla="*/ 4690 h 21600"/>
                  <a:gd name="T10" fmla="*/ 16910 w 21600"/>
                  <a:gd name="T11" fmla="*/ 1691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780" y="21600"/>
                    </a:lnTo>
                    <a:lnTo>
                      <a:pt x="1582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6699FF"/>
                  </a:gs>
                </a:gsLst>
                <a:lin ang="5400000" scaled="1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lIns="66084" tIns="33041" rIns="66084" bIns="33041" anchorCtr="1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2255" y="4103"/>
                <a:ext cx="1827" cy="385"/>
                <a:chOff x="2254" y="3823"/>
                <a:chExt cx="1827" cy="385"/>
              </a:xfrm>
            </p:grpSpPr>
            <p:sp>
              <p:nvSpPr>
                <p:cNvPr id="2990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54" y="3823"/>
                  <a:ext cx="1827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66084" tIns="33041" rIns="66084" bIns="33041" anchorCtr="1">
                  <a:spAutoFit/>
                </a:bodyPr>
                <a:lstStyle/>
                <a:p>
                  <a:pPr algn="ctr" defTabSz="820738">
                    <a:spcBef>
                      <a:spcPct val="50000"/>
                    </a:spcBef>
                  </a:pPr>
                  <a:r>
                    <a:rPr lang="en-US" sz="1600">
                      <a:latin typeface="Verdana" pitchFamily="34" charset="0"/>
                    </a:rPr>
                    <a:t>Heat Conduction</a:t>
                  </a:r>
                </a:p>
              </p:txBody>
            </p:sp>
            <p:sp>
              <p:nvSpPr>
                <p:cNvPr id="29903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483" y="3986"/>
                  <a:ext cx="1369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66084" tIns="33041" rIns="66084" bIns="33041" anchorCtr="1">
                  <a:spAutoFit/>
                </a:bodyPr>
                <a:lstStyle/>
                <a:p>
                  <a:pPr defTabSz="820738">
                    <a:spcBef>
                      <a:spcPct val="50000"/>
                    </a:spcBef>
                  </a:pPr>
                  <a:r>
                    <a:rPr lang="en-US" sz="1600">
                      <a:latin typeface="Verdana" pitchFamily="34" charset="0"/>
                    </a:rPr>
                    <a:t>to Package</a:t>
                  </a:r>
                </a:p>
              </p:txBody>
            </p:sp>
          </p:grpSp>
        </p:grpSp>
        <p:sp>
          <p:nvSpPr>
            <p:cNvPr id="299034" name="AutoShape 26"/>
            <p:cNvSpPr>
              <a:spLocks noChangeArrowheads="1"/>
            </p:cNvSpPr>
            <p:nvPr/>
          </p:nvSpPr>
          <p:spPr bwMode="auto">
            <a:xfrm>
              <a:off x="1408" y="3111"/>
              <a:ext cx="744" cy="340"/>
            </a:xfrm>
            <a:prstGeom prst="downArrow">
              <a:avLst>
                <a:gd name="adj1" fmla="val 49880"/>
                <a:gd name="adj2" fmla="val 30218"/>
              </a:avLst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6084" tIns="33041" rIns="66084" bIns="33041" anchorCtr="1">
              <a:spAutoFit/>
            </a:bodyPr>
            <a:lstStyle/>
            <a:p>
              <a:endParaRPr lang="en-US"/>
            </a:p>
          </p:txBody>
        </p:sp>
        <p:sp>
          <p:nvSpPr>
            <p:cNvPr id="299035" name="Text Box 27"/>
            <p:cNvSpPr txBox="1">
              <a:spLocks noChangeArrowheads="1"/>
            </p:cNvSpPr>
            <p:nvPr/>
          </p:nvSpPr>
          <p:spPr bwMode="auto">
            <a:xfrm>
              <a:off x="2042" y="3139"/>
              <a:ext cx="83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1800" i="1" dirty="0">
                  <a:latin typeface="Symbol" pitchFamily="18" charset="2"/>
                </a:rPr>
                <a:t>t</a:t>
              </a:r>
              <a:r>
                <a:rPr lang="en-US" b="0" i="1" dirty="0"/>
                <a:t> </a:t>
              </a:r>
              <a:r>
                <a:rPr lang="en-US" sz="1400" i="1" dirty="0"/>
                <a:t>~ 1 ms – 1 s</a:t>
              </a:r>
            </a:p>
          </p:txBody>
        </p:sp>
      </p:grpSp>
      <p:sp>
        <p:nvSpPr>
          <p:cNvPr id="299036" name="Text Box 28"/>
          <p:cNvSpPr txBox="1">
            <a:spLocks noChangeArrowheads="1"/>
          </p:cNvSpPr>
          <p:nvPr/>
        </p:nvSpPr>
        <p:spPr bwMode="auto">
          <a:xfrm>
            <a:off x="6643688" y="5970588"/>
            <a:ext cx="141922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/>
              <a:t>Wave vector qa/2</a:t>
            </a:r>
            <a:r>
              <a:rPr lang="en-US" sz="1200">
                <a:latin typeface="Symbol" pitchFamily="18" charset="2"/>
              </a:rPr>
              <a:t>p</a:t>
            </a:r>
          </a:p>
        </p:txBody>
      </p:sp>
      <p:sp>
        <p:nvSpPr>
          <p:cNvPr id="299037" name="Line 29"/>
          <p:cNvSpPr>
            <a:spLocks noChangeShapeType="1"/>
          </p:cNvSpPr>
          <p:nvPr/>
        </p:nvSpPr>
        <p:spPr bwMode="auto">
          <a:xfrm>
            <a:off x="6389688" y="4102100"/>
            <a:ext cx="63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9038" name="Rectangle 30"/>
          <p:cNvSpPr>
            <a:spLocks noChangeArrowheads="1"/>
          </p:cNvSpPr>
          <p:nvPr/>
        </p:nvSpPr>
        <p:spPr bwMode="auto">
          <a:xfrm>
            <a:off x="8318500" y="2800350"/>
            <a:ext cx="304800" cy="26876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9039" name="Rectangle 31"/>
          <p:cNvSpPr>
            <a:spLocks noChangeArrowheads="1"/>
          </p:cNvSpPr>
          <p:nvPr/>
        </p:nvSpPr>
        <p:spPr bwMode="auto">
          <a:xfrm>
            <a:off x="8212138" y="3686175"/>
            <a:ext cx="71437" cy="1212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99040" name="Rectangle 32"/>
          <p:cNvSpPr>
            <a:spLocks noChangeArrowheads="1"/>
          </p:cNvSpPr>
          <p:nvPr/>
        </p:nvSpPr>
        <p:spPr bwMode="auto">
          <a:xfrm>
            <a:off x="8196263" y="4984750"/>
            <a:ext cx="92075" cy="7635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8231188" y="2952750"/>
            <a:ext cx="63500" cy="2389188"/>
            <a:chOff x="5191" y="2005"/>
            <a:chExt cx="40" cy="1505"/>
          </a:xfrm>
        </p:grpSpPr>
        <p:sp>
          <p:nvSpPr>
            <p:cNvPr id="299042" name="Line 34"/>
            <p:cNvSpPr>
              <a:spLocks noChangeShapeType="1"/>
            </p:cNvSpPr>
            <p:nvPr/>
          </p:nvSpPr>
          <p:spPr bwMode="auto">
            <a:xfrm>
              <a:off x="5191" y="2005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9043" name="Line 35"/>
            <p:cNvSpPr>
              <a:spLocks noChangeShapeType="1"/>
            </p:cNvSpPr>
            <p:nvPr/>
          </p:nvSpPr>
          <p:spPr bwMode="auto">
            <a:xfrm>
              <a:off x="5191" y="2303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9044" name="Line 36"/>
            <p:cNvSpPr>
              <a:spLocks noChangeShapeType="1"/>
            </p:cNvSpPr>
            <p:nvPr/>
          </p:nvSpPr>
          <p:spPr bwMode="auto">
            <a:xfrm>
              <a:off x="5191" y="2603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9045" name="Line 37"/>
            <p:cNvSpPr>
              <a:spLocks noChangeShapeType="1"/>
            </p:cNvSpPr>
            <p:nvPr/>
          </p:nvSpPr>
          <p:spPr bwMode="auto">
            <a:xfrm>
              <a:off x="5191" y="2909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9046" name="Line 38"/>
            <p:cNvSpPr>
              <a:spLocks noChangeShapeType="1"/>
            </p:cNvSpPr>
            <p:nvPr/>
          </p:nvSpPr>
          <p:spPr bwMode="auto">
            <a:xfrm>
              <a:off x="5191" y="3205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99047" name="Line 39"/>
            <p:cNvSpPr>
              <a:spLocks noChangeShapeType="1"/>
            </p:cNvSpPr>
            <p:nvPr/>
          </p:nvSpPr>
          <p:spPr bwMode="auto">
            <a:xfrm>
              <a:off x="5191" y="3510"/>
              <a:ext cx="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87325" y="2665413"/>
            <a:ext cx="8034338" cy="2960688"/>
            <a:chOff x="118" y="1776"/>
            <a:chExt cx="5061" cy="1865"/>
          </a:xfrm>
        </p:grpSpPr>
        <p:sp>
          <p:nvSpPr>
            <p:cNvPr id="299049" name="Text Box 41"/>
            <p:cNvSpPr txBox="1">
              <a:spLocks noChangeArrowheads="1"/>
            </p:cNvSpPr>
            <p:nvPr/>
          </p:nvSpPr>
          <p:spPr bwMode="auto">
            <a:xfrm>
              <a:off x="173" y="2074"/>
              <a:ext cx="8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9304" tIns="29651" rIns="59304" bIns="29651" anchorCtr="1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1600" i="1"/>
                <a:t>E &lt; 50 meV</a:t>
              </a:r>
            </a:p>
          </p:txBody>
        </p:sp>
        <p:sp>
          <p:nvSpPr>
            <p:cNvPr id="299050" name="Freeform 42"/>
            <p:cNvSpPr>
              <a:spLocks/>
            </p:cNvSpPr>
            <p:nvPr/>
          </p:nvSpPr>
          <p:spPr bwMode="auto">
            <a:xfrm>
              <a:off x="1056" y="1776"/>
              <a:ext cx="169" cy="982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85" y="240"/>
                </a:cxn>
                <a:cxn ang="0">
                  <a:pos x="28" y="513"/>
                </a:cxn>
                <a:cxn ang="0">
                  <a:pos x="4" y="861"/>
                </a:cxn>
                <a:cxn ang="0">
                  <a:pos x="4" y="1113"/>
                </a:cxn>
              </a:cxnLst>
              <a:rect l="0" t="0" r="r" b="b"/>
              <a:pathLst>
                <a:path w="186" h="1113">
                  <a:moveTo>
                    <a:pt x="186" y="0"/>
                  </a:moveTo>
                  <a:cubicBezTo>
                    <a:pt x="169" y="41"/>
                    <a:pt x="111" y="155"/>
                    <a:pt x="85" y="240"/>
                  </a:cubicBezTo>
                  <a:cubicBezTo>
                    <a:pt x="59" y="325"/>
                    <a:pt x="41" y="410"/>
                    <a:pt x="28" y="513"/>
                  </a:cubicBezTo>
                  <a:cubicBezTo>
                    <a:pt x="15" y="616"/>
                    <a:pt x="8" y="761"/>
                    <a:pt x="4" y="861"/>
                  </a:cubicBezTo>
                  <a:cubicBezTo>
                    <a:pt x="0" y="961"/>
                    <a:pt x="4" y="1061"/>
                    <a:pt x="4" y="1113"/>
                  </a:cubicBezTo>
                </a:path>
              </a:pathLst>
            </a:custGeom>
            <a:noFill/>
            <a:ln w="12700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lIns="59304" tIns="29651" rIns="59304" bIns="29651" anchorCtr="1">
              <a:spAutoFit/>
            </a:bodyPr>
            <a:lstStyle/>
            <a:p>
              <a:endParaRPr lang="en-US"/>
            </a:p>
          </p:txBody>
        </p:sp>
        <p:sp>
          <p:nvSpPr>
            <p:cNvPr id="299051" name="Text Box 43"/>
            <p:cNvSpPr txBox="1">
              <a:spLocks noChangeArrowheads="1"/>
            </p:cNvSpPr>
            <p:nvPr/>
          </p:nvSpPr>
          <p:spPr bwMode="auto">
            <a:xfrm>
              <a:off x="277" y="2874"/>
              <a:ext cx="1787" cy="208"/>
            </a:xfrm>
            <a:prstGeom prst="rect">
              <a:avLst/>
            </a:prstGeom>
            <a:solidFill>
              <a:srgbClr val="6699FF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59304" tIns="29651" rIns="59304" bIns="29651" anchorCtr="1">
              <a:spAutoFit/>
            </a:bodyPr>
            <a:lstStyle/>
            <a:p>
              <a:pPr algn="ctr" defTabSz="820738">
                <a:spcBef>
                  <a:spcPct val="50000"/>
                </a:spcBef>
              </a:pPr>
              <a:r>
                <a:rPr lang="en-US" sz="1600">
                  <a:latin typeface="Verdana" pitchFamily="34" charset="0"/>
                </a:rPr>
                <a:t>Acoustic Phonons</a:t>
              </a:r>
            </a:p>
          </p:txBody>
        </p:sp>
        <p:sp>
          <p:nvSpPr>
            <p:cNvPr id="299052" name="AutoShape 44"/>
            <p:cNvSpPr>
              <a:spLocks noChangeArrowheads="1"/>
            </p:cNvSpPr>
            <p:nvPr/>
          </p:nvSpPr>
          <p:spPr bwMode="auto">
            <a:xfrm flipV="1">
              <a:off x="833" y="2732"/>
              <a:ext cx="455" cy="136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lIns="59304" tIns="29651" rIns="59304" bIns="29651" anchorCtr="1">
              <a:spAutoFit/>
            </a:bodyPr>
            <a:lstStyle/>
            <a:p>
              <a:endParaRPr lang="en-US"/>
            </a:p>
          </p:txBody>
        </p:sp>
        <p:sp>
          <p:nvSpPr>
            <p:cNvPr id="299053" name="Text Box 45"/>
            <p:cNvSpPr txBox="1">
              <a:spLocks noChangeArrowheads="1"/>
            </p:cNvSpPr>
            <p:nvPr/>
          </p:nvSpPr>
          <p:spPr bwMode="auto">
            <a:xfrm>
              <a:off x="206" y="2206"/>
              <a:ext cx="8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9304" tIns="29651" rIns="59304" bIns="29651" anchorCtr="1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2000" i="1" dirty="0">
                  <a:latin typeface="Symbol" pitchFamily="18" charset="2"/>
                </a:rPr>
                <a:t>t</a:t>
              </a:r>
              <a:r>
                <a:rPr lang="en-US" sz="2000" i="1" dirty="0"/>
                <a:t> </a:t>
              </a:r>
              <a:r>
                <a:rPr lang="en-US" sz="1600" i="1" dirty="0"/>
                <a:t>~ 0.1ps</a:t>
              </a:r>
            </a:p>
          </p:txBody>
        </p:sp>
        <p:sp>
          <p:nvSpPr>
            <p:cNvPr id="299054" name="Line 46"/>
            <p:cNvSpPr>
              <a:spLocks noChangeShapeType="1"/>
            </p:cNvSpPr>
            <p:nvPr/>
          </p:nvSpPr>
          <p:spPr bwMode="auto">
            <a:xfrm flipH="1" flipV="1">
              <a:off x="4912" y="3208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  <p:sp>
          <p:nvSpPr>
            <p:cNvPr id="299055" name="Line 47"/>
            <p:cNvSpPr>
              <a:spLocks noChangeShapeType="1"/>
            </p:cNvSpPr>
            <p:nvPr/>
          </p:nvSpPr>
          <p:spPr bwMode="auto">
            <a:xfrm flipH="1" flipV="1">
              <a:off x="4441" y="3116"/>
              <a:ext cx="407" cy="3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  <p:sp>
          <p:nvSpPr>
            <p:cNvPr id="299056" name="Text Box 48"/>
            <p:cNvSpPr txBox="1">
              <a:spLocks noChangeArrowheads="1"/>
            </p:cNvSpPr>
            <p:nvPr/>
          </p:nvSpPr>
          <p:spPr bwMode="auto">
            <a:xfrm>
              <a:off x="4584" y="3468"/>
              <a:ext cx="595" cy="173"/>
            </a:xfrm>
            <a:prstGeom prst="rect">
              <a:avLst/>
            </a:prstGeom>
            <a:solidFill>
              <a:srgbClr val="6699FF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59304" tIns="29651" rIns="59304" bIns="29651" anchorCtr="1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1400" dirty="0"/>
                <a:t>acoustic</a:t>
              </a:r>
            </a:p>
          </p:txBody>
        </p:sp>
        <p:sp>
          <p:nvSpPr>
            <p:cNvPr id="299057" name="Text Box 49"/>
            <p:cNvSpPr txBox="1">
              <a:spLocks noChangeArrowheads="1"/>
            </p:cNvSpPr>
            <p:nvPr/>
          </p:nvSpPr>
          <p:spPr bwMode="auto">
            <a:xfrm>
              <a:off x="118" y="3107"/>
              <a:ext cx="1254" cy="194"/>
            </a:xfrm>
            <a:prstGeom prst="rect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1" dirty="0">
                  <a:solidFill>
                    <a:schemeClr val="hlink"/>
                  </a:solidFill>
                </a:rPr>
                <a:t>(</a:t>
              </a:r>
              <a:r>
                <a:rPr lang="en-US" sz="1400" i="1" dirty="0" err="1">
                  <a:solidFill>
                    <a:schemeClr val="hlink"/>
                  </a:solidFill>
                </a:rPr>
                <a:t>v</a:t>
              </a:r>
              <a:r>
                <a:rPr lang="en-US" sz="1400" i="1" baseline="-25000" dirty="0" err="1">
                  <a:solidFill>
                    <a:schemeClr val="hlink"/>
                  </a:solidFill>
                </a:rPr>
                <a:t>ac</a:t>
              </a:r>
              <a:r>
                <a:rPr lang="en-US" sz="1400" i="1" dirty="0">
                  <a:solidFill>
                    <a:schemeClr val="hlink"/>
                  </a:solidFill>
                </a:rPr>
                <a:t> ~ </a:t>
              </a:r>
              <a:r>
                <a:rPr lang="en-US" sz="1400" i="1" dirty="0" smtClean="0">
                  <a:solidFill>
                    <a:schemeClr val="hlink"/>
                  </a:solidFill>
                </a:rPr>
                <a:t>5-9000 </a:t>
              </a:r>
              <a:r>
                <a:rPr lang="en-US" sz="1400" i="1" dirty="0">
                  <a:solidFill>
                    <a:schemeClr val="hlink"/>
                  </a:solidFill>
                </a:rPr>
                <a:t>m/s)</a:t>
              </a: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8323263" y="2794000"/>
            <a:ext cx="276225" cy="2701925"/>
            <a:chOff x="5243" y="1905"/>
            <a:chExt cx="174" cy="1702"/>
          </a:xfrm>
        </p:grpSpPr>
        <p:sp>
          <p:nvSpPr>
            <p:cNvPr id="299059" name="Text Box 51"/>
            <p:cNvSpPr txBox="1">
              <a:spLocks noChangeArrowheads="1"/>
            </p:cNvSpPr>
            <p:nvPr/>
          </p:nvSpPr>
          <p:spPr bwMode="auto">
            <a:xfrm>
              <a:off x="5243" y="3424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10</a:t>
              </a:r>
            </a:p>
          </p:txBody>
        </p:sp>
        <p:sp>
          <p:nvSpPr>
            <p:cNvPr id="299060" name="Text Box 52"/>
            <p:cNvSpPr txBox="1">
              <a:spLocks noChangeArrowheads="1"/>
            </p:cNvSpPr>
            <p:nvPr/>
          </p:nvSpPr>
          <p:spPr bwMode="auto">
            <a:xfrm>
              <a:off x="5243" y="3111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20</a:t>
              </a:r>
            </a:p>
          </p:txBody>
        </p:sp>
        <p:sp>
          <p:nvSpPr>
            <p:cNvPr id="299061" name="Text Box 53"/>
            <p:cNvSpPr txBox="1">
              <a:spLocks noChangeArrowheads="1"/>
            </p:cNvSpPr>
            <p:nvPr/>
          </p:nvSpPr>
          <p:spPr bwMode="auto">
            <a:xfrm>
              <a:off x="5243" y="2812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30</a:t>
              </a:r>
            </a:p>
          </p:txBody>
        </p:sp>
        <p:sp>
          <p:nvSpPr>
            <p:cNvPr id="299062" name="Text Box 54"/>
            <p:cNvSpPr txBox="1">
              <a:spLocks noChangeArrowheads="1"/>
            </p:cNvSpPr>
            <p:nvPr/>
          </p:nvSpPr>
          <p:spPr bwMode="auto">
            <a:xfrm>
              <a:off x="5243" y="2501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40</a:t>
              </a:r>
            </a:p>
          </p:txBody>
        </p:sp>
        <p:sp>
          <p:nvSpPr>
            <p:cNvPr id="299063" name="Text Box 55"/>
            <p:cNvSpPr txBox="1">
              <a:spLocks noChangeArrowheads="1"/>
            </p:cNvSpPr>
            <p:nvPr/>
          </p:nvSpPr>
          <p:spPr bwMode="auto">
            <a:xfrm>
              <a:off x="5243" y="2210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50</a:t>
              </a:r>
            </a:p>
          </p:txBody>
        </p:sp>
        <p:sp>
          <p:nvSpPr>
            <p:cNvPr id="299064" name="Text Box 56"/>
            <p:cNvSpPr txBox="1">
              <a:spLocks noChangeArrowheads="1"/>
            </p:cNvSpPr>
            <p:nvPr/>
          </p:nvSpPr>
          <p:spPr bwMode="auto">
            <a:xfrm>
              <a:off x="5243" y="1905"/>
              <a:ext cx="174" cy="183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 eaLnBrk="0" hangingPunct="0"/>
              <a:r>
                <a:rPr lang="en-US" sz="1300"/>
                <a:t>60</a:t>
              </a:r>
            </a:p>
          </p:txBody>
        </p:sp>
      </p:grpSp>
      <p:sp>
        <p:nvSpPr>
          <p:cNvPr id="299065" name="Rectangle 57"/>
          <p:cNvSpPr>
            <a:spLocks noChangeArrowheads="1"/>
          </p:cNvSpPr>
          <p:nvPr/>
        </p:nvSpPr>
        <p:spPr bwMode="auto">
          <a:xfrm>
            <a:off x="8248650" y="3332163"/>
            <a:ext cx="36513" cy="36512"/>
          </a:xfrm>
          <a:prstGeom prst="rect">
            <a:avLst/>
          </a:prstGeom>
          <a:solidFill>
            <a:srgbClr val="E40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99066" name="Rectangle 58"/>
          <p:cNvSpPr>
            <a:spLocks noChangeArrowheads="1"/>
          </p:cNvSpPr>
          <p:nvPr/>
        </p:nvSpPr>
        <p:spPr bwMode="auto">
          <a:xfrm>
            <a:off x="8247063" y="2903538"/>
            <a:ext cx="36512" cy="3651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038475" y="2466975"/>
            <a:ext cx="4429125" cy="2441575"/>
            <a:chOff x="1914" y="1651"/>
            <a:chExt cx="2790" cy="1538"/>
          </a:xfrm>
        </p:grpSpPr>
        <p:sp>
          <p:nvSpPr>
            <p:cNvPr id="299068" name="Text Box 60"/>
            <p:cNvSpPr txBox="1">
              <a:spLocks noChangeArrowheads="1"/>
            </p:cNvSpPr>
            <p:nvPr/>
          </p:nvSpPr>
          <p:spPr bwMode="auto">
            <a:xfrm>
              <a:off x="1914" y="2361"/>
              <a:ext cx="1552" cy="204"/>
            </a:xfrm>
            <a:prstGeom prst="rect">
              <a:avLst/>
            </a:prstGeom>
            <a:solidFill>
              <a:srgbClr val="FF414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53219" tIns="26609" rIns="53219" bIns="26609">
              <a:spAutoFit/>
            </a:bodyPr>
            <a:lstStyle/>
            <a:p>
              <a:pPr algn="ctr" defTabSz="820738">
                <a:spcBef>
                  <a:spcPct val="50000"/>
                </a:spcBef>
              </a:pPr>
              <a:r>
                <a:rPr lang="en-US" sz="1600">
                  <a:latin typeface="Verdana" pitchFamily="34" charset="0"/>
                </a:rPr>
                <a:t>Optical Phonons</a:t>
              </a:r>
            </a:p>
          </p:txBody>
        </p:sp>
        <p:sp>
          <p:nvSpPr>
            <p:cNvPr id="299069" name="Freeform 61"/>
            <p:cNvSpPr>
              <a:spLocks/>
            </p:cNvSpPr>
            <p:nvPr/>
          </p:nvSpPr>
          <p:spPr bwMode="auto">
            <a:xfrm>
              <a:off x="2444" y="1748"/>
              <a:ext cx="151" cy="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5" y="158"/>
                </a:cxn>
                <a:cxn ang="0">
                  <a:pos x="173" y="290"/>
                </a:cxn>
                <a:cxn ang="0">
                  <a:pos x="176" y="464"/>
                </a:cxn>
              </a:cxnLst>
              <a:rect l="0" t="0" r="r" b="b"/>
              <a:pathLst>
                <a:path w="181" h="464">
                  <a:moveTo>
                    <a:pt x="0" y="0"/>
                  </a:moveTo>
                  <a:cubicBezTo>
                    <a:pt x="21" y="26"/>
                    <a:pt x="96" y="110"/>
                    <a:pt x="125" y="158"/>
                  </a:cubicBezTo>
                  <a:cubicBezTo>
                    <a:pt x="154" y="206"/>
                    <a:pt x="165" y="239"/>
                    <a:pt x="173" y="290"/>
                  </a:cubicBezTo>
                  <a:cubicBezTo>
                    <a:pt x="181" y="341"/>
                    <a:pt x="176" y="428"/>
                    <a:pt x="176" y="464"/>
                  </a:cubicBezTo>
                </a:path>
              </a:pathLst>
            </a:custGeom>
            <a:noFill/>
            <a:ln w="38100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endParaRPr lang="en-US"/>
            </a:p>
          </p:txBody>
        </p:sp>
        <p:sp>
          <p:nvSpPr>
            <p:cNvPr id="299070" name="AutoShape 62"/>
            <p:cNvSpPr>
              <a:spLocks noChangeArrowheads="1"/>
            </p:cNvSpPr>
            <p:nvPr/>
          </p:nvSpPr>
          <p:spPr bwMode="auto">
            <a:xfrm rot="5400000" flipV="1">
              <a:off x="1969" y="2917"/>
              <a:ext cx="391" cy="154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endParaRPr lang="en-US"/>
            </a:p>
          </p:txBody>
        </p:sp>
        <p:sp>
          <p:nvSpPr>
            <p:cNvPr id="299071" name="Freeform 63"/>
            <p:cNvSpPr>
              <a:spLocks/>
            </p:cNvSpPr>
            <p:nvPr/>
          </p:nvSpPr>
          <p:spPr bwMode="auto">
            <a:xfrm>
              <a:off x="2229" y="2578"/>
              <a:ext cx="353" cy="43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184"/>
                </a:cxn>
                <a:cxn ang="0">
                  <a:pos x="352" y="366"/>
                </a:cxn>
                <a:cxn ang="0">
                  <a:pos x="229" y="510"/>
                </a:cxn>
                <a:cxn ang="0">
                  <a:pos x="0" y="526"/>
                </a:cxn>
              </a:cxnLst>
              <a:rect l="0" t="0" r="r" b="b"/>
              <a:pathLst>
                <a:path w="389" h="537">
                  <a:moveTo>
                    <a:pt x="384" y="0"/>
                  </a:moveTo>
                  <a:cubicBezTo>
                    <a:pt x="384" y="32"/>
                    <a:pt x="389" y="123"/>
                    <a:pt x="384" y="184"/>
                  </a:cubicBezTo>
                  <a:cubicBezTo>
                    <a:pt x="379" y="245"/>
                    <a:pt x="378" y="312"/>
                    <a:pt x="352" y="366"/>
                  </a:cubicBezTo>
                  <a:cubicBezTo>
                    <a:pt x="326" y="420"/>
                    <a:pt x="288" y="483"/>
                    <a:pt x="229" y="510"/>
                  </a:cubicBezTo>
                  <a:cubicBezTo>
                    <a:pt x="170" y="537"/>
                    <a:pt x="48" y="523"/>
                    <a:pt x="0" y="526"/>
                  </a:cubicBezTo>
                </a:path>
              </a:pathLst>
            </a:custGeom>
            <a:noFill/>
            <a:ln w="38100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endParaRPr lang="en-US"/>
            </a:p>
          </p:txBody>
        </p:sp>
        <p:sp>
          <p:nvSpPr>
            <p:cNvPr id="299072" name="Text Box 64"/>
            <p:cNvSpPr txBox="1">
              <a:spLocks noChangeArrowheads="1"/>
            </p:cNvSpPr>
            <p:nvPr/>
          </p:nvSpPr>
          <p:spPr bwMode="auto">
            <a:xfrm>
              <a:off x="2661" y="2749"/>
              <a:ext cx="75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1800" i="1" dirty="0">
                  <a:latin typeface="Symbol" pitchFamily="18" charset="2"/>
                </a:rPr>
                <a:t>t</a:t>
              </a:r>
              <a:r>
                <a:rPr lang="en-US" sz="1400" i="1" dirty="0"/>
                <a:t> ~ 10 </a:t>
              </a:r>
              <a:r>
                <a:rPr lang="en-US" sz="1400" i="1" dirty="0" err="1"/>
                <a:t>ps</a:t>
              </a:r>
              <a:endParaRPr lang="en-US" sz="1400" i="1" dirty="0"/>
            </a:p>
          </p:txBody>
        </p:sp>
        <p:sp>
          <p:nvSpPr>
            <p:cNvPr id="299073" name="Text Box 65"/>
            <p:cNvSpPr txBox="1">
              <a:spLocks noChangeArrowheads="1"/>
            </p:cNvSpPr>
            <p:nvPr/>
          </p:nvSpPr>
          <p:spPr bwMode="auto">
            <a:xfrm>
              <a:off x="2697" y="1773"/>
              <a:ext cx="665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pPr defTabSz="820738">
                <a:spcBef>
                  <a:spcPct val="50000"/>
                </a:spcBef>
              </a:pPr>
              <a:endParaRPr lang="en-US" sz="1400" i="1" dirty="0"/>
            </a:p>
          </p:txBody>
        </p:sp>
        <p:sp>
          <p:nvSpPr>
            <p:cNvPr id="299074" name="Text Box 66"/>
            <p:cNvSpPr txBox="1">
              <a:spLocks noChangeArrowheads="1"/>
            </p:cNvSpPr>
            <p:nvPr/>
          </p:nvSpPr>
          <p:spPr bwMode="auto">
            <a:xfrm>
              <a:off x="2662" y="1651"/>
              <a:ext cx="950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53219" tIns="26609" rIns="53219" bIns="26609">
              <a:spAutoFit/>
            </a:bodyPr>
            <a:lstStyle/>
            <a:p>
              <a:pPr defTabSz="820738">
                <a:spcBef>
                  <a:spcPct val="50000"/>
                </a:spcBef>
              </a:pPr>
              <a:r>
                <a:rPr lang="en-US" sz="1600" i="1" dirty="0"/>
                <a:t>E &gt; 50 </a:t>
              </a:r>
              <a:r>
                <a:rPr lang="en-US" sz="1600" i="1" dirty="0" err="1" smtClean="0"/>
                <a:t>meV</a:t>
              </a:r>
              <a:endParaRPr lang="en-US" sz="1600" i="1" dirty="0" smtClean="0"/>
            </a:p>
            <a:p>
              <a:pPr defTabSz="820738">
                <a:spcBef>
                  <a:spcPts val="0"/>
                </a:spcBef>
              </a:pPr>
              <a:r>
                <a:rPr lang="en-US" sz="2000" i="1" dirty="0" smtClean="0">
                  <a:latin typeface="Symbol" pitchFamily="18" charset="2"/>
                </a:rPr>
                <a:t>t</a:t>
              </a:r>
              <a:r>
                <a:rPr lang="en-US" sz="2000" i="1" dirty="0" smtClean="0"/>
                <a:t> </a:t>
              </a:r>
              <a:r>
                <a:rPr lang="en-US" sz="1600" i="1" dirty="0" smtClean="0"/>
                <a:t>~ 0.1ps</a:t>
              </a:r>
            </a:p>
          </p:txBody>
        </p:sp>
        <p:sp>
          <p:nvSpPr>
            <p:cNvPr id="299075" name="Line 67"/>
            <p:cNvSpPr>
              <a:spLocks noChangeShapeType="1"/>
            </p:cNvSpPr>
            <p:nvPr/>
          </p:nvSpPr>
          <p:spPr bwMode="auto">
            <a:xfrm flipH="1" flipV="1">
              <a:off x="4400" y="1886"/>
              <a:ext cx="0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  <p:sp>
          <p:nvSpPr>
            <p:cNvPr id="299076" name="Line 68"/>
            <p:cNvSpPr>
              <a:spLocks noChangeShapeType="1"/>
            </p:cNvSpPr>
            <p:nvPr/>
          </p:nvSpPr>
          <p:spPr bwMode="auto">
            <a:xfrm flipV="1">
              <a:off x="4472" y="1917"/>
              <a:ext cx="224" cy="2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  <p:sp>
          <p:nvSpPr>
            <p:cNvPr id="299077" name="Text Box 69"/>
            <p:cNvSpPr txBox="1">
              <a:spLocks noChangeArrowheads="1"/>
            </p:cNvSpPr>
            <p:nvPr/>
          </p:nvSpPr>
          <p:spPr bwMode="auto">
            <a:xfrm>
              <a:off x="4192" y="2129"/>
              <a:ext cx="512" cy="170"/>
            </a:xfrm>
            <a:prstGeom prst="rect">
              <a:avLst/>
            </a:prstGeom>
            <a:solidFill>
              <a:srgbClr val="FF414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pPr algn="ctr" defTabSz="820738">
                <a:spcBef>
                  <a:spcPct val="50000"/>
                </a:spcBef>
              </a:pPr>
              <a:r>
                <a:rPr lang="en-US" sz="1400" dirty="0"/>
                <a:t>optical</a:t>
              </a:r>
              <a:endParaRPr lang="en-US" sz="1800" dirty="0"/>
            </a:p>
          </p:txBody>
        </p:sp>
        <p:sp>
          <p:nvSpPr>
            <p:cNvPr id="299078" name="AutoShape 70"/>
            <p:cNvSpPr>
              <a:spLocks noChangeArrowheads="1"/>
            </p:cNvSpPr>
            <p:nvPr/>
          </p:nvSpPr>
          <p:spPr bwMode="auto">
            <a:xfrm flipV="1">
              <a:off x="2389" y="2224"/>
              <a:ext cx="403" cy="137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lIns="53219" tIns="26609" rIns="53219" bIns="26609">
              <a:spAutoFit/>
            </a:bodyPr>
            <a:lstStyle/>
            <a:p>
              <a:endParaRPr lang="en-US"/>
            </a:p>
          </p:txBody>
        </p:sp>
        <p:sp>
          <p:nvSpPr>
            <p:cNvPr id="299079" name="Text Box 71"/>
            <p:cNvSpPr txBox="1">
              <a:spLocks noChangeArrowheads="1"/>
            </p:cNvSpPr>
            <p:nvPr/>
          </p:nvSpPr>
          <p:spPr bwMode="auto">
            <a:xfrm>
              <a:off x="2708" y="2139"/>
              <a:ext cx="1254" cy="194"/>
            </a:xfrm>
            <a:prstGeom prst="rect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i="1" dirty="0">
                  <a:solidFill>
                    <a:srgbClr val="FF0000"/>
                  </a:solidFill>
                </a:rPr>
                <a:t>(</a:t>
              </a:r>
              <a:r>
                <a:rPr lang="en-US" sz="1400" i="1" dirty="0" err="1">
                  <a:solidFill>
                    <a:srgbClr val="FF0000"/>
                  </a:solidFill>
                </a:rPr>
                <a:t>v</a:t>
              </a:r>
              <a:r>
                <a:rPr lang="en-US" sz="1400" i="1" baseline="-25000" dirty="0" err="1">
                  <a:solidFill>
                    <a:srgbClr val="FF0000"/>
                  </a:solidFill>
                </a:rPr>
                <a:t>op</a:t>
              </a:r>
              <a:r>
                <a:rPr lang="en-US" sz="1400" i="1" dirty="0">
                  <a:solidFill>
                    <a:srgbClr val="FF0000"/>
                  </a:solidFill>
                </a:rPr>
                <a:t> </a:t>
              </a:r>
              <a:r>
                <a:rPr lang="en-US" sz="1400" i="1" dirty="0" smtClean="0">
                  <a:solidFill>
                    <a:srgbClr val="FF0000"/>
                  </a:solidFill>
                </a:rPr>
                <a:t>≤ </a:t>
              </a:r>
              <a:r>
                <a:rPr lang="en-US" sz="1400" i="1" dirty="0">
                  <a:solidFill>
                    <a:srgbClr val="FF0000"/>
                  </a:solidFill>
                </a:rPr>
                <a:t>1000 m/s)</a:t>
              </a:r>
            </a:p>
          </p:txBody>
        </p:sp>
      </p:grpSp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538"/>
            <a:ext cx="8580120" cy="553998"/>
          </a:xfrm>
          <a:noFill/>
          <a:ln/>
        </p:spPr>
        <p:txBody>
          <a:bodyPr wrap="square" tIns="0" rIns="0" bIns="0">
            <a:spAutoFit/>
          </a:bodyPr>
          <a:lstStyle/>
          <a:p>
            <a:r>
              <a:rPr lang="en-US" dirty="0"/>
              <a:t>Self-Heating with </a:t>
            </a:r>
            <a:r>
              <a:rPr lang="en-US" dirty="0" smtClean="0"/>
              <a:t>the Monte Carlo Method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017" y="1066864"/>
            <a:ext cx="4987925" cy="2883344"/>
          </a:xfrm>
        </p:spPr>
        <p:txBody>
          <a:bodyPr/>
          <a:lstStyle/>
          <a:p>
            <a:pPr marL="227013" indent="-227013">
              <a:spcBef>
                <a:spcPct val="60000"/>
              </a:spcBef>
            </a:pPr>
            <a:r>
              <a:rPr lang="en-US" dirty="0"/>
              <a:t>Electrons treated as semi-classical particles, not as “fluid”</a:t>
            </a:r>
          </a:p>
          <a:p>
            <a:pPr marL="227013" indent="-227013">
              <a:spcBef>
                <a:spcPct val="60000"/>
              </a:spcBef>
            </a:pPr>
            <a:r>
              <a:rPr lang="en-US" dirty="0"/>
              <a:t>Drift (free flight), scatter and select new state</a:t>
            </a:r>
          </a:p>
          <a:p>
            <a:pPr marL="227013" indent="-227013">
              <a:spcBef>
                <a:spcPct val="60000"/>
              </a:spcBef>
            </a:pPr>
            <a:r>
              <a:rPr lang="en-US" dirty="0"/>
              <a:t>Must run long enough to gather useful statistics</a:t>
            </a:r>
          </a:p>
        </p:txBody>
      </p:sp>
      <p:pic>
        <p:nvPicPr>
          <p:cNvPr id="271364" name="Picture 4" descr="mccom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00" y="1402779"/>
            <a:ext cx="3086100" cy="3475037"/>
          </a:xfrm>
          <a:prstGeom prst="rect">
            <a:avLst/>
          </a:prstGeom>
          <a:noFill/>
        </p:spPr>
      </p:pic>
      <p:sp>
        <p:nvSpPr>
          <p:cNvPr id="271365" name="Freeform 5"/>
          <p:cNvSpPr>
            <a:spLocks/>
          </p:cNvSpPr>
          <p:nvPr/>
        </p:nvSpPr>
        <p:spPr bwMode="auto">
          <a:xfrm>
            <a:off x="6692900" y="2182241"/>
            <a:ext cx="1260475" cy="858838"/>
          </a:xfrm>
          <a:custGeom>
            <a:avLst/>
            <a:gdLst/>
            <a:ahLst/>
            <a:cxnLst>
              <a:cxn ang="0">
                <a:pos x="0" y="541"/>
              </a:cxn>
              <a:cxn ang="0">
                <a:pos x="246" y="443"/>
              </a:cxn>
              <a:cxn ang="0">
                <a:pos x="169" y="77"/>
              </a:cxn>
              <a:cxn ang="0">
                <a:pos x="541" y="0"/>
              </a:cxn>
              <a:cxn ang="0">
                <a:pos x="429" y="337"/>
              </a:cxn>
              <a:cxn ang="0">
                <a:pos x="794" y="506"/>
              </a:cxn>
            </a:cxnLst>
            <a:rect l="0" t="0" r="r" b="b"/>
            <a:pathLst>
              <a:path w="794" h="541">
                <a:moveTo>
                  <a:pt x="0" y="541"/>
                </a:moveTo>
                <a:lnTo>
                  <a:pt x="246" y="443"/>
                </a:lnTo>
                <a:lnTo>
                  <a:pt x="169" y="77"/>
                </a:lnTo>
                <a:lnTo>
                  <a:pt x="541" y="0"/>
                </a:lnTo>
                <a:lnTo>
                  <a:pt x="429" y="337"/>
                </a:lnTo>
                <a:lnTo>
                  <a:pt x="794" y="506"/>
                </a:lnTo>
              </a:path>
            </a:pathLst>
          </a:custGeom>
          <a:noFill/>
          <a:ln w="28575" cap="sq" cmpd="sng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390017" y="3935032"/>
            <a:ext cx="7877175" cy="226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0" rIns="0" bIns="0">
            <a:spAutoFit/>
          </a:bodyPr>
          <a:lstStyle/>
          <a:p>
            <a:pPr marL="228600" indent="-228600" algn="l" eaLnBrk="0" hangingPunct="0"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>
                <a:solidFill>
                  <a:srgbClr val="000099"/>
                </a:solidFill>
                <a:latin typeface="+mj-lt"/>
              </a:rPr>
              <a:t>Main ingredients:</a:t>
            </a:r>
          </a:p>
          <a:p>
            <a:pPr marL="571500" lvl="1" indent="-228600" algn="l" eaLnBrk="0" hangingPunct="0">
              <a:spcBef>
                <a:spcPct val="35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800" b="0" dirty="0">
                <a:latin typeface="+mj-lt"/>
              </a:rPr>
              <a:t>Electron energy band model</a:t>
            </a:r>
          </a:p>
          <a:p>
            <a:pPr marL="571500" lvl="1" indent="-228600" algn="l" eaLnBrk="0" hangingPunct="0">
              <a:spcBef>
                <a:spcPct val="35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800" b="0" dirty="0">
                <a:latin typeface="+mj-lt"/>
              </a:rPr>
              <a:t>Phonon dispersion model</a:t>
            </a:r>
          </a:p>
          <a:p>
            <a:pPr marL="571500" lvl="1" indent="-228600" algn="l" eaLnBrk="0" hangingPunct="0">
              <a:spcBef>
                <a:spcPct val="35000"/>
              </a:spcBef>
              <a:buClr>
                <a:srgbClr val="A50021"/>
              </a:buClr>
              <a:buSzPct val="85000"/>
              <a:buFont typeface="Wingdings" pitchFamily="2" charset="2"/>
              <a:buChar char="Ø"/>
            </a:pPr>
            <a:r>
              <a:rPr lang="en-US" sz="1800" b="0" dirty="0">
                <a:latin typeface="+mj-lt"/>
              </a:rPr>
              <a:t>Device simulation:</a:t>
            </a:r>
          </a:p>
          <a:p>
            <a:pPr lvl="2" indent="-228600" algn="l" eaLnBrk="0" hangingPunct="0">
              <a:spcBef>
                <a:spcPct val="40000"/>
              </a:spcBef>
              <a:buClr>
                <a:srgbClr val="A50021"/>
              </a:buClr>
              <a:buSzPct val="85000"/>
              <a:buFontTx/>
              <a:buChar char="•"/>
            </a:pPr>
            <a:r>
              <a:rPr lang="en-US" sz="1600" b="0" dirty="0">
                <a:latin typeface="+mj-lt"/>
                <a:sym typeface="Wingdings" pitchFamily="2" charset="2"/>
              </a:rPr>
              <a:t>Impurity scattering, Poisson equation, boundary conditions</a:t>
            </a:r>
          </a:p>
          <a:p>
            <a:pPr lvl="2" indent="-228600" algn="l" eaLnBrk="0" hangingPunct="0">
              <a:spcBef>
                <a:spcPct val="40000"/>
              </a:spcBef>
              <a:buClr>
                <a:srgbClr val="A50021"/>
              </a:buClr>
              <a:buSzPct val="85000"/>
              <a:buFontTx/>
              <a:buChar char="•"/>
            </a:pPr>
            <a:r>
              <a:rPr lang="en-US" sz="1600" b="0" dirty="0" smtClean="0">
                <a:latin typeface="+mj-lt"/>
                <a:sym typeface="Wingdings" pitchFamily="2" charset="2"/>
              </a:rPr>
              <a:t>Must set up proper simulation grid</a:t>
            </a:r>
            <a:endParaRPr lang="en-US" sz="1600" b="0" dirty="0">
              <a:latin typeface="+mj-lt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doscomp_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00" y="1939925"/>
            <a:ext cx="3638550" cy="2687638"/>
          </a:xfrm>
          <a:prstGeom prst="rect">
            <a:avLst/>
          </a:prstGeom>
          <a:noFill/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900238" y="4625975"/>
            <a:ext cx="17065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820738"/>
            <a:r>
              <a:rPr lang="en-US" sz="1200"/>
              <a:t>Energy E (eV)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1892300" y="2651125"/>
            <a:ext cx="139700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 flipH="1" flipV="1">
            <a:off x="3479800" y="2833688"/>
            <a:ext cx="0" cy="365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265238" y="2413000"/>
            <a:ext cx="1163637" cy="260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>
                <a:solidFill>
                  <a:srgbClr val="FF0000"/>
                </a:solidFill>
                <a:latin typeface="Verdana" pitchFamily="34" charset="0"/>
              </a:rPr>
              <a:t>Analytic band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094038" y="3197225"/>
            <a:ext cx="815975" cy="260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100">
                <a:solidFill>
                  <a:srgbClr val="0000FF"/>
                </a:solidFill>
                <a:latin typeface="Verdana" pitchFamily="34" charset="0"/>
              </a:rPr>
              <a:t>Full band</a:t>
            </a:r>
          </a:p>
        </p:txBody>
      </p:sp>
      <p:pic>
        <p:nvPicPr>
          <p:cNvPr id="113672" name="Picture 8" descr="whitedispf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0188" y="1066800"/>
            <a:ext cx="2071687" cy="3586163"/>
          </a:xfrm>
          <a:prstGeom prst="rect">
            <a:avLst/>
          </a:prstGeom>
          <a:noFill/>
        </p:spPr>
      </p:pic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6318250" y="3646488"/>
            <a:ext cx="110172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acoustic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6492875" y="1290638"/>
            <a:ext cx="93345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optical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7324725" y="3375025"/>
            <a:ext cx="831850" cy="274638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20 </a:t>
            </a:r>
            <a:r>
              <a:rPr lang="en-US" sz="1000">
                <a:latin typeface="Verdana" pitchFamily="34" charset="0"/>
              </a:rPr>
              <a:t>meV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7310438" y="1811338"/>
            <a:ext cx="831850" cy="274637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50 </a:t>
            </a:r>
            <a:r>
              <a:rPr lang="en-US" sz="1000">
                <a:latin typeface="Verdana" pitchFamily="34" charset="0"/>
              </a:rPr>
              <a:t>meV</a:t>
            </a:r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title"/>
          </p:nvPr>
        </p:nvSpPr>
        <p:spPr>
          <a:xfrm>
            <a:off x="412242" y="194818"/>
            <a:ext cx="7924800" cy="646331"/>
          </a:xfrm>
          <a:noFill/>
        </p:spPr>
        <p:txBody>
          <a:bodyPr/>
          <a:lstStyle/>
          <a:p>
            <a:r>
              <a:rPr lang="en-US"/>
              <a:t>Monte Carlo Implementation: MONET</a:t>
            </a:r>
            <a:endParaRPr lang="en-US">
              <a:latin typeface="Verdana" pitchFamily="34" charset="0"/>
            </a:endParaRPr>
          </a:p>
        </p:txBody>
      </p:sp>
      <p:sp>
        <p:nvSpPr>
          <p:cNvPr id="113678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493713" y="5048250"/>
            <a:ext cx="8154987" cy="1238250"/>
          </a:xfrm>
          <a:noFill/>
          <a:ln/>
        </p:spPr>
        <p:txBody>
          <a:bodyPr lIns="91429" tIns="45714" rIns="91429" bIns="45714"/>
          <a:lstStyle/>
          <a:p>
            <a:pPr marL="227013" indent="-227013">
              <a:spcBef>
                <a:spcPct val="30000"/>
              </a:spcBef>
            </a:pPr>
            <a:r>
              <a:rPr lang="en-US" sz="2000"/>
              <a:t>Analytic electron energy bands + analytic phonon dispersion</a:t>
            </a:r>
          </a:p>
          <a:p>
            <a:pPr marL="227013" indent="-227013">
              <a:spcBef>
                <a:spcPct val="30000"/>
              </a:spcBef>
            </a:pPr>
            <a:r>
              <a:rPr lang="en-US" sz="2000"/>
              <a:t>First analytic-band code to distinguish between </a:t>
            </a:r>
            <a:r>
              <a:rPr lang="en-US" sz="2000" i="1"/>
              <a:t>all</a:t>
            </a:r>
            <a:r>
              <a:rPr lang="en-US" sz="2000"/>
              <a:t> phonon modes</a:t>
            </a:r>
          </a:p>
          <a:p>
            <a:pPr marL="227013" indent="-227013">
              <a:spcBef>
                <a:spcPct val="30000"/>
              </a:spcBef>
            </a:pPr>
            <a:r>
              <a:rPr lang="en-US" sz="2000"/>
              <a:t>Easy to extend to other materials, strain, confinement</a:t>
            </a: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 flipV="1">
            <a:off x="5500688" y="1527175"/>
            <a:ext cx="1724025" cy="2886075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5483225" y="1651000"/>
            <a:ext cx="18288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>
            <a:off x="6078538" y="2497138"/>
            <a:ext cx="346075" cy="322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5553075" y="2051050"/>
            <a:ext cx="8905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339933"/>
                </a:solidFill>
                <a:latin typeface="Verdana" pitchFamily="34" charset="0"/>
              </a:rPr>
              <a:t>Typical</a:t>
            </a:r>
          </a:p>
          <a:p>
            <a:pPr algn="ctr" eaLnBrk="0" hangingPunct="0"/>
            <a:r>
              <a:rPr lang="en-US" sz="1200">
                <a:solidFill>
                  <a:srgbClr val="339933"/>
                </a:solidFill>
                <a:latin typeface="Verdana" pitchFamily="34" charset="0"/>
              </a:rPr>
              <a:t>MC codes</a:t>
            </a:r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 flipH="1" flipV="1">
            <a:off x="5994400" y="1668463"/>
            <a:ext cx="1588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412242" y="779018"/>
            <a:ext cx="333456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E. Pop</a:t>
            </a:r>
            <a:r>
              <a:rPr lang="en-US" sz="1100" i="1">
                <a:solidFill>
                  <a:srgbClr val="000099"/>
                </a:solidFill>
                <a:latin typeface="Verdana" pitchFamily="34" charset="0"/>
              </a:rPr>
              <a:t> et al., </a:t>
            </a:r>
            <a:r>
              <a:rPr lang="en-US" sz="1100">
                <a:solidFill>
                  <a:srgbClr val="000099"/>
                </a:solidFill>
                <a:latin typeface="Verdana" pitchFamily="34" charset="0"/>
              </a:rPr>
              <a:t>J. Appl. Phys. 96, 4998 (2004)</a:t>
            </a:r>
          </a:p>
        </p:txBody>
      </p:sp>
      <p:graphicFrame>
        <p:nvGraphicFramePr>
          <p:cNvPr id="113686" name="Object 22"/>
          <p:cNvGraphicFramePr>
            <a:graphicFrameLocks noChangeAspect="1"/>
          </p:cNvGraphicFramePr>
          <p:nvPr/>
        </p:nvGraphicFramePr>
        <p:xfrm>
          <a:off x="6742113" y="2871788"/>
          <a:ext cx="1782762" cy="384175"/>
        </p:xfrm>
        <a:graphic>
          <a:graphicData uri="http://schemas.openxmlformats.org/presentationml/2006/ole">
            <p:oleObj spid="_x0000_s129026" name="Equation" r:id="rId6" imgW="1180800" imgH="253800" progId="Equation.3">
              <p:embed/>
            </p:oleObj>
          </a:graphicData>
        </a:graphic>
      </p:graphicFrame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5657850" y="4614863"/>
            <a:ext cx="1419225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/>
            <a:r>
              <a:rPr lang="en-US" sz="1200"/>
              <a:t>Wave vector qa/2</a:t>
            </a:r>
            <a:r>
              <a:rPr lang="en-US" sz="1200">
                <a:latin typeface="Symbol" pitchFamily="18" charset="2"/>
              </a:rPr>
              <a:t>p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 rot="-5400000">
            <a:off x="4320381" y="2742407"/>
            <a:ext cx="1751013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/>
            <a:r>
              <a:rPr lang="en-US" sz="1200"/>
              <a:t>Phonon Freq. </a:t>
            </a:r>
            <a:r>
              <a:rPr lang="en-US" sz="1400">
                <a:latin typeface="Symbol" pitchFamily="18" charset="2"/>
              </a:rPr>
              <a:t>w</a:t>
            </a:r>
            <a:r>
              <a:rPr lang="en-US" sz="1200"/>
              <a:t> (rad/s)</a:t>
            </a:r>
            <a:endParaRPr lang="en-US" sz="1200">
              <a:latin typeface="Symbol" pitchFamily="18" charset="2"/>
            </a:endParaRPr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 flipV="1">
            <a:off x="1846263" y="2170113"/>
            <a:ext cx="0" cy="24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 rot="-5400000">
            <a:off x="-341313" y="3132302"/>
            <a:ext cx="21637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864" tIns="0" bIns="91440" anchor="ctr">
            <a:spAutoFit/>
          </a:bodyPr>
          <a:lstStyle/>
          <a:p>
            <a:pPr algn="ctr" defTabSz="820738"/>
            <a:r>
              <a:rPr lang="en-US" sz="1100" dirty="0"/>
              <a:t>Density of States (cm</a:t>
            </a:r>
            <a:r>
              <a:rPr lang="en-US" sz="1100" baseline="30000" dirty="0"/>
              <a:t>-3</a:t>
            </a:r>
            <a:r>
              <a:rPr lang="en-US" sz="1100" dirty="0"/>
              <a:t>eV</a:t>
            </a:r>
            <a:r>
              <a:rPr lang="en-US" sz="1100" baseline="30000" dirty="0"/>
              <a:t>-1</a:t>
            </a:r>
            <a:r>
              <a:rPr lang="en-US" sz="1100" dirty="0"/>
              <a:t>)</a:t>
            </a:r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2743200" y="2114550"/>
            <a:ext cx="1562100" cy="2249488"/>
          </a:xfrm>
          <a:prstGeom prst="rect">
            <a:avLst/>
          </a:prstGeom>
          <a:solidFill>
            <a:srgbClr val="C0C0C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3684" name="Object 20"/>
          <p:cNvGraphicFramePr>
            <a:graphicFrameLocks noChangeAspect="1"/>
          </p:cNvGraphicFramePr>
          <p:nvPr/>
        </p:nvGraphicFramePr>
        <p:xfrm>
          <a:off x="681038" y="1487488"/>
          <a:ext cx="2660650" cy="677862"/>
        </p:xfrm>
        <a:graphic>
          <a:graphicData uri="http://schemas.openxmlformats.org/presentationml/2006/ole">
            <p:oleObj spid="_x0000_s129027" name="Equation" r:id="rId7" imgW="1993680" imgH="507960" progId="Equation.3">
              <p:embed/>
            </p:oleObj>
          </a:graphicData>
        </a:graphic>
      </p:graphicFrame>
      <p:sp>
        <p:nvSpPr>
          <p:cNvPr id="113692" name="Line 28"/>
          <p:cNvSpPr>
            <a:spLocks noChangeShapeType="1"/>
          </p:cNvSpPr>
          <p:nvPr/>
        </p:nvSpPr>
        <p:spPr bwMode="auto">
          <a:xfrm flipH="1">
            <a:off x="2209800" y="3733800"/>
            <a:ext cx="533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 flipH="1">
            <a:off x="2209800" y="3352800"/>
            <a:ext cx="533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4" name="Line 30"/>
          <p:cNvSpPr>
            <a:spLocks noChangeShapeType="1"/>
          </p:cNvSpPr>
          <p:nvPr/>
        </p:nvSpPr>
        <p:spPr bwMode="auto">
          <a:xfrm flipH="1">
            <a:off x="2209800" y="4114800"/>
            <a:ext cx="533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1889125" y="3392488"/>
            <a:ext cx="904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OK to use</a:t>
            </a:r>
          </a:p>
        </p:txBody>
      </p:sp>
      <p:sp>
        <p:nvSpPr>
          <p:cNvPr id="113696" name="Text Box 32"/>
          <p:cNvSpPr txBox="1">
            <a:spLocks noChangeArrowheads="1"/>
          </p:cNvSpPr>
          <p:nvPr/>
        </p:nvSpPr>
        <p:spPr bwMode="auto">
          <a:xfrm>
            <a:off x="7832725" y="2309813"/>
            <a:ext cx="1047750" cy="377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100">
                <a:solidFill>
                  <a:srgbClr val="FF0000"/>
                </a:solidFill>
                <a:latin typeface="Verdana" pitchFamily="34" charset="0"/>
              </a:rPr>
              <a:t>Our analytic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100">
                <a:solidFill>
                  <a:srgbClr val="FF0000"/>
                </a:solidFill>
                <a:latin typeface="Verdana" pitchFamily="34" charset="0"/>
              </a:rPr>
              <a:t>approach</a:t>
            </a:r>
          </a:p>
        </p:txBody>
      </p:sp>
      <p:sp>
        <p:nvSpPr>
          <p:cNvPr id="113697" name="Line 33"/>
          <p:cNvSpPr>
            <a:spLocks noChangeShapeType="1"/>
          </p:cNvSpPr>
          <p:nvPr/>
        </p:nvSpPr>
        <p:spPr bwMode="auto">
          <a:xfrm flipH="1">
            <a:off x="7745413" y="2551113"/>
            <a:ext cx="155575" cy="311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13698" name="Line 34"/>
          <p:cNvSpPr>
            <a:spLocks noChangeShapeType="1"/>
          </p:cNvSpPr>
          <p:nvPr/>
        </p:nvSpPr>
        <p:spPr bwMode="auto">
          <a:xfrm flipH="1" flipV="1">
            <a:off x="7050088" y="2241550"/>
            <a:ext cx="865187" cy="311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555452"/>
            <a:ext cx="533400" cy="184666"/>
          </a:xfrm>
        </p:spPr>
        <p:txBody>
          <a:bodyPr/>
          <a:lstStyle/>
          <a:p>
            <a:fld id="{F3DB7220-4BF1-447B-B55F-9D0B4B1941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0.1|3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2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29592</TotalTime>
  <Words>1512</Words>
  <Application>Microsoft Office PowerPoint</Application>
  <PresentationFormat>On-screen Show (4:3)</PresentationFormat>
  <Paragraphs>389</Paragraphs>
  <Slides>22</Slides>
  <Notes>22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Default Design</vt:lpstr>
      <vt:lpstr>Equation</vt:lpstr>
      <vt:lpstr>Canvas Drawing</vt:lpstr>
      <vt:lpstr>Power Dissipation in Semiconductors</vt:lpstr>
      <vt:lpstr>Simplest Power Dissipation Models</vt:lpstr>
      <vt:lpstr>Revisit Simple Landauer Resistor</vt:lpstr>
      <vt:lpstr>Continuum View of Heat Generation</vt:lpstr>
      <vt:lpstr>Most Complete Heat Generation Model</vt:lpstr>
      <vt:lpstr>Computing Heat Generation in Devices</vt:lpstr>
      <vt:lpstr>Details of Joule Heating in Silicon</vt:lpstr>
      <vt:lpstr>Self-Heating with the Monte Carlo Method</vt:lpstr>
      <vt:lpstr>Monte Carlo Implementation: MONET</vt:lpstr>
      <vt:lpstr>Inter-Valley Phonon Scattering in Si</vt:lpstr>
      <vt:lpstr>Intra-Valley Acoustic Scattering in Si</vt:lpstr>
      <vt:lpstr>Scattering  and Deformation Potentials</vt:lpstr>
      <vt:lpstr>Mobility in Strained Si on Si1-xGex</vt:lpstr>
      <vt:lpstr>Computed Phonon Generation Spectrum</vt:lpstr>
      <vt:lpstr>Phonon Generation in Bulk and Strained Si</vt:lpstr>
      <vt:lpstr>1-D Simulation: n+/n/n+ Device</vt:lpstr>
      <vt:lpstr>1-D Simulation Results</vt:lpstr>
      <vt:lpstr>Heat Generation Near Barriers</vt:lpstr>
      <vt:lpstr>Heat Generation in Schottky-Nanotubes</vt:lpstr>
      <vt:lpstr>Are Hot Phonons a Possibility?!</vt:lpstr>
      <vt:lpstr>Last Note on Phonon Scattering Rates</vt:lpstr>
      <vt:lpstr>Sketch of Scattering Rates vs.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 EP</dc:title>
  <dc:creator>© Eric Pop</dc:creator>
  <cp:lastModifiedBy>Eric Pop</cp:lastModifiedBy>
  <cp:revision>1695</cp:revision>
  <cp:lastPrinted>2010-11-02T16:10:48Z</cp:lastPrinted>
  <dcterms:created xsi:type="dcterms:W3CDTF">2004-06-14T02:57:56Z</dcterms:created>
  <dcterms:modified xsi:type="dcterms:W3CDTF">2010-11-11T17:46:59Z</dcterms:modified>
</cp:coreProperties>
</file>