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18" r:id="rId2"/>
    <p:sldId id="519" r:id="rId3"/>
    <p:sldId id="520" r:id="rId4"/>
    <p:sldId id="521" r:id="rId5"/>
    <p:sldId id="523" r:id="rId6"/>
    <p:sldId id="522" r:id="rId7"/>
    <p:sldId id="533" r:id="rId8"/>
    <p:sldId id="524" r:id="rId9"/>
    <p:sldId id="530" r:id="rId10"/>
    <p:sldId id="525" r:id="rId11"/>
    <p:sldId id="526" r:id="rId12"/>
    <p:sldId id="527" r:id="rId13"/>
    <p:sldId id="529" r:id="rId14"/>
    <p:sldId id="534" r:id="rId15"/>
    <p:sldId id="540" r:id="rId16"/>
    <p:sldId id="541" r:id="rId17"/>
    <p:sldId id="535" r:id="rId18"/>
    <p:sldId id="537" r:id="rId19"/>
    <p:sldId id="538" r:id="rId20"/>
    <p:sldId id="531" r:id="rId21"/>
    <p:sldId id="539" r:id="rId22"/>
    <p:sldId id="542" r:id="rId23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99"/>
    <a:srgbClr val="B7D1D3"/>
    <a:srgbClr val="FFCCFF"/>
    <a:srgbClr val="0000FF"/>
    <a:srgbClr val="B2B2B2"/>
    <a:srgbClr val="5F5F5F"/>
    <a:srgbClr val="99CCFF"/>
    <a:srgbClr val="C0C0C0"/>
    <a:srgbClr val="FF0000"/>
    <a:srgbClr val="F47F2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26" autoAdjust="0"/>
    <p:restoredTop sz="92175" autoAdjust="0"/>
  </p:normalViewPr>
  <p:slideViewPr>
    <p:cSldViewPr snapToGrid="0">
      <p:cViewPr varScale="1">
        <p:scale>
          <a:sx n="85" d="100"/>
          <a:sy n="85" d="100"/>
        </p:scale>
        <p:origin x="-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940" y="-120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265" cy="465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1" y="8829322"/>
            <a:ext cx="2971265" cy="4655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865" y="4415439"/>
            <a:ext cx="5030271" cy="418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3" tIns="46006" rIns="92013" bIns="460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5130" y="8829324"/>
            <a:ext cx="2971265" cy="465520"/>
          </a:xfrm>
          <a:prstGeom prst="rect">
            <a:avLst/>
          </a:prstGeom>
          <a:ln/>
        </p:spPr>
        <p:txBody>
          <a:bodyPr/>
          <a:lstStyle/>
          <a:p>
            <a:fld id="{4A1B0F41-0514-4D58-A813-AB2E7C5FFE19}" type="slidenum">
              <a:rPr lang="en-US"/>
              <a:pPr/>
              <a:t>10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5130" y="8829324"/>
            <a:ext cx="2971265" cy="465520"/>
          </a:xfrm>
          <a:prstGeom prst="rect">
            <a:avLst/>
          </a:prstGeom>
          <a:ln/>
        </p:spPr>
        <p:txBody>
          <a:bodyPr/>
          <a:lstStyle/>
          <a:p>
            <a:fld id="{3640604E-C59F-4311-8C66-83AC45D9B3DB}" type="slidenum">
              <a:rPr lang="en-US"/>
              <a:pPr/>
              <a:t>11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5130" y="8829324"/>
            <a:ext cx="2971265" cy="465520"/>
          </a:xfrm>
          <a:prstGeom prst="rect">
            <a:avLst/>
          </a:prstGeom>
          <a:ln/>
        </p:spPr>
        <p:txBody>
          <a:bodyPr/>
          <a:lstStyle/>
          <a:p>
            <a:fld id="{D10CA6E8-AC6A-4FBE-9720-8D9DBF905CC8}" type="slidenum">
              <a:rPr lang="en-US"/>
              <a:pPr/>
              <a:t>9</a:t>
            </a:fld>
            <a:endParaRPr lang="en-US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/>
              <a:t>Thermal resistance R</a:t>
            </a:r>
            <a:r>
              <a:rPr lang="en-US" sz="800" baseline="-25000"/>
              <a:t>TH</a:t>
            </a:r>
            <a:r>
              <a:rPr lang="en-US" sz="800"/>
              <a:t> (K/mW):</a:t>
            </a:r>
            <a:r>
              <a:rPr lang="en-US" sz="800">
                <a:sym typeface="Wingdings" pitchFamily="2" charset="2"/>
              </a:rPr>
              <a:t> </a:t>
            </a:r>
            <a:r>
              <a:rPr lang="en-US" sz="800">
                <a:latin typeface="Symbol" pitchFamily="18" charset="2"/>
                <a:sym typeface="Wingdings" pitchFamily="2" charset="2"/>
              </a:rPr>
              <a:t>D</a:t>
            </a:r>
            <a:r>
              <a:rPr lang="en-US" sz="800">
                <a:sym typeface="Wingdings" pitchFamily="2" charset="2"/>
              </a:rPr>
              <a:t>T increase for 1 mW power input. Typical power </a:t>
            </a:r>
            <a:r>
              <a:rPr lang="en-US" sz="700"/>
              <a:t>~ 1 mW/</a:t>
            </a:r>
            <a:r>
              <a:rPr lang="en-US" sz="700">
                <a:latin typeface="Symbol" pitchFamily="18" charset="2"/>
              </a:rPr>
              <a:t>m</a:t>
            </a:r>
            <a:r>
              <a:rPr lang="en-US" sz="700"/>
              <a:t>m for CMOS, ~ 0.4 mW for Phase-Change Memory, ~ 20 </a:t>
            </a:r>
            <a:r>
              <a:rPr lang="en-US" sz="700">
                <a:latin typeface="Symbol" pitchFamily="18" charset="2"/>
              </a:rPr>
              <a:t>m</a:t>
            </a:r>
            <a:r>
              <a:rPr lang="en-US" sz="700"/>
              <a:t>W for SWNT. </a:t>
            </a:r>
            <a:r>
              <a:rPr lang="en-US" sz="700" b="1"/>
              <a:t>Explain the meaning of L here.</a:t>
            </a:r>
            <a:endParaRPr lang="en-US" sz="7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CACC4D-1300-46B1-911A-CE42E06BED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330C56-B58D-4903-B7A5-5249B2D014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123825"/>
            <a:ext cx="2068512" cy="6002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9575" y="123825"/>
            <a:ext cx="6056313" cy="6002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605650-BCD3-46FC-A06F-D579FE43BE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229600" cy="715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05800" y="6489700"/>
            <a:ext cx="533400" cy="182563"/>
          </a:xfrm>
        </p:spPr>
        <p:txBody>
          <a:bodyPr/>
          <a:lstStyle>
            <a:lvl1pPr>
              <a:defRPr/>
            </a:lvl1pPr>
          </a:lstStyle>
          <a:p>
            <a:fld id="{CE37F4EE-7B35-4489-A803-2DA4269131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DB7220-4BF1-447B-B55F-9D0B4B1941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C920FA-E381-486A-AFA8-CA22B5FE63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901CAB-28A0-472A-8DE0-60FE0B4328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12E663-EE5B-477E-A176-E59288A1C4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878385-0C3D-4484-9DF0-24FC7849D0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6F9636-123D-43B7-AE93-E18A603978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22608E-32B3-4E3E-8959-E6CAC42080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1B3540-CBC1-42A6-B9B6-1C4A67BCBE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6446838"/>
            <a:ext cx="9144000" cy="51239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9575" y="123825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147638" y="6511759"/>
            <a:ext cx="181171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b="1" i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© 2010 Eric Pop,</a:t>
            </a:r>
            <a:r>
              <a:rPr lang="en-US" b="1" i="0" baseline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 UIUC</a:t>
            </a:r>
            <a:endParaRPr lang="en-US" b="1" i="0" dirty="0">
              <a:solidFill>
                <a:srgbClr val="000099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55452"/>
            <a:ext cx="533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b="1" i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1033AC8-477B-403E-AF1E-9A07FD7D5A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3765938" y="6511759"/>
            <a:ext cx="1826141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b="1" i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ECE 598EP: Hot Chips</a:t>
            </a:r>
            <a:endParaRPr lang="en-US" b="1" i="0" dirty="0">
              <a:solidFill>
                <a:srgbClr val="000099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Bar dir="vert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ts val="12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54.png"/><Relationship Id="rId4" Type="http://schemas.openxmlformats.org/officeDocument/2006/relationships/oleObject" Target="../embeddings/oleObject2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9.bin"/><Relationship Id="rId5" Type="http://schemas.openxmlformats.org/officeDocument/2006/relationships/image" Target="../media/image67.emf"/><Relationship Id="rId10" Type="http://schemas.openxmlformats.org/officeDocument/2006/relationships/oleObject" Target="../embeddings/oleObject28.bin"/><Relationship Id="rId4" Type="http://schemas.openxmlformats.org/officeDocument/2006/relationships/image" Target="../media/image66.emf"/><Relationship Id="rId9" Type="http://schemas.openxmlformats.org/officeDocument/2006/relationships/oleObject" Target="../embeddings/oleObject2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emf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Segoe UI" pitchFamily="34" charset="0"/>
              </a:rPr>
              <a:t>Revisit CMOS Power Dissipation</a:t>
            </a:r>
            <a:endParaRPr lang="en-US" dirty="0">
              <a:cs typeface="Segoe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977"/>
            <a:ext cx="8229600" cy="2435288"/>
          </a:xfrm>
        </p:spPr>
        <p:txBody>
          <a:bodyPr/>
          <a:lstStyle/>
          <a:p>
            <a:r>
              <a:rPr lang="en-US" dirty="0" smtClean="0"/>
              <a:t>Digital inverter:</a:t>
            </a:r>
          </a:p>
          <a:p>
            <a:pPr lvl="1">
              <a:spcBef>
                <a:spcPts val="1200"/>
              </a:spcBef>
            </a:pPr>
            <a:r>
              <a:rPr lang="en-US" u="sng" dirty="0" smtClean="0"/>
              <a:t>Active (dynamic) power</a:t>
            </a:r>
          </a:p>
          <a:p>
            <a:pPr lvl="1">
              <a:spcBef>
                <a:spcPts val="1200"/>
              </a:spcBef>
            </a:pPr>
            <a:r>
              <a:rPr lang="en-US" u="sng" dirty="0" smtClean="0"/>
              <a:t>Leakage power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Short-circuit power (ignored)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0258" y="2801609"/>
            <a:ext cx="3360028" cy="329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7697" name="Object 1"/>
          <p:cNvGraphicFramePr>
            <a:graphicFrameLocks noChangeAspect="1"/>
          </p:cNvGraphicFramePr>
          <p:nvPr/>
        </p:nvGraphicFramePr>
        <p:xfrm>
          <a:off x="3302875" y="1240514"/>
          <a:ext cx="3648075" cy="485775"/>
        </p:xfrm>
        <a:graphic>
          <a:graphicData uri="http://schemas.openxmlformats.org/presentationml/2006/ole">
            <p:oleObj spid="_x0000_s157697" name="Equation" r:id="rId5" imgW="1790700" imgH="241300" progId="Equation.DSMT4">
              <p:embed/>
            </p:oleObj>
          </a:graphicData>
        </a:graphic>
      </p:graphicFrame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5768" y="3336664"/>
            <a:ext cx="36480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905" y="5628789"/>
            <a:ext cx="2219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ight Brace 11"/>
          <p:cNvSpPr/>
          <p:nvPr/>
        </p:nvSpPr>
        <p:spPr bwMode="auto">
          <a:xfrm>
            <a:off x="4096139" y="1866118"/>
            <a:ext cx="289249" cy="690465"/>
          </a:xfrm>
          <a:prstGeom prst="rightBrace">
            <a:avLst>
              <a:gd name="adj1" fmla="val 37879"/>
              <a:gd name="adj2" fmla="val 50000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39146" y="6064899"/>
            <a:ext cx="2057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Roy &amp; Prasad (2000)</a:t>
            </a:r>
          </a:p>
        </p:txBody>
      </p:sp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DAE53-6D47-437E-9BD7-7898BF88A030}" type="slidenum">
              <a:rPr lang="en-US"/>
              <a:pPr/>
              <a:t>10</a:t>
            </a:fld>
            <a:endParaRPr lang="en-US"/>
          </a:p>
        </p:txBody>
      </p:sp>
      <p:sp>
        <p:nvSpPr>
          <p:cNvPr id="595000" name="AutoShape 56" descr="10%"/>
          <p:cNvSpPr>
            <a:spLocks noChangeArrowheads="1"/>
          </p:cNvSpPr>
          <p:nvPr/>
        </p:nvSpPr>
        <p:spPr bwMode="auto">
          <a:xfrm rot="16200000" flipH="1">
            <a:off x="4628356" y="3988594"/>
            <a:ext cx="985838" cy="539750"/>
          </a:xfrm>
          <a:prstGeom prst="parallelogram">
            <a:avLst>
              <a:gd name="adj" fmla="val 101048"/>
            </a:avLst>
          </a:prstGeom>
          <a:pattFill prst="pct10">
            <a:fgClr>
              <a:srgbClr val="C0C0C0"/>
            </a:fgClr>
            <a:bgClr>
              <a:schemeClr val="bg1"/>
            </a:bgClr>
          </a:pattFill>
          <a:ln w="1587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998" name="Rectangle 54" descr="10%"/>
          <p:cNvSpPr>
            <a:spLocks noChangeArrowheads="1"/>
          </p:cNvSpPr>
          <p:nvPr/>
        </p:nvSpPr>
        <p:spPr bwMode="auto">
          <a:xfrm>
            <a:off x="3255963" y="4287838"/>
            <a:ext cx="1600200" cy="466725"/>
          </a:xfrm>
          <a:prstGeom prst="rect">
            <a:avLst/>
          </a:prstGeom>
          <a:pattFill prst="pct10">
            <a:fgClr>
              <a:srgbClr val="C0C0C0"/>
            </a:fgClr>
            <a:bgClr>
              <a:schemeClr val="bg1"/>
            </a:bgClr>
          </a:pattFill>
          <a:ln w="1587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Device Thermal Response</a:t>
            </a:r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0625"/>
            <a:ext cx="5281613" cy="18097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/>
              <a:t>Steady-state models</a:t>
            </a:r>
          </a:p>
          <a:p>
            <a:pPr lvl="1">
              <a:lnSpc>
                <a:spcPct val="120000"/>
              </a:lnSpc>
            </a:pPr>
            <a:r>
              <a:rPr lang="en-US" sz="1800"/>
              <a:t>Lumped: Mautry (1990), Goodson-Su (1994-5), Pop (2004), Darwish (2005)</a:t>
            </a:r>
          </a:p>
          <a:p>
            <a:pPr lvl="1">
              <a:lnSpc>
                <a:spcPct val="120000"/>
              </a:lnSpc>
            </a:pPr>
            <a:r>
              <a:rPr lang="en-US" sz="1800"/>
              <a:t>Finite-Element</a:t>
            </a:r>
          </a:p>
        </p:txBody>
      </p:sp>
      <p:pic>
        <p:nvPicPr>
          <p:cNvPr id="5949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3100" y="3192463"/>
            <a:ext cx="2724150" cy="198278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</p:pic>
      <p:graphicFrame>
        <p:nvGraphicFramePr>
          <p:cNvPr id="594950" name="Object 6"/>
          <p:cNvGraphicFramePr>
            <a:graphicFrameLocks noChangeAspect="1"/>
          </p:cNvGraphicFramePr>
          <p:nvPr/>
        </p:nvGraphicFramePr>
        <p:xfrm>
          <a:off x="4497388" y="5326063"/>
          <a:ext cx="2217737" cy="730250"/>
        </p:xfrm>
        <a:graphic>
          <a:graphicData uri="http://schemas.openxmlformats.org/presentationml/2006/ole">
            <p:oleObj spid="_x0000_s195586" name="Equation" r:id="rId5" imgW="1536480" imgH="507960" progId="Equation.DSMT4">
              <p:embed/>
            </p:oleObj>
          </a:graphicData>
        </a:graphic>
      </p:graphicFrame>
      <p:sp>
        <p:nvSpPr>
          <p:cNvPr id="594952" name="AutoShape 8"/>
          <p:cNvSpPr>
            <a:spLocks noChangeArrowheads="1"/>
          </p:cNvSpPr>
          <p:nvPr/>
        </p:nvSpPr>
        <p:spPr bwMode="auto">
          <a:xfrm>
            <a:off x="1411288" y="3567113"/>
            <a:ext cx="692150" cy="330200"/>
          </a:xfrm>
          <a:prstGeom prst="cube">
            <a:avLst>
              <a:gd name="adj" fmla="val 55139"/>
            </a:avLst>
          </a:prstGeom>
          <a:solidFill>
            <a:srgbClr val="C0C0C0">
              <a:alpha val="20000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954" name="AutoShape 10"/>
          <p:cNvSpPr>
            <a:spLocks noChangeArrowheads="1"/>
          </p:cNvSpPr>
          <p:nvPr/>
        </p:nvSpPr>
        <p:spPr bwMode="auto">
          <a:xfrm>
            <a:off x="1289050" y="3570288"/>
            <a:ext cx="933450" cy="341312"/>
          </a:xfrm>
          <a:prstGeom prst="can">
            <a:avLst>
              <a:gd name="adj" fmla="val 50000"/>
            </a:avLst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955" name="AutoShape 11"/>
          <p:cNvSpPr>
            <a:spLocks noChangeArrowheads="1"/>
          </p:cNvSpPr>
          <p:nvPr/>
        </p:nvSpPr>
        <p:spPr bwMode="auto">
          <a:xfrm>
            <a:off x="712788" y="3471863"/>
            <a:ext cx="2143125" cy="1965325"/>
          </a:xfrm>
          <a:prstGeom prst="cube">
            <a:avLst>
              <a:gd name="adj" fmla="val 27301"/>
            </a:avLst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956" name="Rectangle 12"/>
          <p:cNvSpPr>
            <a:spLocks noChangeArrowheads="1"/>
          </p:cNvSpPr>
          <p:nvPr/>
        </p:nvSpPr>
        <p:spPr bwMode="auto">
          <a:xfrm>
            <a:off x="514350" y="5072063"/>
            <a:ext cx="2336800" cy="396875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957" name="Rectangle 13"/>
          <p:cNvSpPr>
            <a:spLocks noChangeArrowheads="1"/>
          </p:cNvSpPr>
          <p:nvPr/>
        </p:nvSpPr>
        <p:spPr bwMode="auto">
          <a:xfrm>
            <a:off x="2551113" y="4640263"/>
            <a:ext cx="481012" cy="444500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594958" name="Object 14"/>
          <p:cNvGraphicFramePr>
            <a:graphicFrameLocks noChangeAspect="1"/>
          </p:cNvGraphicFramePr>
          <p:nvPr/>
        </p:nvGraphicFramePr>
        <p:xfrm>
          <a:off x="592138" y="5370513"/>
          <a:ext cx="2289175" cy="639762"/>
        </p:xfrm>
        <a:graphic>
          <a:graphicData uri="http://schemas.openxmlformats.org/presentationml/2006/ole">
            <p:oleObj spid="_x0000_s195587" name="Equation" r:id="rId6" imgW="1587240" imgH="444240" progId="Equation.DSMT4">
              <p:embed/>
            </p:oleObj>
          </a:graphicData>
        </a:graphic>
      </p:graphicFrame>
      <p:sp>
        <p:nvSpPr>
          <p:cNvPr id="594959" name="Line 15"/>
          <p:cNvSpPr>
            <a:spLocks noChangeShapeType="1"/>
          </p:cNvSpPr>
          <p:nvPr/>
        </p:nvSpPr>
        <p:spPr bwMode="auto">
          <a:xfrm>
            <a:off x="1411288" y="4146550"/>
            <a:ext cx="508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960" name="Line 16"/>
          <p:cNvSpPr>
            <a:spLocks noChangeShapeType="1"/>
          </p:cNvSpPr>
          <p:nvPr/>
        </p:nvSpPr>
        <p:spPr bwMode="auto">
          <a:xfrm flipV="1">
            <a:off x="1903413" y="4046538"/>
            <a:ext cx="211137" cy="2016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961" name="Line 17"/>
          <p:cNvSpPr>
            <a:spLocks noChangeShapeType="1"/>
          </p:cNvSpPr>
          <p:nvPr/>
        </p:nvSpPr>
        <p:spPr bwMode="auto">
          <a:xfrm>
            <a:off x="1411288" y="3830638"/>
            <a:ext cx="0" cy="527050"/>
          </a:xfrm>
          <a:prstGeom prst="line">
            <a:avLst/>
          </a:prstGeom>
          <a:noFill/>
          <a:ln w="12700" cap="rnd">
            <a:solidFill>
              <a:srgbClr val="969696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962" name="Line 18"/>
          <p:cNvSpPr>
            <a:spLocks noChangeShapeType="1"/>
          </p:cNvSpPr>
          <p:nvPr/>
        </p:nvSpPr>
        <p:spPr bwMode="auto">
          <a:xfrm>
            <a:off x="1914525" y="3830638"/>
            <a:ext cx="0" cy="527050"/>
          </a:xfrm>
          <a:prstGeom prst="line">
            <a:avLst/>
          </a:prstGeom>
          <a:noFill/>
          <a:ln w="12700" cap="rnd">
            <a:solidFill>
              <a:srgbClr val="969696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964" name="Line 20"/>
          <p:cNvSpPr>
            <a:spLocks noChangeShapeType="1"/>
          </p:cNvSpPr>
          <p:nvPr/>
        </p:nvSpPr>
        <p:spPr bwMode="auto">
          <a:xfrm>
            <a:off x="2105025" y="3613150"/>
            <a:ext cx="0" cy="527050"/>
          </a:xfrm>
          <a:prstGeom prst="line">
            <a:avLst/>
          </a:prstGeom>
          <a:noFill/>
          <a:ln w="12700" cap="rnd">
            <a:solidFill>
              <a:srgbClr val="969696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965" name="Text Box 21"/>
          <p:cNvSpPr txBox="1">
            <a:spLocks noChangeArrowheads="1"/>
          </p:cNvSpPr>
          <p:nvPr/>
        </p:nvSpPr>
        <p:spPr bwMode="auto">
          <a:xfrm>
            <a:off x="1528763" y="4146550"/>
            <a:ext cx="268287" cy="27463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</a:t>
            </a:r>
          </a:p>
        </p:txBody>
      </p:sp>
      <p:sp>
        <p:nvSpPr>
          <p:cNvPr id="594966" name="Text Box 22"/>
          <p:cNvSpPr txBox="1">
            <a:spLocks noChangeArrowheads="1"/>
          </p:cNvSpPr>
          <p:nvPr/>
        </p:nvSpPr>
        <p:spPr bwMode="auto">
          <a:xfrm>
            <a:off x="1936750" y="4121150"/>
            <a:ext cx="334963" cy="27463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594967" name="Line 23"/>
          <p:cNvSpPr>
            <a:spLocks noChangeShapeType="1"/>
          </p:cNvSpPr>
          <p:nvPr/>
        </p:nvSpPr>
        <p:spPr bwMode="auto">
          <a:xfrm>
            <a:off x="1295400" y="3257550"/>
            <a:ext cx="0" cy="527050"/>
          </a:xfrm>
          <a:prstGeom prst="line">
            <a:avLst/>
          </a:prstGeom>
          <a:noFill/>
          <a:ln w="12700" cap="rnd">
            <a:solidFill>
              <a:srgbClr val="969696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968" name="Line 24"/>
          <p:cNvSpPr>
            <a:spLocks noChangeShapeType="1"/>
          </p:cNvSpPr>
          <p:nvPr/>
        </p:nvSpPr>
        <p:spPr bwMode="auto">
          <a:xfrm>
            <a:off x="2224088" y="3257550"/>
            <a:ext cx="0" cy="527050"/>
          </a:xfrm>
          <a:prstGeom prst="line">
            <a:avLst/>
          </a:prstGeom>
          <a:noFill/>
          <a:ln w="12700" cap="rnd">
            <a:solidFill>
              <a:srgbClr val="969696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969" name="Line 25"/>
          <p:cNvSpPr>
            <a:spLocks noChangeShapeType="1"/>
          </p:cNvSpPr>
          <p:nvPr/>
        </p:nvSpPr>
        <p:spPr bwMode="auto">
          <a:xfrm>
            <a:off x="1295400" y="3357563"/>
            <a:ext cx="9318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970" name="Text Box 26"/>
          <p:cNvSpPr txBox="1">
            <a:spLocks noChangeArrowheads="1"/>
          </p:cNvSpPr>
          <p:nvPr/>
        </p:nvSpPr>
        <p:spPr bwMode="auto">
          <a:xfrm>
            <a:off x="1609725" y="3097213"/>
            <a:ext cx="301625" cy="2746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594973" name="AutoShape 29"/>
          <p:cNvSpPr>
            <a:spLocks noChangeArrowheads="1"/>
          </p:cNvSpPr>
          <p:nvPr/>
        </p:nvSpPr>
        <p:spPr bwMode="auto">
          <a:xfrm>
            <a:off x="3252788" y="3479800"/>
            <a:ext cx="2143125" cy="1965325"/>
          </a:xfrm>
          <a:prstGeom prst="cube">
            <a:avLst>
              <a:gd name="adj" fmla="val 27301"/>
            </a:avLst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974" name="Rectangle 30"/>
          <p:cNvSpPr>
            <a:spLocks noChangeArrowheads="1"/>
          </p:cNvSpPr>
          <p:nvPr/>
        </p:nvSpPr>
        <p:spPr bwMode="auto">
          <a:xfrm>
            <a:off x="3054350" y="5072063"/>
            <a:ext cx="2336800" cy="388937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975" name="Rectangle 31"/>
          <p:cNvSpPr>
            <a:spLocks noChangeArrowheads="1"/>
          </p:cNvSpPr>
          <p:nvPr/>
        </p:nvSpPr>
        <p:spPr bwMode="auto">
          <a:xfrm>
            <a:off x="5091113" y="4640263"/>
            <a:ext cx="481012" cy="434975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971" name="AutoShape 27"/>
          <p:cNvSpPr>
            <a:spLocks noChangeArrowheads="1"/>
          </p:cNvSpPr>
          <p:nvPr/>
        </p:nvSpPr>
        <p:spPr bwMode="auto">
          <a:xfrm>
            <a:off x="3951288" y="3575050"/>
            <a:ext cx="692150" cy="330200"/>
          </a:xfrm>
          <a:prstGeom prst="cube">
            <a:avLst>
              <a:gd name="adj" fmla="val 55139"/>
            </a:avLst>
          </a:prstGeom>
          <a:solidFill>
            <a:srgbClr val="C0C0C0">
              <a:alpha val="20000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972" name="AutoShape 28"/>
          <p:cNvSpPr>
            <a:spLocks noChangeArrowheads="1"/>
          </p:cNvSpPr>
          <p:nvPr/>
        </p:nvSpPr>
        <p:spPr bwMode="auto">
          <a:xfrm>
            <a:off x="3829050" y="3578225"/>
            <a:ext cx="933450" cy="341313"/>
          </a:xfrm>
          <a:prstGeom prst="can">
            <a:avLst>
              <a:gd name="adj" fmla="val 50000"/>
            </a:avLst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990" name="Line 46"/>
          <p:cNvSpPr>
            <a:spLocks noChangeShapeType="1"/>
          </p:cNvSpPr>
          <p:nvPr/>
        </p:nvSpPr>
        <p:spPr bwMode="auto">
          <a:xfrm rot="-5400000">
            <a:off x="3264694" y="4525169"/>
            <a:ext cx="45243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991" name="Text Box 47"/>
          <p:cNvSpPr txBox="1">
            <a:spLocks noChangeArrowheads="1"/>
          </p:cNvSpPr>
          <p:nvPr/>
        </p:nvSpPr>
        <p:spPr bwMode="auto">
          <a:xfrm>
            <a:off x="3479800" y="4386263"/>
            <a:ext cx="463550" cy="2746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</a:t>
            </a:r>
            <a:r>
              <a:rPr lang="en-US" baseline="-25000"/>
              <a:t>BOX</a:t>
            </a:r>
            <a:endParaRPr lang="en-US"/>
          </a:p>
        </p:txBody>
      </p:sp>
      <p:sp>
        <p:nvSpPr>
          <p:cNvPr id="594994" name="Line 50"/>
          <p:cNvSpPr>
            <a:spLocks noChangeShapeType="1"/>
          </p:cNvSpPr>
          <p:nvPr/>
        </p:nvSpPr>
        <p:spPr bwMode="auto">
          <a:xfrm rot="-5400000">
            <a:off x="4464050" y="4162425"/>
            <a:ext cx="2857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995" name="Text Box 51"/>
          <p:cNvSpPr txBox="1">
            <a:spLocks noChangeArrowheads="1"/>
          </p:cNvSpPr>
          <p:nvPr/>
        </p:nvSpPr>
        <p:spPr bwMode="auto">
          <a:xfrm>
            <a:off x="4283075" y="4010025"/>
            <a:ext cx="342900" cy="27463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</a:t>
            </a:r>
            <a:r>
              <a:rPr lang="en-US" baseline="-25000"/>
              <a:t>Si</a:t>
            </a:r>
            <a:endParaRPr lang="en-US"/>
          </a:p>
        </p:txBody>
      </p:sp>
      <p:sp>
        <p:nvSpPr>
          <p:cNvPr id="594996" name="Text Box 52"/>
          <p:cNvSpPr txBox="1">
            <a:spLocks noChangeArrowheads="1"/>
          </p:cNvSpPr>
          <p:nvPr/>
        </p:nvSpPr>
        <p:spPr bwMode="auto">
          <a:xfrm>
            <a:off x="1185863" y="4843463"/>
            <a:ext cx="1133475" cy="2746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accent2"/>
                </a:solidFill>
              </a:rPr>
              <a:t>Bulk Si FET</a:t>
            </a:r>
          </a:p>
        </p:txBody>
      </p:sp>
      <p:sp>
        <p:nvSpPr>
          <p:cNvPr id="594997" name="Text Box 53"/>
          <p:cNvSpPr txBox="1">
            <a:spLocks noChangeArrowheads="1"/>
          </p:cNvSpPr>
          <p:nvPr/>
        </p:nvSpPr>
        <p:spPr bwMode="auto">
          <a:xfrm>
            <a:off x="3975100" y="4843463"/>
            <a:ext cx="863600" cy="2746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accent2"/>
                </a:solidFill>
              </a:rPr>
              <a:t>SOI FET</a:t>
            </a:r>
          </a:p>
        </p:txBody>
      </p:sp>
      <p:pic>
        <p:nvPicPr>
          <p:cNvPr id="595019" name="Picture 7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27713" y="1098550"/>
            <a:ext cx="2427287" cy="20367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595023" name="Text Box 79"/>
          <p:cNvSpPr txBox="1">
            <a:spLocks noChangeArrowheads="1"/>
          </p:cNvSpPr>
          <p:nvPr/>
        </p:nvSpPr>
        <p:spPr bwMode="auto">
          <a:xfrm>
            <a:off x="7785100" y="2006600"/>
            <a:ext cx="679450" cy="1365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00"/>
              <a:t>SOI FET</a:t>
            </a:r>
          </a:p>
        </p:txBody>
      </p:sp>
      <p:sp>
        <p:nvSpPr>
          <p:cNvPr id="595025" name="Text Box 81"/>
          <p:cNvSpPr txBox="1">
            <a:spLocks noChangeArrowheads="1"/>
          </p:cNvSpPr>
          <p:nvPr/>
        </p:nvSpPr>
        <p:spPr bwMode="auto">
          <a:xfrm>
            <a:off x="7019925" y="2589213"/>
            <a:ext cx="671513" cy="152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10000"/>
              </a:spcBef>
            </a:pPr>
            <a:r>
              <a:rPr lang="en-US" sz="1000"/>
              <a:t>Bulk FET</a:t>
            </a:r>
          </a:p>
        </p:txBody>
      </p:sp>
      <p:sp>
        <p:nvSpPr>
          <p:cNvPr id="595026" name="Line 82"/>
          <p:cNvSpPr>
            <a:spLocks noChangeShapeType="1"/>
          </p:cNvSpPr>
          <p:nvPr/>
        </p:nvSpPr>
        <p:spPr bwMode="auto">
          <a:xfrm flipV="1">
            <a:off x="7389813" y="2393950"/>
            <a:ext cx="127000" cy="1841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5027" name="Line 83"/>
          <p:cNvSpPr>
            <a:spLocks noChangeShapeType="1"/>
          </p:cNvSpPr>
          <p:nvPr/>
        </p:nvSpPr>
        <p:spPr bwMode="auto">
          <a:xfrm flipH="1">
            <a:off x="7535863" y="2085975"/>
            <a:ext cx="201612" cy="1095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66CB-207E-4B9E-9E33-93AACAFACB74}" type="slidenum">
              <a:rPr lang="en-US"/>
              <a:pPr/>
              <a:t>11</a:t>
            </a:fld>
            <a:endParaRPr lang="en-US"/>
          </a:p>
        </p:txBody>
      </p:sp>
      <p:sp>
        <p:nvSpPr>
          <p:cNvPr id="597014" name="Rectangle 22"/>
          <p:cNvSpPr>
            <a:spLocks noChangeArrowheads="1"/>
          </p:cNvSpPr>
          <p:nvPr/>
        </p:nvSpPr>
        <p:spPr bwMode="auto">
          <a:xfrm>
            <a:off x="5859463" y="1727200"/>
            <a:ext cx="2424112" cy="1582738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7012" name="Rectangle 20"/>
          <p:cNvSpPr>
            <a:spLocks noChangeArrowheads="1"/>
          </p:cNvSpPr>
          <p:nvPr/>
        </p:nvSpPr>
        <p:spPr bwMode="auto">
          <a:xfrm>
            <a:off x="374650" y="4379913"/>
            <a:ext cx="3813175" cy="1801812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Device Thermal Response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7450"/>
            <a:ext cx="4941888" cy="3019425"/>
          </a:xfrm>
          <a:noFill/>
        </p:spPr>
        <p:txBody>
          <a:bodyPr/>
          <a:lstStyle/>
          <a:p>
            <a:r>
              <a:rPr lang="en-US"/>
              <a:t>Transient Models</a:t>
            </a:r>
          </a:p>
          <a:p>
            <a:pPr lvl="1">
              <a:lnSpc>
                <a:spcPct val="110000"/>
              </a:lnSpc>
            </a:pPr>
            <a:r>
              <a:rPr lang="en-US" sz="1800"/>
              <a:t>Lumped: Tenbroek (1997), Rinaldi (2001), Lin (2004)</a:t>
            </a:r>
          </a:p>
          <a:p>
            <a:pPr lvl="1">
              <a:lnSpc>
                <a:spcPct val="110000"/>
              </a:lnSpc>
            </a:pPr>
            <a:r>
              <a:rPr lang="en-US" sz="1800"/>
              <a:t>Introduce C</a:t>
            </a:r>
            <a:r>
              <a:rPr lang="en-US" sz="1800" baseline="-25000"/>
              <a:t>TH</a:t>
            </a:r>
            <a:r>
              <a:rPr lang="en-US" sz="1800"/>
              <a:t> usually with approximate Green’s functions; heated volume is a function of time (Joy, 1970)</a:t>
            </a:r>
          </a:p>
          <a:p>
            <a:pPr lvl="1">
              <a:lnSpc>
                <a:spcPct val="110000"/>
              </a:lnSpc>
            </a:pPr>
            <a:r>
              <a:rPr lang="en-US" sz="1800"/>
              <a:t>Finite-Element</a:t>
            </a:r>
          </a:p>
        </p:txBody>
      </p:sp>
      <p:graphicFrame>
        <p:nvGraphicFramePr>
          <p:cNvPr id="596996" name="Object 4"/>
          <p:cNvGraphicFramePr>
            <a:graphicFrameLocks noChangeAspect="1"/>
          </p:cNvGraphicFramePr>
          <p:nvPr/>
        </p:nvGraphicFramePr>
        <p:xfrm>
          <a:off x="696913" y="4856163"/>
          <a:ext cx="2565400" cy="657225"/>
        </p:xfrm>
        <a:graphic>
          <a:graphicData uri="http://schemas.openxmlformats.org/presentationml/2006/ole">
            <p:oleObj spid="_x0000_s196610" name="Equation" r:id="rId4" imgW="1777680" imgH="457200" progId="Equation.DSMT4">
              <p:embed/>
            </p:oleObj>
          </a:graphicData>
        </a:graphic>
      </p:graphicFrame>
      <p:sp>
        <p:nvSpPr>
          <p:cNvPr id="596997" name="Text Box 5"/>
          <p:cNvSpPr txBox="1">
            <a:spLocks noChangeArrowheads="1"/>
          </p:cNvSpPr>
          <p:nvPr/>
        </p:nvSpPr>
        <p:spPr bwMode="auto">
          <a:xfrm>
            <a:off x="450850" y="5600700"/>
            <a:ext cx="3692525" cy="4572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Temperature evolution of a step-heated </a:t>
            </a:r>
            <a:r>
              <a:rPr lang="en-US" u="sng"/>
              <a:t>point source</a:t>
            </a:r>
            <a:r>
              <a:rPr lang="en-US"/>
              <a:t> into silicon half-plane (Mautry 1990)</a:t>
            </a:r>
          </a:p>
        </p:txBody>
      </p:sp>
      <p:sp>
        <p:nvSpPr>
          <p:cNvPr id="597005" name="Text Box 13"/>
          <p:cNvSpPr txBox="1">
            <a:spLocks noChangeArrowheads="1"/>
          </p:cNvSpPr>
          <p:nvPr/>
        </p:nvSpPr>
        <p:spPr bwMode="auto">
          <a:xfrm>
            <a:off x="450850" y="4451350"/>
            <a:ext cx="2268538" cy="27463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accent2"/>
                </a:solidFill>
              </a:rPr>
              <a:t>Simplest (~ bulk Si FET)</a:t>
            </a:r>
          </a:p>
        </p:txBody>
      </p:sp>
      <p:sp>
        <p:nvSpPr>
          <p:cNvPr id="597009" name="Text Box 17"/>
          <p:cNvSpPr txBox="1">
            <a:spLocks noChangeArrowheads="1"/>
          </p:cNvSpPr>
          <p:nvPr/>
        </p:nvSpPr>
        <p:spPr bwMode="auto">
          <a:xfrm>
            <a:off x="5949950" y="1797050"/>
            <a:ext cx="1957388" cy="27463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accent2"/>
                </a:solidFill>
              </a:rPr>
              <a:t>Instantaneous T rise</a:t>
            </a:r>
          </a:p>
        </p:txBody>
      </p:sp>
      <p:graphicFrame>
        <p:nvGraphicFramePr>
          <p:cNvPr id="597010" name="Object 18"/>
          <p:cNvGraphicFramePr>
            <a:graphicFrameLocks noChangeAspect="1"/>
          </p:cNvGraphicFramePr>
          <p:nvPr/>
        </p:nvGraphicFramePr>
        <p:xfrm>
          <a:off x="6103938" y="2112963"/>
          <a:ext cx="1430337" cy="601662"/>
        </p:xfrm>
        <a:graphic>
          <a:graphicData uri="http://schemas.openxmlformats.org/presentationml/2006/ole">
            <p:oleObj spid="_x0000_s196611" name="Equation" r:id="rId5" imgW="990360" imgH="419040" progId="Equation.DSMT4">
              <p:embed/>
            </p:oleObj>
          </a:graphicData>
        </a:graphic>
      </p:graphicFrame>
      <p:sp>
        <p:nvSpPr>
          <p:cNvPr id="597011" name="Text Box 19"/>
          <p:cNvSpPr txBox="1">
            <a:spLocks noChangeArrowheads="1"/>
          </p:cNvSpPr>
          <p:nvPr/>
        </p:nvSpPr>
        <p:spPr bwMode="auto">
          <a:xfrm>
            <a:off x="5949950" y="2730500"/>
            <a:ext cx="2268538" cy="4572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Due to very sharp heating pulse </a:t>
            </a:r>
            <a:r>
              <a:rPr lang="en-US" i="1">
                <a:sym typeface="Symbol" pitchFamily="18" charset="2"/>
              </a:rPr>
              <a:t></a:t>
            </a:r>
            <a:r>
              <a:rPr lang="en-US" i="1"/>
              <a:t>t</a:t>
            </a:r>
            <a:r>
              <a:rPr lang="en-US"/>
              <a:t> ‹‹ </a:t>
            </a:r>
            <a:r>
              <a:rPr lang="en-US" i="1"/>
              <a:t>V</a:t>
            </a:r>
            <a:r>
              <a:rPr lang="en-US" baseline="30000"/>
              <a:t>2/3</a:t>
            </a:r>
            <a:r>
              <a:rPr lang="en-US"/>
              <a:t>/</a:t>
            </a:r>
            <a:r>
              <a:rPr lang="en-US" i="1">
                <a:sym typeface="Symbol" pitchFamily="18" charset="2"/>
              </a:rPr>
              <a:t></a:t>
            </a:r>
          </a:p>
        </p:txBody>
      </p:sp>
      <p:sp>
        <p:nvSpPr>
          <p:cNvPr id="597013" name="Rectangle 21"/>
          <p:cNvSpPr>
            <a:spLocks noChangeArrowheads="1"/>
          </p:cNvSpPr>
          <p:nvPr/>
        </p:nvSpPr>
        <p:spPr bwMode="auto">
          <a:xfrm>
            <a:off x="3757613" y="3740150"/>
            <a:ext cx="5176837" cy="1663700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97006" name="Object 14"/>
          <p:cNvGraphicFramePr>
            <a:graphicFrameLocks noChangeAspect="1"/>
          </p:cNvGraphicFramePr>
          <p:nvPr/>
        </p:nvGraphicFramePr>
        <p:xfrm>
          <a:off x="3963988" y="4111625"/>
          <a:ext cx="4683125" cy="693738"/>
        </p:xfrm>
        <a:graphic>
          <a:graphicData uri="http://schemas.openxmlformats.org/presentationml/2006/ole">
            <p:oleObj spid="_x0000_s196612" name="Equation" r:id="rId6" imgW="3479760" imgH="482400" progId="Equation.DSMT4">
              <p:embed/>
            </p:oleObj>
          </a:graphicData>
        </a:graphic>
      </p:graphicFrame>
      <p:sp>
        <p:nvSpPr>
          <p:cNvPr id="597007" name="Text Box 15"/>
          <p:cNvSpPr txBox="1">
            <a:spLocks noChangeArrowheads="1"/>
          </p:cNvSpPr>
          <p:nvPr/>
        </p:nvSpPr>
        <p:spPr bwMode="auto">
          <a:xfrm>
            <a:off x="3868738" y="3808413"/>
            <a:ext cx="1311275" cy="2746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accent2"/>
                </a:solidFill>
              </a:rPr>
              <a:t>More general</a:t>
            </a:r>
          </a:p>
        </p:txBody>
      </p:sp>
      <p:sp>
        <p:nvSpPr>
          <p:cNvPr id="597008" name="Text Box 16"/>
          <p:cNvSpPr txBox="1">
            <a:spLocks noChangeArrowheads="1"/>
          </p:cNvSpPr>
          <p:nvPr/>
        </p:nvSpPr>
        <p:spPr bwMode="auto">
          <a:xfrm>
            <a:off x="3868738" y="4846638"/>
            <a:ext cx="5037137" cy="4572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Temperature evolution anywhere (</a:t>
            </a:r>
            <a:r>
              <a:rPr lang="en-US" i="1"/>
              <a:t>r,t</a:t>
            </a:r>
            <a:r>
              <a:rPr lang="en-US"/>
              <a:t>) due to arbitrary heating function </a:t>
            </a:r>
            <a:r>
              <a:rPr lang="en-US" i="1"/>
              <a:t>P</a:t>
            </a:r>
            <a:r>
              <a:rPr lang="en-US"/>
              <a:t>(</a:t>
            </a:r>
            <a:r>
              <a:rPr lang="en-US" i="1"/>
              <a:t>0&lt;t’&lt;t</a:t>
            </a:r>
            <a:r>
              <a:rPr lang="en-US"/>
              <a:t>) </a:t>
            </a:r>
            <a:r>
              <a:rPr lang="en-US" u="sng"/>
              <a:t>inside volume </a:t>
            </a:r>
            <a:r>
              <a:rPr lang="en-US" i="1" u="sng"/>
              <a:t>V</a:t>
            </a:r>
            <a:r>
              <a:rPr lang="en-US"/>
              <a:t> (</a:t>
            </a:r>
            <a:r>
              <a:rPr lang="en-US" i="1"/>
              <a:t>dV’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 </a:t>
            </a:r>
            <a:r>
              <a:rPr lang="en-US" i="1">
                <a:sym typeface="Symbol" pitchFamily="18" charset="2"/>
              </a:rPr>
              <a:t>V</a:t>
            </a:r>
            <a:r>
              <a:rPr lang="en-US">
                <a:sym typeface="Symbol" pitchFamily="18" charset="2"/>
              </a:rPr>
              <a:t>) (Joy 1970)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for Thermal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214" y="978146"/>
            <a:ext cx="4739953" cy="3416559"/>
          </a:xfrm>
        </p:spPr>
        <p:txBody>
          <a:bodyPr/>
          <a:lstStyle/>
          <a:p>
            <a:r>
              <a:rPr lang="en-US" dirty="0" smtClean="0"/>
              <a:t>Time scale: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Transient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Steady-State</a:t>
            </a:r>
          </a:p>
          <a:p>
            <a:r>
              <a:rPr lang="en-US" dirty="0" smtClean="0"/>
              <a:t>Geometric complexity: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Lumped element (shape factors)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Analytic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Finite element (Fourier law)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3" cstate="print"/>
          <a:srcRect b="11010"/>
          <a:stretch>
            <a:fillRect/>
          </a:stretch>
        </p:blipFill>
        <p:spPr bwMode="auto">
          <a:xfrm>
            <a:off x="4641591" y="4257214"/>
            <a:ext cx="4166508" cy="174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4" cstate="print"/>
          <a:srcRect t="42993" r="10144"/>
          <a:stretch>
            <a:fillRect/>
          </a:stretch>
        </p:blipFill>
        <p:spPr bwMode="auto">
          <a:xfrm>
            <a:off x="6122729" y="1334278"/>
            <a:ext cx="2246830" cy="228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13"/>
          <p:cNvPicPr>
            <a:picLocks noChangeAspect="1" noChangeArrowheads="1"/>
          </p:cNvPicPr>
          <p:nvPr/>
        </p:nvPicPr>
        <p:blipFill>
          <a:blip r:embed="rId5" cstate="print"/>
          <a:srcRect l="10133" t="6047" r="7475"/>
          <a:stretch>
            <a:fillRect/>
          </a:stretch>
        </p:blipFill>
        <p:spPr bwMode="auto">
          <a:xfrm>
            <a:off x="295372" y="4676117"/>
            <a:ext cx="3912734" cy="159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extBox 65"/>
          <p:cNvSpPr txBox="1"/>
          <p:nvPr/>
        </p:nvSpPr>
        <p:spPr>
          <a:xfrm>
            <a:off x="6419457" y="3275045"/>
            <a:ext cx="124906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latin typeface="+mj-lt"/>
              </a:rPr>
              <a:t>+ Interconnect</a:t>
            </a:r>
          </a:p>
        </p:txBody>
      </p:sp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229600" cy="646331"/>
          </a:xfrm>
        </p:spPr>
        <p:txBody>
          <a:bodyPr/>
          <a:lstStyle/>
          <a:p>
            <a:r>
              <a:rPr lang="en-US" dirty="0" smtClean="0"/>
              <a:t>Shape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2902"/>
            <a:ext cx="5001208" cy="1548881"/>
          </a:xfrm>
        </p:spPr>
        <p:txBody>
          <a:bodyPr/>
          <a:lstStyle/>
          <a:p>
            <a:r>
              <a:rPr lang="en-US" dirty="0" smtClean="0"/>
              <a:t>Heat flux: q = </a:t>
            </a:r>
            <a:r>
              <a:rPr lang="en-US" dirty="0" err="1" smtClean="0"/>
              <a:t>Sk</a:t>
            </a:r>
            <a:r>
              <a:rPr lang="en-US" dirty="0" smtClean="0"/>
              <a:t>(T</a:t>
            </a:r>
            <a:r>
              <a:rPr lang="en-US" baseline="-25000" dirty="0" smtClean="0"/>
              <a:t>1</a:t>
            </a:r>
            <a:r>
              <a:rPr lang="en-US" dirty="0" smtClean="0"/>
              <a:t>-T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</a:p>
          <a:p>
            <a:r>
              <a:rPr lang="en-US" dirty="0" smtClean="0"/>
              <a:t>Equivalent thermal resistance R</a:t>
            </a:r>
            <a:r>
              <a:rPr lang="en-US" baseline="-25000" dirty="0" smtClean="0"/>
              <a:t>TH</a:t>
            </a:r>
            <a:r>
              <a:rPr lang="en-US" dirty="0" smtClean="0"/>
              <a:t> = 1/</a:t>
            </a:r>
            <a:r>
              <a:rPr lang="en-US" dirty="0" err="1" smtClean="0"/>
              <a:t>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090" y="93310"/>
            <a:ext cx="3005671" cy="63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9575" y="727777"/>
            <a:ext cx="4029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Sunderland, ASHRAE (1964), many others</a:t>
            </a:r>
          </a:p>
        </p:txBody>
      </p:sp>
      <p:pic>
        <p:nvPicPr>
          <p:cNvPr id="1976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502" y="3415004"/>
            <a:ext cx="5399374" cy="263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Heat Loss from Via + Interconnect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690563" y="4164013"/>
            <a:ext cx="3538537" cy="1925637"/>
          </a:xfrm>
          <a:prstGeom prst="cube">
            <a:avLst>
              <a:gd name="adj" fmla="val 45671"/>
            </a:avLst>
          </a:prstGeom>
          <a:solidFill>
            <a:srgbClr val="C0C0C0">
              <a:alpha val="30000"/>
            </a:srgbClr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4" name="AutoShape 4"/>
          <p:cNvSpPr>
            <a:spLocks noChangeArrowheads="1"/>
          </p:cNvSpPr>
          <p:nvPr/>
        </p:nvSpPr>
        <p:spPr bwMode="auto">
          <a:xfrm>
            <a:off x="690563" y="1508125"/>
            <a:ext cx="3538537" cy="3540125"/>
          </a:xfrm>
          <a:prstGeom prst="cube">
            <a:avLst>
              <a:gd name="adj" fmla="val 25000"/>
            </a:avLst>
          </a:prstGeom>
          <a:solidFill>
            <a:srgbClr val="DDDDDD">
              <a:alpha val="30000"/>
            </a:srgbClr>
          </a:solidFill>
          <a:ln w="3175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5" name="Line 5"/>
          <p:cNvSpPr>
            <a:spLocks noChangeShapeType="1"/>
          </p:cNvSpPr>
          <p:nvPr/>
        </p:nvSpPr>
        <p:spPr bwMode="auto">
          <a:xfrm>
            <a:off x="1406525" y="4167188"/>
            <a:ext cx="0" cy="612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6" name="Line 6"/>
          <p:cNvSpPr>
            <a:spLocks noChangeShapeType="1"/>
          </p:cNvSpPr>
          <p:nvPr/>
        </p:nvSpPr>
        <p:spPr bwMode="auto">
          <a:xfrm>
            <a:off x="1677988" y="4167188"/>
            <a:ext cx="0" cy="612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7" name="Line 7"/>
          <p:cNvSpPr>
            <a:spLocks noChangeShapeType="1"/>
          </p:cNvSpPr>
          <p:nvPr/>
        </p:nvSpPr>
        <p:spPr bwMode="auto">
          <a:xfrm>
            <a:off x="1949450" y="4167188"/>
            <a:ext cx="0" cy="612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8" name="Rectangle 9"/>
          <p:cNvSpPr txBox="1">
            <a:spLocks noChangeArrowheads="1"/>
          </p:cNvSpPr>
          <p:nvPr/>
        </p:nvSpPr>
        <p:spPr bwMode="auto">
          <a:xfrm>
            <a:off x="4489450" y="1663700"/>
            <a:ext cx="4152900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Estimating heat loss (thermal resistance) “looking into” </a:t>
            </a:r>
            <a:r>
              <a:rPr kumimoji="0" lang="en-US" sz="1800" b="0" i="0" u="sng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one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Cu line: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Typical values</a:t>
            </a:r>
          </a:p>
        </p:txBody>
      </p:sp>
      <p:sp>
        <p:nvSpPr>
          <p:cNvPr id="79" name="Freeform 10"/>
          <p:cNvSpPr>
            <a:spLocks/>
          </p:cNvSpPr>
          <p:nvPr/>
        </p:nvSpPr>
        <p:spPr bwMode="auto">
          <a:xfrm>
            <a:off x="971550" y="4065588"/>
            <a:ext cx="300038" cy="533400"/>
          </a:xfrm>
          <a:custGeom>
            <a:avLst/>
            <a:gdLst/>
            <a:ahLst/>
            <a:cxnLst>
              <a:cxn ang="0">
                <a:pos x="189" y="0"/>
              </a:cxn>
              <a:cxn ang="0">
                <a:pos x="81" y="54"/>
              </a:cxn>
              <a:cxn ang="0">
                <a:pos x="12" y="165"/>
              </a:cxn>
              <a:cxn ang="0">
                <a:pos x="6" y="336"/>
              </a:cxn>
            </a:cxnLst>
            <a:rect l="0" t="0" r="r" b="b"/>
            <a:pathLst>
              <a:path w="189" h="336">
                <a:moveTo>
                  <a:pt x="189" y="0"/>
                </a:moveTo>
                <a:cubicBezTo>
                  <a:pt x="171" y="9"/>
                  <a:pt x="110" y="27"/>
                  <a:pt x="81" y="54"/>
                </a:cubicBezTo>
                <a:cubicBezTo>
                  <a:pt x="52" y="81"/>
                  <a:pt x="24" y="118"/>
                  <a:pt x="12" y="165"/>
                </a:cubicBezTo>
                <a:cubicBezTo>
                  <a:pt x="0" y="212"/>
                  <a:pt x="7" y="301"/>
                  <a:pt x="6" y="33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0" name="AutoShape 11"/>
          <p:cNvSpPr>
            <a:spLocks noChangeArrowheads="1"/>
          </p:cNvSpPr>
          <p:nvPr/>
        </p:nvSpPr>
        <p:spPr bwMode="auto">
          <a:xfrm>
            <a:off x="1211263" y="3055938"/>
            <a:ext cx="1757362" cy="1198562"/>
          </a:xfrm>
          <a:prstGeom prst="cube">
            <a:avLst>
              <a:gd name="adj" fmla="val 73241"/>
            </a:avLst>
          </a:prstGeom>
          <a:solidFill>
            <a:srgbClr val="E17601">
              <a:alpha val="60001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1" name="Text Box 12"/>
          <p:cNvSpPr txBox="1">
            <a:spLocks noChangeArrowheads="1"/>
          </p:cNvSpPr>
          <p:nvPr/>
        </p:nvSpPr>
        <p:spPr bwMode="auto">
          <a:xfrm>
            <a:off x="1587500" y="3589338"/>
            <a:ext cx="1381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w</a:t>
            </a:r>
          </a:p>
        </p:txBody>
      </p:sp>
      <p:sp>
        <p:nvSpPr>
          <p:cNvPr id="82" name="Freeform 13"/>
          <p:cNvSpPr>
            <a:spLocks/>
          </p:cNvSpPr>
          <p:nvPr/>
        </p:nvSpPr>
        <p:spPr bwMode="auto">
          <a:xfrm flipH="1">
            <a:off x="2197100" y="4065588"/>
            <a:ext cx="300038" cy="533400"/>
          </a:xfrm>
          <a:custGeom>
            <a:avLst/>
            <a:gdLst/>
            <a:ahLst/>
            <a:cxnLst>
              <a:cxn ang="0">
                <a:pos x="189" y="0"/>
              </a:cxn>
              <a:cxn ang="0">
                <a:pos x="81" y="54"/>
              </a:cxn>
              <a:cxn ang="0">
                <a:pos x="12" y="165"/>
              </a:cxn>
              <a:cxn ang="0">
                <a:pos x="6" y="336"/>
              </a:cxn>
            </a:cxnLst>
            <a:rect l="0" t="0" r="r" b="b"/>
            <a:pathLst>
              <a:path w="189" h="336">
                <a:moveTo>
                  <a:pt x="189" y="0"/>
                </a:moveTo>
                <a:cubicBezTo>
                  <a:pt x="171" y="9"/>
                  <a:pt x="110" y="27"/>
                  <a:pt x="81" y="54"/>
                </a:cubicBezTo>
                <a:cubicBezTo>
                  <a:pt x="52" y="81"/>
                  <a:pt x="24" y="118"/>
                  <a:pt x="12" y="165"/>
                </a:cubicBezTo>
                <a:cubicBezTo>
                  <a:pt x="0" y="212"/>
                  <a:pt x="7" y="301"/>
                  <a:pt x="6" y="33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3" name="Freeform 14"/>
          <p:cNvSpPr>
            <a:spLocks/>
          </p:cNvSpPr>
          <p:nvPr/>
        </p:nvSpPr>
        <p:spPr bwMode="auto">
          <a:xfrm flipH="1">
            <a:off x="2743200" y="3502025"/>
            <a:ext cx="300038" cy="533400"/>
          </a:xfrm>
          <a:custGeom>
            <a:avLst/>
            <a:gdLst/>
            <a:ahLst/>
            <a:cxnLst>
              <a:cxn ang="0">
                <a:pos x="189" y="0"/>
              </a:cxn>
              <a:cxn ang="0">
                <a:pos x="81" y="54"/>
              </a:cxn>
              <a:cxn ang="0">
                <a:pos x="12" y="165"/>
              </a:cxn>
              <a:cxn ang="0">
                <a:pos x="6" y="336"/>
              </a:cxn>
            </a:cxnLst>
            <a:rect l="0" t="0" r="r" b="b"/>
            <a:pathLst>
              <a:path w="189" h="336">
                <a:moveTo>
                  <a:pt x="189" y="0"/>
                </a:moveTo>
                <a:cubicBezTo>
                  <a:pt x="171" y="9"/>
                  <a:pt x="110" y="27"/>
                  <a:pt x="81" y="54"/>
                </a:cubicBezTo>
                <a:cubicBezTo>
                  <a:pt x="52" y="81"/>
                  <a:pt x="24" y="118"/>
                  <a:pt x="12" y="165"/>
                </a:cubicBezTo>
                <a:cubicBezTo>
                  <a:pt x="0" y="212"/>
                  <a:pt x="7" y="301"/>
                  <a:pt x="6" y="33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4" name="Text Box 15"/>
          <p:cNvSpPr txBox="1">
            <a:spLocks noChangeArrowheads="1"/>
          </p:cNvSpPr>
          <p:nvPr/>
        </p:nvSpPr>
        <p:spPr bwMode="auto">
          <a:xfrm>
            <a:off x="676275" y="5730099"/>
            <a:ext cx="3658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Si</a:t>
            </a:r>
          </a:p>
        </p:txBody>
      </p:sp>
      <p:sp>
        <p:nvSpPr>
          <p:cNvPr id="85" name="Line 16"/>
          <p:cNvSpPr>
            <a:spLocks noChangeShapeType="1"/>
          </p:cNvSpPr>
          <p:nvPr/>
        </p:nvSpPr>
        <p:spPr bwMode="auto">
          <a:xfrm>
            <a:off x="2305050" y="4276725"/>
            <a:ext cx="0" cy="7318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6" name="Text Box 17"/>
          <p:cNvSpPr txBox="1">
            <a:spLocks noChangeArrowheads="1"/>
          </p:cNvSpPr>
          <p:nvPr/>
        </p:nvSpPr>
        <p:spPr bwMode="auto">
          <a:xfrm>
            <a:off x="2325688" y="4568825"/>
            <a:ext cx="514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z</a:t>
            </a:r>
            <a:r>
              <a:rPr lang="en-US" sz="1400" b="1" kern="1200" baseline="-250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BOT</a:t>
            </a: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7" name="Line 18"/>
          <p:cNvSpPr>
            <a:spLocks noChangeShapeType="1"/>
          </p:cNvSpPr>
          <p:nvPr/>
        </p:nvSpPr>
        <p:spPr bwMode="auto">
          <a:xfrm rot="5400000">
            <a:off x="1644650" y="3398838"/>
            <a:ext cx="0" cy="8763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8" name="AutoShape 20"/>
          <p:cNvSpPr>
            <a:spLocks noChangeArrowheads="1"/>
          </p:cNvSpPr>
          <p:nvPr/>
        </p:nvSpPr>
        <p:spPr bwMode="auto">
          <a:xfrm>
            <a:off x="1701800" y="1527175"/>
            <a:ext cx="1757363" cy="1198563"/>
          </a:xfrm>
          <a:prstGeom prst="cube">
            <a:avLst>
              <a:gd name="adj" fmla="val 73241"/>
            </a:avLst>
          </a:prstGeom>
          <a:solidFill>
            <a:srgbClr val="E17601">
              <a:alpha val="50000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9" name="Oval 21"/>
          <p:cNvSpPr>
            <a:spLocks noChangeArrowheads="1"/>
          </p:cNvSpPr>
          <p:nvPr/>
        </p:nvSpPr>
        <p:spPr bwMode="auto">
          <a:xfrm>
            <a:off x="2139950" y="3136900"/>
            <a:ext cx="474663" cy="193675"/>
          </a:xfrm>
          <a:prstGeom prst="ellipse">
            <a:avLst/>
          </a:prstGeom>
          <a:solidFill>
            <a:srgbClr val="CC0000">
              <a:alpha val="39999"/>
            </a:srgbClr>
          </a:solidFill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90" name="Object 22"/>
          <p:cNvGraphicFramePr>
            <a:graphicFrameLocks noChangeAspect="1"/>
          </p:cNvGraphicFramePr>
          <p:nvPr/>
        </p:nvGraphicFramePr>
        <p:xfrm>
          <a:off x="5127625" y="2419350"/>
          <a:ext cx="2490788" cy="698500"/>
        </p:xfrm>
        <a:graphic>
          <a:graphicData uri="http://schemas.openxmlformats.org/presentationml/2006/ole">
            <p:oleObj spid="_x0000_s199692" name="Equation" r:id="rId4" imgW="1765080" imgH="495000" progId="Equation.DSMT4">
              <p:embed/>
            </p:oleObj>
          </a:graphicData>
        </a:graphic>
      </p:graphicFrame>
      <p:sp>
        <p:nvSpPr>
          <p:cNvPr id="91" name="Line 23"/>
          <p:cNvSpPr>
            <a:spLocks noChangeShapeType="1"/>
          </p:cNvSpPr>
          <p:nvPr/>
        </p:nvSpPr>
        <p:spPr bwMode="auto">
          <a:xfrm rot="5400000">
            <a:off x="2022475" y="3124200"/>
            <a:ext cx="0" cy="228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" name="Line 24"/>
          <p:cNvSpPr>
            <a:spLocks noChangeShapeType="1"/>
          </p:cNvSpPr>
          <p:nvPr/>
        </p:nvSpPr>
        <p:spPr bwMode="auto">
          <a:xfrm rot="16200000" flipH="1">
            <a:off x="2730500" y="3124200"/>
            <a:ext cx="0" cy="228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3" name="Text Box 25"/>
          <p:cNvSpPr txBox="1">
            <a:spLocks noChangeArrowheads="1"/>
          </p:cNvSpPr>
          <p:nvPr/>
        </p:nvSpPr>
        <p:spPr bwMode="auto">
          <a:xfrm>
            <a:off x="2220913" y="2786063"/>
            <a:ext cx="352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2r</a:t>
            </a:r>
          </a:p>
        </p:txBody>
      </p:sp>
      <p:graphicFrame>
        <p:nvGraphicFramePr>
          <p:cNvPr id="94" name="Object 26"/>
          <p:cNvGraphicFramePr>
            <a:graphicFrameLocks noChangeAspect="1"/>
          </p:cNvGraphicFramePr>
          <p:nvPr/>
        </p:nvGraphicFramePr>
        <p:xfrm>
          <a:off x="5145088" y="3176588"/>
          <a:ext cx="912812" cy="339725"/>
        </p:xfrm>
        <a:graphic>
          <a:graphicData uri="http://schemas.openxmlformats.org/presentationml/2006/ole">
            <p:oleObj spid="_x0000_s199693" name="Equation" r:id="rId5" imgW="647640" imgH="241200" progId="Equation.DSMT4">
              <p:embed/>
            </p:oleObj>
          </a:graphicData>
        </a:graphic>
      </p:graphicFrame>
      <p:graphicFrame>
        <p:nvGraphicFramePr>
          <p:cNvPr id="95" name="Object 27"/>
          <p:cNvGraphicFramePr>
            <a:graphicFrameLocks noChangeAspect="1"/>
          </p:cNvGraphicFramePr>
          <p:nvPr/>
        </p:nvGraphicFramePr>
        <p:xfrm>
          <a:off x="6545263" y="3194050"/>
          <a:ext cx="858837" cy="322263"/>
        </p:xfrm>
        <a:graphic>
          <a:graphicData uri="http://schemas.openxmlformats.org/presentationml/2006/ole">
            <p:oleObj spid="_x0000_s199694" name="Equation" r:id="rId6" imgW="609480" imgH="228600" progId="Equation.DSMT4">
              <p:embed/>
            </p:oleObj>
          </a:graphicData>
        </a:graphic>
      </p:graphicFrame>
      <p:sp>
        <p:nvSpPr>
          <p:cNvPr id="96" name="Text Box 28"/>
          <p:cNvSpPr txBox="1">
            <a:spLocks noChangeArrowheads="1"/>
          </p:cNvSpPr>
          <p:nvPr/>
        </p:nvSpPr>
        <p:spPr bwMode="auto">
          <a:xfrm>
            <a:off x="676275" y="2436037"/>
            <a:ext cx="6014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SiO</a:t>
            </a:r>
            <a:r>
              <a:rPr lang="en-US" sz="1600" kern="1200" baseline="-250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97" name="Freeform 29"/>
          <p:cNvSpPr>
            <a:spLocks/>
          </p:cNvSpPr>
          <p:nvPr/>
        </p:nvSpPr>
        <p:spPr bwMode="auto">
          <a:xfrm flipH="1">
            <a:off x="2479675" y="3776663"/>
            <a:ext cx="300038" cy="533400"/>
          </a:xfrm>
          <a:custGeom>
            <a:avLst/>
            <a:gdLst/>
            <a:ahLst/>
            <a:cxnLst>
              <a:cxn ang="0">
                <a:pos x="189" y="0"/>
              </a:cxn>
              <a:cxn ang="0">
                <a:pos x="81" y="54"/>
              </a:cxn>
              <a:cxn ang="0">
                <a:pos x="12" y="165"/>
              </a:cxn>
              <a:cxn ang="0">
                <a:pos x="6" y="336"/>
              </a:cxn>
            </a:cxnLst>
            <a:rect l="0" t="0" r="r" b="b"/>
            <a:pathLst>
              <a:path w="189" h="336">
                <a:moveTo>
                  <a:pt x="189" y="0"/>
                </a:moveTo>
                <a:cubicBezTo>
                  <a:pt x="171" y="9"/>
                  <a:pt x="110" y="27"/>
                  <a:pt x="81" y="54"/>
                </a:cubicBezTo>
                <a:cubicBezTo>
                  <a:pt x="52" y="81"/>
                  <a:pt x="24" y="118"/>
                  <a:pt x="12" y="165"/>
                </a:cubicBezTo>
                <a:cubicBezTo>
                  <a:pt x="0" y="212"/>
                  <a:pt x="7" y="301"/>
                  <a:pt x="6" y="33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8" name="Text Box 30"/>
          <p:cNvSpPr txBox="1">
            <a:spLocks noChangeArrowheads="1"/>
          </p:cNvSpPr>
          <p:nvPr/>
        </p:nvSpPr>
        <p:spPr bwMode="auto">
          <a:xfrm>
            <a:off x="2325688" y="3903663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d</a:t>
            </a:r>
          </a:p>
        </p:txBody>
      </p:sp>
      <p:sp>
        <p:nvSpPr>
          <p:cNvPr id="99" name="Line 31"/>
          <p:cNvSpPr>
            <a:spLocks noChangeShapeType="1"/>
          </p:cNvSpPr>
          <p:nvPr/>
        </p:nvSpPr>
        <p:spPr bwMode="auto">
          <a:xfrm>
            <a:off x="2305050" y="3924300"/>
            <a:ext cx="0" cy="3286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00" name="Object 34"/>
          <p:cNvGraphicFramePr>
            <a:graphicFrameLocks noChangeAspect="1"/>
          </p:cNvGraphicFramePr>
          <p:nvPr/>
        </p:nvGraphicFramePr>
        <p:xfrm>
          <a:off x="5145088" y="3581400"/>
          <a:ext cx="3540125" cy="696913"/>
        </p:xfrm>
        <a:graphic>
          <a:graphicData uri="http://schemas.openxmlformats.org/presentationml/2006/ole">
            <p:oleObj spid="_x0000_s199695" name="Equation" r:id="rId7" imgW="2514600" imgH="495000" progId="Equation.DSMT4">
              <p:embed/>
            </p:oleObj>
          </a:graphicData>
        </a:graphic>
      </p:graphicFrame>
      <p:sp>
        <p:nvSpPr>
          <p:cNvPr id="101" name="Text Box 35"/>
          <p:cNvSpPr txBox="1">
            <a:spLocks noChangeArrowheads="1"/>
          </p:cNvSpPr>
          <p:nvPr/>
        </p:nvSpPr>
        <p:spPr bwMode="auto">
          <a:xfrm>
            <a:off x="7791450" y="4233863"/>
            <a:ext cx="968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Chen, 2000</a:t>
            </a:r>
          </a:p>
        </p:txBody>
      </p:sp>
      <p:sp>
        <p:nvSpPr>
          <p:cNvPr id="102" name="Line 2"/>
          <p:cNvSpPr>
            <a:spLocks noChangeShapeType="1"/>
          </p:cNvSpPr>
          <p:nvPr/>
        </p:nvSpPr>
        <p:spPr bwMode="auto">
          <a:xfrm>
            <a:off x="3522663" y="1878013"/>
            <a:ext cx="0" cy="22701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3" name="Text Box 19"/>
          <p:cNvSpPr txBox="1">
            <a:spLocks noChangeArrowheads="1"/>
          </p:cNvSpPr>
          <p:nvPr/>
        </p:nvSpPr>
        <p:spPr bwMode="auto">
          <a:xfrm>
            <a:off x="3521075" y="2693988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z</a:t>
            </a:r>
            <a:r>
              <a:rPr lang="en-US" sz="1400" b="1" kern="1200" baseline="-250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TOP</a:t>
            </a: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4" name="Text Box 38"/>
          <p:cNvSpPr txBox="1">
            <a:spLocks noChangeArrowheads="1"/>
          </p:cNvSpPr>
          <p:nvPr/>
        </p:nvSpPr>
        <p:spPr bwMode="auto">
          <a:xfrm>
            <a:off x="2632075" y="1530350"/>
            <a:ext cx="442913" cy="3365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Cu</a:t>
            </a:r>
          </a:p>
        </p:txBody>
      </p:sp>
      <p:graphicFrame>
        <p:nvGraphicFramePr>
          <p:cNvPr id="105" name="Object 39"/>
          <p:cNvGraphicFramePr>
            <a:graphicFrameLocks noChangeAspect="1"/>
          </p:cNvGraphicFramePr>
          <p:nvPr/>
        </p:nvGraphicFramePr>
        <p:xfrm>
          <a:off x="5127625" y="5160963"/>
          <a:ext cx="1400175" cy="341312"/>
        </p:xfrm>
        <a:graphic>
          <a:graphicData uri="http://schemas.openxmlformats.org/presentationml/2006/ole">
            <p:oleObj spid="_x0000_s199696" name="Equation" r:id="rId8" imgW="990360" imgH="241200" progId="Equation.DSMT4">
              <p:embed/>
            </p:oleObj>
          </a:graphicData>
        </a:graphic>
      </p:graphicFrame>
      <p:sp>
        <p:nvSpPr>
          <p:cNvPr id="106" name="Text Box 40"/>
          <p:cNvSpPr txBox="1">
            <a:spLocks noChangeArrowheads="1"/>
          </p:cNvSpPr>
          <p:nvPr/>
        </p:nvSpPr>
        <p:spPr bwMode="auto">
          <a:xfrm>
            <a:off x="6513513" y="5128437"/>
            <a:ext cx="16605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t>K/</a:t>
            </a:r>
            <a:r>
              <a:rPr lang="en-US" sz="16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t>mW</a:t>
            </a:r>
            <a:r>
              <a:rPr lang="en-US" sz="16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t> (</a:t>
            </a:r>
            <a:r>
              <a:rPr lang="en-US" sz="16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t>bot</a:t>
            </a:r>
            <a:r>
              <a:rPr lang="en-US" sz="16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t> – top)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382553" y="746445"/>
            <a:ext cx="5612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Chen, Li, Rosenbaum, Kang, IEEE TCAD ICS 19, 197 (2000)</a:t>
            </a:r>
          </a:p>
        </p:txBody>
      </p:sp>
    </p:spTree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4" y="123826"/>
            <a:ext cx="8512003" cy="823526"/>
          </a:xfrm>
        </p:spPr>
        <p:txBody>
          <a:bodyPr/>
          <a:lstStyle/>
          <a:p>
            <a:r>
              <a:rPr lang="en-US" dirty="0" smtClean="0"/>
              <a:t>Many Shape Factors (Compact Models)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723" y="893093"/>
            <a:ext cx="6368174" cy="166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22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8452" y="1045522"/>
            <a:ext cx="2083658" cy="234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2212" name="Picture 4"/>
          <p:cNvPicPr>
            <a:picLocks noChangeAspect="1" noChangeArrowheads="1"/>
          </p:cNvPicPr>
          <p:nvPr/>
        </p:nvPicPr>
        <p:blipFill>
          <a:blip r:embed="rId5" cstate="print"/>
          <a:srcRect t="10064"/>
          <a:stretch>
            <a:fillRect/>
          </a:stretch>
        </p:blipFill>
        <p:spPr bwMode="auto">
          <a:xfrm>
            <a:off x="600854" y="2751435"/>
            <a:ext cx="3543300" cy="72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2213" name="Picture 5"/>
          <p:cNvPicPr>
            <a:picLocks noChangeAspect="1" noChangeArrowheads="1"/>
          </p:cNvPicPr>
          <p:nvPr/>
        </p:nvPicPr>
        <p:blipFill>
          <a:blip r:embed="rId6" cstate="print"/>
          <a:srcRect b="4891"/>
          <a:stretch>
            <a:fillRect/>
          </a:stretch>
        </p:blipFill>
        <p:spPr bwMode="auto">
          <a:xfrm>
            <a:off x="525421" y="4574963"/>
            <a:ext cx="4171950" cy="178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22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1429" y="3724665"/>
            <a:ext cx="6140021" cy="10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221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4755" y="4780231"/>
            <a:ext cx="2464143" cy="148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 bwMode="auto">
          <a:xfrm>
            <a:off x="172995" y="3591697"/>
            <a:ext cx="8789773" cy="1588"/>
          </a:xfrm>
          <a:prstGeom prst="line">
            <a:avLst/>
          </a:prstGeom>
          <a:noFill/>
          <a:ln w="50800" cap="flat" cmpd="tri" algn="ctr">
            <a:solidFill>
              <a:srgbClr val="000099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Thermal-Electrical Cheat Sheet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8271" y="1242483"/>
            <a:ext cx="5107459" cy="455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the Temperature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462" y="1197718"/>
            <a:ext cx="3671211" cy="4651148"/>
          </a:xfrm>
        </p:spPr>
        <p:txBody>
          <a:bodyPr/>
          <a:lstStyle/>
          <a:p>
            <a:r>
              <a:rPr lang="en-US" dirty="0" smtClean="0"/>
              <a:t>Now we want temperature </a:t>
            </a:r>
            <a:r>
              <a:rPr lang="en-US" u="sng" dirty="0" smtClean="0"/>
              <a:t>distribution</a:t>
            </a:r>
            <a:r>
              <a:rPr lang="en-US" dirty="0" smtClean="0"/>
              <a:t> T(x) in 1-D</a:t>
            </a:r>
          </a:p>
          <a:p>
            <a:r>
              <a:rPr lang="en-US" dirty="0" smtClean="0"/>
              <a:t>Consider power in/out of a 1-D element</a:t>
            </a:r>
          </a:p>
          <a:p>
            <a:r>
              <a:rPr lang="en-US" dirty="0" smtClean="0"/>
              <a:t>Simplest case: Si layer on SiO</a:t>
            </a:r>
            <a:r>
              <a:rPr lang="en-US" baseline="-25000" dirty="0" smtClean="0"/>
              <a:t>2</a:t>
            </a:r>
            <a:r>
              <a:rPr lang="en-US" dirty="0" smtClean="0"/>
              <a:t>/Si substrate (SOI)</a:t>
            </a:r>
          </a:p>
          <a:p>
            <a:r>
              <a:rPr lang="en-US" dirty="0" smtClean="0"/>
              <a:t>Or interconnect on thermally insulating SiO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304" y="1478222"/>
            <a:ext cx="47625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1-D Interconnect with Heat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506366" y="2177330"/>
            <a:ext cx="4169920" cy="1138191"/>
          </a:xfrm>
          <a:prstGeom prst="cube">
            <a:avLst>
              <a:gd name="adj" fmla="val 44116"/>
            </a:avLst>
          </a:prstGeom>
          <a:solidFill>
            <a:schemeClr val="bg1">
              <a:lumMod val="75000"/>
              <a:alpha val="30000"/>
            </a:schemeClr>
          </a:solidFill>
          <a:ln w="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flat"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06367" y="1552529"/>
            <a:ext cx="4147930" cy="1114357"/>
          </a:xfrm>
          <a:prstGeom prst="cube">
            <a:avLst>
              <a:gd name="adj" fmla="val 43604"/>
            </a:avLst>
          </a:prstGeom>
          <a:solidFill>
            <a:schemeClr val="tx1">
              <a:lumMod val="50000"/>
              <a:lumOff val="50000"/>
              <a:alpha val="30000"/>
            </a:schemeClr>
          </a:solidFill>
          <a:ln w="3175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353898" y="2102667"/>
            <a:ext cx="0" cy="5486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2150406" y="2102667"/>
            <a:ext cx="0" cy="5486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946914" y="2102667"/>
            <a:ext cx="0" cy="5486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1157797" y="1355154"/>
            <a:ext cx="2855033" cy="695576"/>
          </a:xfrm>
          <a:prstGeom prst="cube">
            <a:avLst>
              <a:gd name="adj" fmla="val 73241"/>
            </a:avLst>
          </a:prstGeom>
          <a:solidFill>
            <a:srgbClr val="E17601">
              <a:alpha val="60001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92079" y="2980318"/>
            <a:ext cx="3658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Si</a:t>
            </a: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H="1">
            <a:off x="3962810" y="2059044"/>
            <a:ext cx="0" cy="61179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3950559" y="2204474"/>
            <a:ext cx="3850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1400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ox</a:t>
            </a:r>
            <a:endParaRPr lang="en-US" sz="1400" b="1" kern="1200" baseline="-250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492079" y="2284729"/>
            <a:ext cx="6014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SiO</a:t>
            </a:r>
            <a:r>
              <a:rPr lang="en-US" sz="1600" kern="1200" baseline="-250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4003190" y="1292031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d</a:t>
            </a: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2150940" y="2927691"/>
            <a:ext cx="4106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</a:t>
            </a:r>
            <a:r>
              <a:rPr lang="en-US" sz="1800" b="1" kern="1200" baseline="-25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0</a:t>
            </a:r>
            <a:endParaRPr lang="en-US" sz="1800" b="1" kern="1200" baseline="-250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1752152" y="2102667"/>
            <a:ext cx="0" cy="5486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>
            <a:off x="2548660" y="2102667"/>
            <a:ext cx="0" cy="5486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>
            <a:off x="3345170" y="2102667"/>
            <a:ext cx="0" cy="5486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1839987" y="1062880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</a:t>
            </a:r>
            <a:endParaRPr lang="en-US" sz="1400" b="1" kern="12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1051673" y="1406056"/>
            <a:ext cx="3545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W</a:t>
            </a:r>
            <a:endParaRPr lang="en-US" sz="1400" b="1" kern="12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Line 6"/>
          <p:cNvSpPr>
            <a:spLocks noChangeShapeType="1"/>
          </p:cNvSpPr>
          <p:nvPr/>
        </p:nvSpPr>
        <p:spPr bwMode="auto">
          <a:xfrm flipV="1">
            <a:off x="2829080" y="1631547"/>
            <a:ext cx="27432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 flipH="1" flipV="1">
            <a:off x="2080218" y="1631547"/>
            <a:ext cx="27432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AutoShape 11"/>
          <p:cNvSpPr>
            <a:spLocks noChangeArrowheads="1"/>
          </p:cNvSpPr>
          <p:nvPr/>
        </p:nvSpPr>
        <p:spPr bwMode="auto">
          <a:xfrm>
            <a:off x="2236645" y="1362828"/>
            <a:ext cx="736785" cy="695576"/>
          </a:xfrm>
          <a:prstGeom prst="cube">
            <a:avLst>
              <a:gd name="adj" fmla="val 73241"/>
            </a:avLst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2594282" y="1111745"/>
            <a:ext cx="2616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i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x</a:t>
            </a:r>
            <a:endParaRPr lang="en-US" i="1" kern="12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Text Box 30"/>
          <p:cNvSpPr txBox="1">
            <a:spLocks noChangeArrowheads="1"/>
          </p:cNvSpPr>
          <p:nvPr/>
        </p:nvSpPr>
        <p:spPr bwMode="auto">
          <a:xfrm>
            <a:off x="2858515" y="1108768"/>
            <a:ext cx="5132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i="1" kern="1200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x+dx</a:t>
            </a:r>
            <a:endParaRPr lang="en-US" i="1" kern="12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56045" y="2543485"/>
            <a:ext cx="34050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 smtClean="0"/>
              <a:t>Energy balance equation for </a:t>
            </a:r>
          </a:p>
          <a:p>
            <a:pPr algn="r"/>
            <a:r>
              <a:rPr lang="en-US" sz="1600" i="1" dirty="0" smtClean="0"/>
              <a:t>1-D element “</a:t>
            </a:r>
            <a:r>
              <a:rPr lang="en-US" sz="1600" i="1" dirty="0" err="1" smtClean="0"/>
              <a:t>dx</a:t>
            </a:r>
            <a:r>
              <a:rPr lang="en-US" sz="1600" i="1" dirty="0" smtClean="0"/>
              <a:t>”: pick units of</a:t>
            </a:r>
          </a:p>
          <a:p>
            <a:pPr algn="r"/>
            <a:r>
              <a:rPr lang="en-US" sz="1600" i="1" dirty="0" smtClean="0"/>
              <a:t>J/cm</a:t>
            </a:r>
            <a:r>
              <a:rPr lang="en-US" sz="1600" i="1" baseline="30000" dirty="0" smtClean="0"/>
              <a:t>3</a:t>
            </a:r>
            <a:r>
              <a:rPr lang="en-US" sz="1600" i="1" dirty="0" smtClean="0"/>
              <a:t> or W/cm</a:t>
            </a:r>
            <a:r>
              <a:rPr lang="en-US" sz="1600" i="1" baseline="30000" dirty="0" smtClean="0"/>
              <a:t>3</a:t>
            </a:r>
            <a:r>
              <a:rPr lang="en-US" sz="1600" i="1" dirty="0" smtClean="0"/>
              <a:t> (W = J/s)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46750" y="3638969"/>
            <a:ext cx="8850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u="sng" dirty="0" smtClean="0">
                <a:latin typeface="+mj-lt"/>
              </a:rPr>
              <a:t>Energy In</a:t>
            </a:r>
            <a:r>
              <a:rPr lang="en-US" sz="1600" b="1" dirty="0" smtClean="0">
                <a:latin typeface="+mj-lt"/>
              </a:rPr>
              <a:t> (here, Joule heat) = </a:t>
            </a:r>
            <a:r>
              <a:rPr lang="en-US" sz="1600" b="1" u="sng" dirty="0" smtClean="0">
                <a:latin typeface="+mj-lt"/>
              </a:rPr>
              <a:t>Energy Out</a:t>
            </a:r>
            <a:r>
              <a:rPr lang="en-US" sz="1600" b="1" dirty="0" smtClean="0">
                <a:latin typeface="+mj-lt"/>
              </a:rPr>
              <a:t> (left, right, bottom) + </a:t>
            </a:r>
            <a:r>
              <a:rPr lang="en-US" sz="1600" b="1" u="sng" dirty="0" smtClean="0">
                <a:latin typeface="+mj-lt"/>
              </a:rPr>
              <a:t>Change in Internal Energy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24593" y="1243321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Heat:</a:t>
            </a:r>
          </a:p>
        </p:txBody>
      </p:sp>
      <p:graphicFrame>
        <p:nvGraphicFramePr>
          <p:cNvPr id="219138" name="Object 2"/>
          <p:cNvGraphicFramePr>
            <a:graphicFrameLocks noChangeAspect="1"/>
          </p:cNvGraphicFramePr>
          <p:nvPr/>
        </p:nvGraphicFramePr>
        <p:xfrm>
          <a:off x="6350189" y="1130300"/>
          <a:ext cx="1171575" cy="565150"/>
        </p:xfrm>
        <a:graphic>
          <a:graphicData uri="http://schemas.openxmlformats.org/presentationml/2006/ole">
            <p:oleObj spid="_x0000_s219138" name="Equation" r:id="rId4" imgW="812520" imgH="393480" progId="Equation.DSMT4">
              <p:embed/>
            </p:oleObj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5124593" y="1744373"/>
            <a:ext cx="1077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Electrical:</a:t>
            </a:r>
          </a:p>
        </p:txBody>
      </p:sp>
      <p:graphicFrame>
        <p:nvGraphicFramePr>
          <p:cNvPr id="219139" name="Object 3"/>
          <p:cNvGraphicFramePr>
            <a:graphicFrameLocks noChangeAspect="1"/>
          </p:cNvGraphicFramePr>
          <p:nvPr/>
        </p:nvGraphicFramePr>
        <p:xfrm>
          <a:off x="6350189" y="1624709"/>
          <a:ext cx="2400300" cy="565150"/>
        </p:xfrm>
        <a:graphic>
          <a:graphicData uri="http://schemas.openxmlformats.org/presentationml/2006/ole">
            <p:oleObj spid="_x0000_s219139" name="Equation" r:id="rId5" imgW="1663560" imgH="393480" progId="Equation.DSMT4">
              <p:embed/>
            </p:oleObj>
          </a:graphicData>
        </a:graphic>
      </p:graphicFrame>
      <p:sp>
        <p:nvSpPr>
          <p:cNvPr id="49" name="Rectangle 48"/>
          <p:cNvSpPr/>
          <p:nvPr/>
        </p:nvSpPr>
        <p:spPr bwMode="auto">
          <a:xfrm>
            <a:off x="5091696" y="1072282"/>
            <a:ext cx="3762855" cy="121042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229600" cy="646331"/>
          </a:xfrm>
        </p:spPr>
        <p:txBody>
          <a:bodyPr/>
          <a:lstStyle/>
          <a:p>
            <a:r>
              <a:rPr lang="en-US" dirty="0" smtClean="0"/>
              <a:t>Ex: 1D </a:t>
            </a:r>
            <a:r>
              <a:rPr lang="en-US" u="sng" dirty="0" smtClean="0"/>
              <a:t>Rectangular</a:t>
            </a:r>
            <a:r>
              <a:rPr lang="en-US" dirty="0" smtClean="0"/>
              <a:t> Nanowire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337" y="941559"/>
            <a:ext cx="69627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6915" y="2196150"/>
            <a:ext cx="23336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8" name="Picture 4"/>
          <p:cNvPicPr>
            <a:picLocks noChangeAspect="1" noChangeArrowheads="1"/>
          </p:cNvPicPr>
          <p:nvPr/>
        </p:nvPicPr>
        <p:blipFill>
          <a:blip r:embed="rId5" cstate="print"/>
          <a:srcRect l="2205" r="2205" b="4076"/>
          <a:stretch>
            <a:fillRect/>
          </a:stretch>
        </p:blipFill>
        <p:spPr bwMode="auto">
          <a:xfrm>
            <a:off x="4456667" y="2155997"/>
            <a:ext cx="3459892" cy="228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5337" y="3716262"/>
            <a:ext cx="3900102" cy="258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9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79364" y="4588476"/>
            <a:ext cx="3714295" cy="16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229600" cy="646331"/>
          </a:xfrm>
        </p:spPr>
        <p:txBody>
          <a:bodyPr/>
          <a:lstStyle/>
          <a:p>
            <a:r>
              <a:rPr lang="en-US" dirty="0" smtClean="0"/>
              <a:t>Leakage vs. Active Power Trends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DD8CC"/>
              </a:clrFrom>
              <a:clrTo>
                <a:srgbClr val="EDD8CC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1791134" y="1377832"/>
            <a:ext cx="5561733" cy="33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8419" name="Object 3"/>
          <p:cNvGraphicFramePr>
            <a:graphicFrameLocks noChangeAspect="1"/>
          </p:cNvGraphicFramePr>
          <p:nvPr/>
        </p:nvGraphicFramePr>
        <p:xfrm>
          <a:off x="778669" y="5099050"/>
          <a:ext cx="7586663" cy="1022350"/>
        </p:xfrm>
        <a:graphic>
          <a:graphicData uri="http://schemas.openxmlformats.org/presentationml/2006/ole">
            <p:oleObj spid="_x0000_s188419" name="Equation" r:id="rId5" imgW="3746500" imgH="5080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9575" y="746440"/>
            <a:ext cx="4274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W. </a:t>
            </a:r>
            <a:r>
              <a:rPr lang="en-US" sz="1400" dirty="0" err="1" smtClean="0"/>
              <a:t>Haensch</a:t>
            </a:r>
            <a:r>
              <a:rPr lang="en-US" sz="1400" dirty="0" smtClean="0"/>
              <a:t>, IBM J. Res. Dev. 50, 339 (2006)</a:t>
            </a:r>
          </a:p>
        </p:txBody>
      </p:sp>
    </p:spTree>
  </p:cSld>
  <p:clrMapOvr>
    <a:masterClrMapping/>
  </p:clrMapOvr>
  <p:transition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1-Dimensional Heat Equation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623529" y="4422706"/>
            <a:ext cx="1586205" cy="597159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0707" name="Object 3"/>
          <p:cNvGraphicFramePr>
            <a:graphicFrameLocks noChangeAspect="1"/>
          </p:cNvGraphicFramePr>
          <p:nvPr/>
        </p:nvGraphicFramePr>
        <p:xfrm>
          <a:off x="5568646" y="2157480"/>
          <a:ext cx="2559050" cy="704850"/>
        </p:xfrm>
        <a:graphic>
          <a:graphicData uri="http://schemas.openxmlformats.org/presentationml/2006/ole">
            <p:oleObj spid="_x0000_s200707" name="Equation" r:id="rId4" imgW="1422360" imgH="393480" progId="Equation.DSMT4">
              <p:embed/>
            </p:oleObj>
          </a:graphicData>
        </a:graphic>
      </p:graphicFrame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71842" y="2303653"/>
            <a:ext cx="3838575" cy="1219200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D5D5D5"/>
              </a:gs>
              <a:gs pos="100000">
                <a:srgbClr val="969696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pic>
        <p:nvPicPr>
          <p:cNvPr id="12" name="Picture 6"/>
          <p:cNvPicPr>
            <a:picLocks noChangeArrowheads="1"/>
          </p:cNvPicPr>
          <p:nvPr/>
        </p:nvPicPr>
        <p:blipFill>
          <a:blip r:embed="rId5" cstate="print"/>
          <a:srcRect l="4138" t="45724" r="10138" b="46346"/>
          <a:stretch>
            <a:fillRect/>
          </a:stretch>
        </p:blipFill>
        <p:spPr bwMode="auto">
          <a:xfrm>
            <a:off x="671842" y="2073465"/>
            <a:ext cx="38385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96017" y="2303653"/>
            <a:ext cx="914400" cy="136525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755979" y="3218053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en-US" sz="1600" b="1">
                <a:latin typeface="Arial" pitchFamily="34" charset="0"/>
              </a:rPr>
              <a:t>SiO</a:t>
            </a:r>
            <a:r>
              <a:rPr lang="en-US" sz="1600" b="1" baseline="-25000">
                <a:latin typeface="Arial" pitchFamily="34" charset="0"/>
              </a:rPr>
              <a:t>2</a:t>
            </a:r>
          </a:p>
        </p:txBody>
      </p:sp>
      <p:sp>
        <p:nvSpPr>
          <p:cNvPr id="15" name="Line 9"/>
          <p:cNvSpPr>
            <a:spLocks noChangeAspect="1" noChangeShapeType="1"/>
          </p:cNvSpPr>
          <p:nvPr/>
        </p:nvSpPr>
        <p:spPr bwMode="auto">
          <a:xfrm rot="16200000" flipV="1">
            <a:off x="3173742" y="1778190"/>
            <a:ext cx="0" cy="43815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71842" y="2303653"/>
            <a:ext cx="914400" cy="136525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586242" y="2378265"/>
            <a:ext cx="2011362" cy="4572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8" name="Line 12"/>
          <p:cNvSpPr>
            <a:spLocks noChangeAspect="1" noChangeShapeType="1"/>
          </p:cNvSpPr>
          <p:nvPr/>
        </p:nvSpPr>
        <p:spPr bwMode="auto">
          <a:xfrm rot="5400000" flipH="1" flipV="1">
            <a:off x="2000579" y="1778190"/>
            <a:ext cx="0" cy="43815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3"/>
          <p:cNvSpPr>
            <a:spLocks noChangeAspect="1" noChangeArrowheads="1"/>
          </p:cNvSpPr>
          <p:nvPr/>
        </p:nvSpPr>
        <p:spPr bwMode="auto">
          <a:xfrm>
            <a:off x="1586242" y="2530665"/>
            <a:ext cx="2011362" cy="463550"/>
          </a:xfrm>
          <a:prstGeom prst="roundRect">
            <a:avLst>
              <a:gd name="adj" fmla="val 39727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770517" y="1862328"/>
            <a:ext cx="152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en-US" sz="1600" b="1" i="1">
                <a:latin typeface="Arial" pitchFamily="34" charset="0"/>
              </a:rPr>
              <a:t>k</a:t>
            </a:r>
          </a:p>
        </p:txBody>
      </p:sp>
      <p:sp>
        <p:nvSpPr>
          <p:cNvPr id="21" name="Freeform 15"/>
          <p:cNvSpPr>
            <a:spLocks/>
          </p:cNvSpPr>
          <p:nvPr/>
        </p:nvSpPr>
        <p:spPr bwMode="auto">
          <a:xfrm>
            <a:off x="1586242" y="1297178"/>
            <a:ext cx="914400" cy="928687"/>
          </a:xfrm>
          <a:custGeom>
            <a:avLst/>
            <a:gdLst>
              <a:gd name="T0" fmla="*/ 0 w 602"/>
              <a:gd name="T1" fmla="*/ 2147483647 h 585"/>
              <a:gd name="T2" fmla="*/ 2147483647 w 602"/>
              <a:gd name="T3" fmla="*/ 2147483647 h 585"/>
              <a:gd name="T4" fmla="*/ 2147483647 w 602"/>
              <a:gd name="T5" fmla="*/ 2147483647 h 585"/>
              <a:gd name="T6" fmla="*/ 2147483647 w 602"/>
              <a:gd name="T7" fmla="*/ 2147483647 h 585"/>
              <a:gd name="T8" fmla="*/ 2147483647 w 602"/>
              <a:gd name="T9" fmla="*/ 2147483647 h 585"/>
              <a:gd name="T10" fmla="*/ 2147483647 w 602"/>
              <a:gd name="T11" fmla="*/ 0 h 5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02"/>
              <a:gd name="T19" fmla="*/ 0 h 585"/>
              <a:gd name="T20" fmla="*/ 602 w 602"/>
              <a:gd name="T21" fmla="*/ 585 h 5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02" h="585">
                <a:moveTo>
                  <a:pt x="0" y="585"/>
                </a:moveTo>
                <a:cubicBezTo>
                  <a:pt x="9" y="559"/>
                  <a:pt x="29" y="482"/>
                  <a:pt x="51" y="427"/>
                </a:cubicBezTo>
                <a:cubicBezTo>
                  <a:pt x="73" y="372"/>
                  <a:pt x="99" y="308"/>
                  <a:pt x="134" y="257"/>
                </a:cubicBezTo>
                <a:cubicBezTo>
                  <a:pt x="169" y="206"/>
                  <a:pt x="216" y="156"/>
                  <a:pt x="262" y="118"/>
                </a:cubicBezTo>
                <a:cubicBezTo>
                  <a:pt x="308" y="80"/>
                  <a:pt x="354" y="51"/>
                  <a:pt x="411" y="31"/>
                </a:cubicBezTo>
                <a:cubicBezTo>
                  <a:pt x="468" y="11"/>
                  <a:pt x="562" y="6"/>
                  <a:pt x="602" y="0"/>
                </a:cubicBezTo>
              </a:path>
            </a:pathLst>
          </a:cu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22" name="Freeform 16"/>
          <p:cNvSpPr>
            <a:spLocks/>
          </p:cNvSpPr>
          <p:nvPr/>
        </p:nvSpPr>
        <p:spPr bwMode="auto">
          <a:xfrm flipH="1">
            <a:off x="2592717" y="1297178"/>
            <a:ext cx="990600" cy="928687"/>
          </a:xfrm>
          <a:custGeom>
            <a:avLst/>
            <a:gdLst>
              <a:gd name="T0" fmla="*/ 0 w 602"/>
              <a:gd name="T1" fmla="*/ 2147483647 h 585"/>
              <a:gd name="T2" fmla="*/ 2147483647 w 602"/>
              <a:gd name="T3" fmla="*/ 2147483647 h 585"/>
              <a:gd name="T4" fmla="*/ 2147483647 w 602"/>
              <a:gd name="T5" fmla="*/ 2147483647 h 585"/>
              <a:gd name="T6" fmla="*/ 2147483647 w 602"/>
              <a:gd name="T7" fmla="*/ 2147483647 h 585"/>
              <a:gd name="T8" fmla="*/ 2147483647 w 602"/>
              <a:gd name="T9" fmla="*/ 2147483647 h 585"/>
              <a:gd name="T10" fmla="*/ 2147483647 w 602"/>
              <a:gd name="T11" fmla="*/ 0 h 5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02"/>
              <a:gd name="T19" fmla="*/ 0 h 585"/>
              <a:gd name="T20" fmla="*/ 602 w 602"/>
              <a:gd name="T21" fmla="*/ 585 h 5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02" h="585">
                <a:moveTo>
                  <a:pt x="0" y="585"/>
                </a:moveTo>
                <a:cubicBezTo>
                  <a:pt x="9" y="559"/>
                  <a:pt x="29" y="482"/>
                  <a:pt x="51" y="427"/>
                </a:cubicBezTo>
                <a:cubicBezTo>
                  <a:pt x="73" y="372"/>
                  <a:pt x="99" y="308"/>
                  <a:pt x="134" y="257"/>
                </a:cubicBezTo>
                <a:cubicBezTo>
                  <a:pt x="169" y="206"/>
                  <a:pt x="216" y="156"/>
                  <a:pt x="262" y="118"/>
                </a:cubicBezTo>
                <a:cubicBezTo>
                  <a:pt x="308" y="80"/>
                  <a:pt x="354" y="51"/>
                  <a:pt x="411" y="31"/>
                </a:cubicBezTo>
                <a:cubicBezTo>
                  <a:pt x="468" y="11"/>
                  <a:pt x="562" y="6"/>
                  <a:pt x="602" y="0"/>
                </a:cubicBezTo>
              </a:path>
            </a:pathLst>
          </a:cu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 rot="5400000" flipH="1">
            <a:off x="3542835" y="1753584"/>
            <a:ext cx="904875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 rot="10800000">
            <a:off x="3907167" y="1297178"/>
            <a:ext cx="182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 rot="10800000">
            <a:off x="3907167" y="2219515"/>
            <a:ext cx="182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4035754" y="1565465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Symbol" pitchFamily="18" charset="2"/>
              </a:rPr>
              <a:t>D</a:t>
            </a:r>
            <a:r>
              <a:rPr lang="en-US" sz="1800" b="1" i="1">
                <a:latin typeface="Arial" pitchFamily="34" charset="0"/>
              </a:rPr>
              <a:t>T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28" name="Rectangle 67"/>
          <p:cNvSpPr>
            <a:spLocks noChangeArrowheads="1"/>
          </p:cNvSpPr>
          <p:nvPr/>
        </p:nvSpPr>
        <p:spPr bwMode="auto">
          <a:xfrm>
            <a:off x="677995" y="4563605"/>
            <a:ext cx="3838575" cy="1219200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D5D5D5"/>
              </a:gs>
              <a:gs pos="100000">
                <a:srgbClr val="969696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pic>
        <p:nvPicPr>
          <p:cNvPr id="29" name="Picture 68"/>
          <p:cNvPicPr>
            <a:picLocks noChangeArrowheads="1"/>
          </p:cNvPicPr>
          <p:nvPr/>
        </p:nvPicPr>
        <p:blipFill>
          <a:blip r:embed="rId5" cstate="print"/>
          <a:srcRect l="4138" t="45724" r="10138" b="46346"/>
          <a:stretch>
            <a:fillRect/>
          </a:stretch>
        </p:blipFill>
        <p:spPr bwMode="auto">
          <a:xfrm>
            <a:off x="677995" y="4333417"/>
            <a:ext cx="38385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69"/>
          <p:cNvSpPr>
            <a:spLocks noChangeArrowheads="1"/>
          </p:cNvSpPr>
          <p:nvPr/>
        </p:nvSpPr>
        <p:spPr bwMode="auto">
          <a:xfrm>
            <a:off x="3602170" y="4563605"/>
            <a:ext cx="914400" cy="136525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1" name="Text Box 70"/>
          <p:cNvSpPr txBox="1">
            <a:spLocks noChangeArrowheads="1"/>
          </p:cNvSpPr>
          <p:nvPr/>
        </p:nvSpPr>
        <p:spPr bwMode="auto">
          <a:xfrm>
            <a:off x="3116395" y="5171617"/>
            <a:ext cx="152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en-US" sz="1600" b="1" i="1">
                <a:latin typeface="Arial" pitchFamily="34" charset="0"/>
              </a:rPr>
              <a:t>g</a:t>
            </a:r>
          </a:p>
        </p:txBody>
      </p:sp>
      <p:sp>
        <p:nvSpPr>
          <p:cNvPr id="32" name="Line 71"/>
          <p:cNvSpPr>
            <a:spLocks noChangeAspect="1" noChangeShapeType="1"/>
          </p:cNvSpPr>
          <p:nvPr/>
        </p:nvSpPr>
        <p:spPr bwMode="auto">
          <a:xfrm flipV="1">
            <a:off x="2024195" y="4716005"/>
            <a:ext cx="0" cy="43815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72"/>
          <p:cNvSpPr>
            <a:spLocks noChangeAspect="1" noChangeShapeType="1"/>
          </p:cNvSpPr>
          <p:nvPr/>
        </p:nvSpPr>
        <p:spPr bwMode="auto">
          <a:xfrm flipV="1">
            <a:off x="2206757" y="4716005"/>
            <a:ext cx="0" cy="43815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73"/>
          <p:cNvSpPr>
            <a:spLocks noChangeAspect="1" noChangeShapeType="1"/>
          </p:cNvSpPr>
          <p:nvPr/>
        </p:nvSpPr>
        <p:spPr bwMode="auto">
          <a:xfrm flipV="1">
            <a:off x="2389320" y="4716005"/>
            <a:ext cx="0" cy="43815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74"/>
          <p:cNvSpPr>
            <a:spLocks noChangeAspect="1" noChangeShapeType="1"/>
          </p:cNvSpPr>
          <p:nvPr/>
        </p:nvSpPr>
        <p:spPr bwMode="auto">
          <a:xfrm flipV="1">
            <a:off x="2571882" y="4716005"/>
            <a:ext cx="0" cy="43815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Line 75"/>
          <p:cNvSpPr>
            <a:spLocks noChangeAspect="1" noChangeShapeType="1"/>
          </p:cNvSpPr>
          <p:nvPr/>
        </p:nvSpPr>
        <p:spPr bwMode="auto">
          <a:xfrm flipV="1">
            <a:off x="2754445" y="4716005"/>
            <a:ext cx="0" cy="43815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76"/>
          <p:cNvSpPr>
            <a:spLocks noChangeAspect="1" noChangeShapeType="1"/>
          </p:cNvSpPr>
          <p:nvPr/>
        </p:nvSpPr>
        <p:spPr bwMode="auto">
          <a:xfrm flipV="1">
            <a:off x="2937007" y="4716005"/>
            <a:ext cx="0" cy="43815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Line 77"/>
          <p:cNvSpPr>
            <a:spLocks noChangeAspect="1" noChangeShapeType="1"/>
          </p:cNvSpPr>
          <p:nvPr/>
        </p:nvSpPr>
        <p:spPr bwMode="auto">
          <a:xfrm flipV="1">
            <a:off x="3119570" y="4716005"/>
            <a:ext cx="0" cy="43815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Line 78"/>
          <p:cNvSpPr>
            <a:spLocks noChangeAspect="1" noChangeShapeType="1"/>
          </p:cNvSpPr>
          <p:nvPr/>
        </p:nvSpPr>
        <p:spPr bwMode="auto">
          <a:xfrm flipV="1">
            <a:off x="1855920" y="4716005"/>
            <a:ext cx="0" cy="43815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79"/>
          <p:cNvSpPr>
            <a:spLocks noChangeAspect="1" noChangeShapeType="1"/>
          </p:cNvSpPr>
          <p:nvPr/>
        </p:nvSpPr>
        <p:spPr bwMode="auto">
          <a:xfrm flipV="1">
            <a:off x="3318007" y="4716005"/>
            <a:ext cx="0" cy="43815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Rectangle 80"/>
          <p:cNvSpPr>
            <a:spLocks noChangeArrowheads="1"/>
          </p:cNvSpPr>
          <p:nvPr/>
        </p:nvSpPr>
        <p:spPr bwMode="auto">
          <a:xfrm>
            <a:off x="677995" y="4563605"/>
            <a:ext cx="914400" cy="136525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2" name="Freeform 81"/>
          <p:cNvSpPr>
            <a:spLocks/>
          </p:cNvSpPr>
          <p:nvPr/>
        </p:nvSpPr>
        <p:spPr bwMode="auto">
          <a:xfrm>
            <a:off x="1592395" y="4095292"/>
            <a:ext cx="1004887" cy="390525"/>
          </a:xfrm>
          <a:custGeom>
            <a:avLst/>
            <a:gdLst>
              <a:gd name="T0" fmla="*/ 0 w 633"/>
              <a:gd name="T1" fmla="*/ 2147483647 h 246"/>
              <a:gd name="T2" fmla="*/ 2147483647 w 633"/>
              <a:gd name="T3" fmla="*/ 2147483647 h 246"/>
              <a:gd name="T4" fmla="*/ 2147483647 w 633"/>
              <a:gd name="T5" fmla="*/ 2147483647 h 246"/>
              <a:gd name="T6" fmla="*/ 2147483647 w 633"/>
              <a:gd name="T7" fmla="*/ 2147483647 h 246"/>
              <a:gd name="T8" fmla="*/ 0 60000 65536"/>
              <a:gd name="T9" fmla="*/ 0 60000 65536"/>
              <a:gd name="T10" fmla="*/ 0 60000 65536"/>
              <a:gd name="T11" fmla="*/ 0 60000 65536"/>
              <a:gd name="T12" fmla="*/ 0 w 633"/>
              <a:gd name="T13" fmla="*/ 0 h 246"/>
              <a:gd name="T14" fmla="*/ 633 w 633"/>
              <a:gd name="T15" fmla="*/ 246 h 2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3" h="246">
                <a:moveTo>
                  <a:pt x="0" y="246"/>
                </a:moveTo>
                <a:cubicBezTo>
                  <a:pt x="8" y="221"/>
                  <a:pt x="14" y="130"/>
                  <a:pt x="46" y="92"/>
                </a:cubicBezTo>
                <a:cubicBezTo>
                  <a:pt x="78" y="54"/>
                  <a:pt x="97" y="30"/>
                  <a:pt x="195" y="15"/>
                </a:cubicBezTo>
                <a:cubicBezTo>
                  <a:pt x="293" y="0"/>
                  <a:pt x="542" y="6"/>
                  <a:pt x="633" y="4"/>
                </a:cubicBezTo>
              </a:path>
            </a:pathLst>
          </a:cu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43" name="Freeform 82"/>
          <p:cNvSpPr>
            <a:spLocks/>
          </p:cNvSpPr>
          <p:nvPr/>
        </p:nvSpPr>
        <p:spPr bwMode="auto">
          <a:xfrm flipH="1">
            <a:off x="2590932" y="4095292"/>
            <a:ext cx="1004888" cy="390525"/>
          </a:xfrm>
          <a:custGeom>
            <a:avLst/>
            <a:gdLst>
              <a:gd name="T0" fmla="*/ 0 w 633"/>
              <a:gd name="T1" fmla="*/ 2147483647 h 246"/>
              <a:gd name="T2" fmla="*/ 2147483647 w 633"/>
              <a:gd name="T3" fmla="*/ 2147483647 h 246"/>
              <a:gd name="T4" fmla="*/ 2147483647 w 633"/>
              <a:gd name="T5" fmla="*/ 2147483647 h 246"/>
              <a:gd name="T6" fmla="*/ 2147483647 w 633"/>
              <a:gd name="T7" fmla="*/ 2147483647 h 246"/>
              <a:gd name="T8" fmla="*/ 0 60000 65536"/>
              <a:gd name="T9" fmla="*/ 0 60000 65536"/>
              <a:gd name="T10" fmla="*/ 0 60000 65536"/>
              <a:gd name="T11" fmla="*/ 0 60000 65536"/>
              <a:gd name="T12" fmla="*/ 0 w 633"/>
              <a:gd name="T13" fmla="*/ 0 h 246"/>
              <a:gd name="T14" fmla="*/ 633 w 633"/>
              <a:gd name="T15" fmla="*/ 246 h 2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3" h="246">
                <a:moveTo>
                  <a:pt x="0" y="246"/>
                </a:moveTo>
                <a:cubicBezTo>
                  <a:pt x="8" y="221"/>
                  <a:pt x="14" y="130"/>
                  <a:pt x="46" y="92"/>
                </a:cubicBezTo>
                <a:cubicBezTo>
                  <a:pt x="78" y="54"/>
                  <a:pt x="97" y="30"/>
                  <a:pt x="195" y="15"/>
                </a:cubicBezTo>
                <a:cubicBezTo>
                  <a:pt x="293" y="0"/>
                  <a:pt x="542" y="6"/>
                  <a:pt x="633" y="4"/>
                </a:cubicBezTo>
              </a:path>
            </a:pathLst>
          </a:cu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44" name="Line 83"/>
          <p:cNvSpPr>
            <a:spLocks noChangeShapeType="1"/>
          </p:cNvSpPr>
          <p:nvPr/>
        </p:nvSpPr>
        <p:spPr bwMode="auto">
          <a:xfrm rot="16200000">
            <a:off x="3775207" y="428738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45" name="Line 84"/>
          <p:cNvSpPr>
            <a:spLocks noChangeShapeType="1"/>
          </p:cNvSpPr>
          <p:nvPr/>
        </p:nvSpPr>
        <p:spPr bwMode="auto">
          <a:xfrm rot="10800000">
            <a:off x="3873632" y="4098467"/>
            <a:ext cx="182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46" name="Line 85"/>
          <p:cNvSpPr>
            <a:spLocks noChangeShapeType="1"/>
          </p:cNvSpPr>
          <p:nvPr/>
        </p:nvSpPr>
        <p:spPr bwMode="auto">
          <a:xfrm rot="10800000">
            <a:off x="3873632" y="4479467"/>
            <a:ext cx="182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47" name="Text Box 86"/>
          <p:cNvSpPr txBox="1">
            <a:spLocks noChangeArrowheads="1"/>
          </p:cNvSpPr>
          <p:nvPr/>
        </p:nvSpPr>
        <p:spPr bwMode="auto">
          <a:xfrm>
            <a:off x="4002220" y="4084180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Symbol" pitchFamily="18" charset="2"/>
              </a:rPr>
              <a:t>D</a:t>
            </a:r>
            <a:r>
              <a:rPr lang="en-US" sz="1800" b="1" i="1">
                <a:latin typeface="Arial" pitchFamily="34" charset="0"/>
              </a:rPr>
              <a:t>T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49" name="Text Box 88"/>
          <p:cNvSpPr txBox="1">
            <a:spLocks noChangeArrowheads="1"/>
          </p:cNvSpPr>
          <p:nvPr/>
        </p:nvSpPr>
        <p:spPr bwMode="auto">
          <a:xfrm>
            <a:off x="762132" y="547800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en-US" sz="1600" b="1">
                <a:latin typeface="Arial" pitchFamily="34" charset="0"/>
              </a:rPr>
              <a:t>SiO</a:t>
            </a:r>
            <a:r>
              <a:rPr lang="en-US" sz="1600" b="1" baseline="-25000">
                <a:latin typeface="Arial" pitchFamily="34" charset="0"/>
              </a:rPr>
              <a:t>2</a:t>
            </a:r>
          </a:p>
        </p:txBody>
      </p:sp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0709" name="Object 5"/>
          <p:cNvGraphicFramePr>
            <a:graphicFrameLocks noChangeAspect="1"/>
          </p:cNvGraphicFramePr>
          <p:nvPr/>
        </p:nvGraphicFramePr>
        <p:xfrm>
          <a:off x="5161452" y="4156919"/>
          <a:ext cx="3373438" cy="703263"/>
        </p:xfrm>
        <a:graphic>
          <a:graphicData uri="http://schemas.openxmlformats.org/presentationml/2006/ole">
            <p:oleObj spid="_x0000_s200709" name="Equation" r:id="rId6" imgW="1879560" imgH="393480" progId="Equation.DSMT4">
              <p:embed/>
            </p:oleObj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5698850" y="1483569"/>
            <a:ext cx="2298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unsteady (transient)</a:t>
            </a:r>
          </a:p>
        </p:txBody>
      </p:sp>
      <p:cxnSp>
        <p:nvCxnSpPr>
          <p:cNvPr id="54" name="Straight Arrow Connector 53"/>
          <p:cNvCxnSpPr/>
          <p:nvPr/>
        </p:nvCxnSpPr>
        <p:spPr bwMode="auto">
          <a:xfrm rot="16200000" flipH="1">
            <a:off x="7053946" y="1847462"/>
            <a:ext cx="559837" cy="46653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5546565" y="5330892"/>
            <a:ext cx="2603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steady, with convection</a:t>
            </a:r>
          </a:p>
        </p:txBody>
      </p:sp>
      <p:cxnSp>
        <p:nvCxnSpPr>
          <p:cNvPr id="56" name="Straight Arrow Connector 55"/>
          <p:cNvCxnSpPr/>
          <p:nvPr/>
        </p:nvCxnSpPr>
        <p:spPr bwMode="auto">
          <a:xfrm rot="16200000" flipV="1">
            <a:off x="6965307" y="5015206"/>
            <a:ext cx="643813" cy="55985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Interconnect Heat Loss and Crosstalk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3" cstate="print"/>
          <a:srcRect t="2764"/>
          <a:stretch>
            <a:fillRect/>
          </a:stretch>
        </p:blipFill>
        <p:spPr bwMode="auto">
          <a:xfrm>
            <a:off x="601746" y="2644347"/>
            <a:ext cx="4200525" cy="20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32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358" y="5123549"/>
            <a:ext cx="43053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32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6353" y="4641504"/>
            <a:ext cx="27146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3239" name="Picture 7"/>
          <p:cNvPicPr>
            <a:picLocks noChangeAspect="1" noChangeArrowheads="1"/>
          </p:cNvPicPr>
          <p:nvPr/>
        </p:nvPicPr>
        <p:blipFill>
          <a:blip r:embed="rId6" cstate="print"/>
          <a:srcRect b="19073"/>
          <a:stretch>
            <a:fillRect/>
          </a:stretch>
        </p:blipFill>
        <p:spPr bwMode="auto">
          <a:xfrm>
            <a:off x="5266940" y="2111532"/>
            <a:ext cx="3613450" cy="243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323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6768" y="924315"/>
            <a:ext cx="5835092" cy="129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Nanotube (Cylinder)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0" name="Freeform 81"/>
          <p:cNvSpPr>
            <a:spLocks/>
          </p:cNvSpPr>
          <p:nvPr/>
        </p:nvSpPr>
        <p:spPr bwMode="auto">
          <a:xfrm>
            <a:off x="1098131" y="1029735"/>
            <a:ext cx="804814" cy="362464"/>
          </a:xfrm>
          <a:custGeom>
            <a:avLst/>
            <a:gdLst>
              <a:gd name="T0" fmla="*/ 0 w 633"/>
              <a:gd name="T1" fmla="*/ 2147483647 h 246"/>
              <a:gd name="T2" fmla="*/ 2147483647 w 633"/>
              <a:gd name="T3" fmla="*/ 2147483647 h 246"/>
              <a:gd name="T4" fmla="*/ 2147483647 w 633"/>
              <a:gd name="T5" fmla="*/ 2147483647 h 246"/>
              <a:gd name="T6" fmla="*/ 2147483647 w 633"/>
              <a:gd name="T7" fmla="*/ 2147483647 h 246"/>
              <a:gd name="T8" fmla="*/ 0 60000 65536"/>
              <a:gd name="T9" fmla="*/ 0 60000 65536"/>
              <a:gd name="T10" fmla="*/ 0 60000 65536"/>
              <a:gd name="T11" fmla="*/ 0 60000 65536"/>
              <a:gd name="T12" fmla="*/ 0 w 633"/>
              <a:gd name="T13" fmla="*/ 0 h 246"/>
              <a:gd name="T14" fmla="*/ 633 w 633"/>
              <a:gd name="T15" fmla="*/ 246 h 2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3" h="246">
                <a:moveTo>
                  <a:pt x="0" y="246"/>
                </a:moveTo>
                <a:cubicBezTo>
                  <a:pt x="8" y="221"/>
                  <a:pt x="14" y="130"/>
                  <a:pt x="46" y="92"/>
                </a:cubicBezTo>
                <a:cubicBezTo>
                  <a:pt x="78" y="54"/>
                  <a:pt x="97" y="30"/>
                  <a:pt x="195" y="15"/>
                </a:cubicBezTo>
                <a:cubicBezTo>
                  <a:pt x="293" y="0"/>
                  <a:pt x="542" y="6"/>
                  <a:pt x="633" y="4"/>
                </a:cubicBezTo>
              </a:path>
            </a:pathLst>
          </a:cu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82"/>
          <p:cNvSpPr>
            <a:spLocks/>
          </p:cNvSpPr>
          <p:nvPr/>
        </p:nvSpPr>
        <p:spPr bwMode="auto">
          <a:xfrm flipH="1">
            <a:off x="1890716" y="1029735"/>
            <a:ext cx="804815" cy="362464"/>
          </a:xfrm>
          <a:custGeom>
            <a:avLst/>
            <a:gdLst>
              <a:gd name="T0" fmla="*/ 0 w 633"/>
              <a:gd name="T1" fmla="*/ 2147483647 h 246"/>
              <a:gd name="T2" fmla="*/ 2147483647 w 633"/>
              <a:gd name="T3" fmla="*/ 2147483647 h 246"/>
              <a:gd name="T4" fmla="*/ 2147483647 w 633"/>
              <a:gd name="T5" fmla="*/ 2147483647 h 246"/>
              <a:gd name="T6" fmla="*/ 2147483647 w 633"/>
              <a:gd name="T7" fmla="*/ 2147483647 h 246"/>
              <a:gd name="T8" fmla="*/ 0 60000 65536"/>
              <a:gd name="T9" fmla="*/ 0 60000 65536"/>
              <a:gd name="T10" fmla="*/ 0 60000 65536"/>
              <a:gd name="T11" fmla="*/ 0 60000 65536"/>
              <a:gd name="T12" fmla="*/ 0 w 633"/>
              <a:gd name="T13" fmla="*/ 0 h 246"/>
              <a:gd name="T14" fmla="*/ 633 w 633"/>
              <a:gd name="T15" fmla="*/ 246 h 2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3" h="246">
                <a:moveTo>
                  <a:pt x="0" y="246"/>
                </a:moveTo>
                <a:cubicBezTo>
                  <a:pt x="8" y="221"/>
                  <a:pt x="14" y="130"/>
                  <a:pt x="46" y="92"/>
                </a:cubicBezTo>
                <a:cubicBezTo>
                  <a:pt x="78" y="54"/>
                  <a:pt x="97" y="30"/>
                  <a:pt x="195" y="15"/>
                </a:cubicBezTo>
                <a:cubicBezTo>
                  <a:pt x="293" y="0"/>
                  <a:pt x="542" y="6"/>
                  <a:pt x="633" y="4"/>
                </a:cubicBezTo>
              </a:path>
            </a:pathLst>
          </a:cu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noAutofit/>
          </a:bodyPr>
          <a:lstStyle/>
          <a:p>
            <a:pPr algn="ctr"/>
            <a:endParaRPr lang="en-US"/>
          </a:p>
        </p:txBody>
      </p:sp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4" cstate="print"/>
          <a:srcRect t="3542"/>
          <a:stretch>
            <a:fillRect/>
          </a:stretch>
        </p:blipFill>
        <p:spPr bwMode="auto">
          <a:xfrm>
            <a:off x="424995" y="1111123"/>
            <a:ext cx="4895620" cy="206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Line 83"/>
          <p:cNvSpPr>
            <a:spLocks noChangeShapeType="1"/>
          </p:cNvSpPr>
          <p:nvPr/>
        </p:nvSpPr>
        <p:spPr bwMode="auto">
          <a:xfrm rot="16200000">
            <a:off x="2728996" y="1214671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23" name="Line 84"/>
          <p:cNvSpPr>
            <a:spLocks noChangeShapeType="1"/>
          </p:cNvSpPr>
          <p:nvPr/>
        </p:nvSpPr>
        <p:spPr bwMode="auto">
          <a:xfrm rot="10800000">
            <a:off x="2827421" y="1025758"/>
            <a:ext cx="182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25" name="Text Box 86"/>
          <p:cNvSpPr txBox="1">
            <a:spLocks noChangeArrowheads="1"/>
          </p:cNvSpPr>
          <p:nvPr/>
        </p:nvSpPr>
        <p:spPr bwMode="auto">
          <a:xfrm>
            <a:off x="2956009" y="1011471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Symbol" pitchFamily="18" charset="2"/>
              </a:rPr>
              <a:t>D</a:t>
            </a:r>
            <a:r>
              <a:rPr lang="en-US" sz="1800" b="1" i="1">
                <a:latin typeface="Arial" pitchFamily="34" charset="0"/>
              </a:rPr>
              <a:t>T</a:t>
            </a:r>
            <a:endParaRPr lang="en-US" sz="1800" b="1">
              <a:latin typeface="Arial" pitchFamily="34" charset="0"/>
            </a:endParaRPr>
          </a:p>
        </p:txBody>
      </p:sp>
      <p:pic>
        <p:nvPicPr>
          <p:cNvPr id="2242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8920" y="4339626"/>
            <a:ext cx="2776151" cy="202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4260" name="Object 4"/>
          <p:cNvGraphicFramePr>
            <a:graphicFrameLocks noChangeAspect="1"/>
          </p:cNvGraphicFramePr>
          <p:nvPr/>
        </p:nvGraphicFramePr>
        <p:xfrm>
          <a:off x="5576545" y="1161664"/>
          <a:ext cx="3244850" cy="403225"/>
        </p:xfrm>
        <a:graphic>
          <a:graphicData uri="http://schemas.openxmlformats.org/presentationml/2006/ole">
            <p:oleObj spid="_x0000_s224260" name="Equation" r:id="rId6" imgW="1828800" imgH="228600" progId="Equation.DSMT4">
              <p:embed/>
            </p:oleObj>
          </a:graphicData>
        </a:graphic>
      </p:graphicFrame>
      <p:sp>
        <p:nvSpPr>
          <p:cNvPr id="2242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4262" name="Object 6"/>
          <p:cNvGraphicFramePr>
            <a:graphicFrameLocks noChangeAspect="1"/>
          </p:cNvGraphicFramePr>
          <p:nvPr/>
        </p:nvGraphicFramePr>
        <p:xfrm>
          <a:off x="5745614" y="1712999"/>
          <a:ext cx="2906713" cy="676275"/>
        </p:xfrm>
        <a:graphic>
          <a:graphicData uri="http://schemas.openxmlformats.org/presentationml/2006/ole">
            <p:oleObj spid="_x0000_s224262" name="Equation" r:id="rId7" imgW="2082800" imgH="482600" progId="Equation.DSMT4">
              <p:embed/>
            </p:oleObj>
          </a:graphicData>
        </a:graphic>
      </p:graphicFrame>
      <p:graphicFrame>
        <p:nvGraphicFramePr>
          <p:cNvPr id="224264" name="Object 8"/>
          <p:cNvGraphicFramePr>
            <a:graphicFrameLocks noChangeAspect="1"/>
          </p:cNvGraphicFramePr>
          <p:nvPr/>
        </p:nvGraphicFramePr>
        <p:xfrm>
          <a:off x="7881576" y="2483407"/>
          <a:ext cx="941388" cy="660400"/>
        </p:xfrm>
        <a:graphic>
          <a:graphicData uri="http://schemas.openxmlformats.org/presentationml/2006/ole">
            <p:oleObj spid="_x0000_s224264" name="Equation" r:id="rId8" imgW="672840" imgH="469800" progId="Equation.DSMT4">
              <p:embed/>
            </p:oleObj>
          </a:graphicData>
        </a:graphic>
      </p:graphicFrame>
      <p:sp>
        <p:nvSpPr>
          <p:cNvPr id="2242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4265" name="Object 9"/>
          <p:cNvGraphicFramePr>
            <a:graphicFrameLocks noChangeAspect="1"/>
          </p:cNvGraphicFramePr>
          <p:nvPr/>
        </p:nvGraphicFramePr>
        <p:xfrm>
          <a:off x="3797644" y="3361037"/>
          <a:ext cx="1210964" cy="815547"/>
        </p:xfrm>
        <a:graphic>
          <a:graphicData uri="http://schemas.openxmlformats.org/presentationml/2006/ole">
            <p:oleObj spid="_x0000_s224265" name="Equation" r:id="rId9" imgW="939392" imgH="622030" progId="Equation.DSMT4">
              <p:embed/>
            </p:oleObj>
          </a:graphicData>
        </a:graphic>
      </p:graphicFrame>
      <p:sp>
        <p:nvSpPr>
          <p:cNvPr id="2242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4267" name="Object 11"/>
          <p:cNvGraphicFramePr>
            <a:graphicFrameLocks noChangeAspect="1"/>
          </p:cNvGraphicFramePr>
          <p:nvPr/>
        </p:nvGraphicFramePr>
        <p:xfrm>
          <a:off x="5577104" y="2500076"/>
          <a:ext cx="2120900" cy="627062"/>
        </p:xfrm>
        <a:graphic>
          <a:graphicData uri="http://schemas.openxmlformats.org/presentationml/2006/ole">
            <p:oleObj spid="_x0000_s224267" name="Equation" r:id="rId10" imgW="1511280" imgH="444240" progId="Equation.DSMT4">
              <p:embed/>
            </p:oleObj>
          </a:graphicData>
        </a:graphic>
      </p:graphicFrame>
      <p:sp>
        <p:nvSpPr>
          <p:cNvPr id="22427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4269" name="Object 13"/>
          <p:cNvGraphicFramePr>
            <a:graphicFrameLocks noChangeAspect="1"/>
          </p:cNvGraphicFramePr>
          <p:nvPr/>
        </p:nvGraphicFramePr>
        <p:xfrm>
          <a:off x="7172370" y="5553289"/>
          <a:ext cx="1455737" cy="635000"/>
        </p:xfrm>
        <a:graphic>
          <a:graphicData uri="http://schemas.openxmlformats.org/presentationml/2006/ole">
            <p:oleObj spid="_x0000_s224269" name="Equation" r:id="rId11" imgW="1028520" imgH="457200" progId="Equation.DSMT4">
              <p:embed/>
            </p:oleObj>
          </a:graphicData>
        </a:graphic>
      </p:graphicFrame>
      <p:sp>
        <p:nvSpPr>
          <p:cNvPr id="40" name="Left Brace 39"/>
          <p:cNvSpPr/>
          <p:nvPr/>
        </p:nvSpPr>
        <p:spPr bwMode="auto">
          <a:xfrm>
            <a:off x="6886833" y="5535826"/>
            <a:ext cx="313038" cy="642551"/>
          </a:xfrm>
          <a:prstGeom prst="leftBrace">
            <a:avLst>
              <a:gd name="adj1" fmla="val 19762"/>
              <a:gd name="adj2" fmla="val 50000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36259" y="4440192"/>
            <a:ext cx="1816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Role of thermal</a:t>
            </a:r>
          </a:p>
          <a:p>
            <a:pPr algn="l"/>
            <a:r>
              <a:rPr lang="en-US" sz="1400" dirty="0" smtClean="0"/>
              <a:t>contact resistance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83275" y="3373393"/>
            <a:ext cx="2481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Role of cylindrical heat</a:t>
            </a:r>
          </a:p>
          <a:p>
            <a:pPr algn="l"/>
            <a:r>
              <a:rPr lang="en-US" sz="1400" dirty="0" smtClean="0"/>
              <a:t>spreading (shape factor!)</a:t>
            </a:r>
          </a:p>
        </p:txBody>
      </p:sp>
      <p:sp>
        <p:nvSpPr>
          <p:cNvPr id="44" name="Left Brace 43"/>
          <p:cNvSpPr/>
          <p:nvPr/>
        </p:nvSpPr>
        <p:spPr bwMode="auto">
          <a:xfrm flipH="1">
            <a:off x="3431059" y="3332205"/>
            <a:ext cx="313038" cy="642551"/>
          </a:xfrm>
          <a:prstGeom prst="leftBrace">
            <a:avLst>
              <a:gd name="adj1" fmla="val 19762"/>
              <a:gd name="adj2" fmla="val 50000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5417" y="5700585"/>
            <a:ext cx="3300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E. Pop </a:t>
            </a:r>
            <a:r>
              <a:rPr lang="en-US" sz="1400" i="1" dirty="0" smtClean="0"/>
              <a:t>et al</a:t>
            </a:r>
            <a:r>
              <a:rPr lang="en-US" sz="1400" dirty="0" smtClean="0"/>
              <a:t>.</a:t>
            </a:r>
          </a:p>
          <a:p>
            <a:pPr algn="l"/>
            <a:r>
              <a:rPr lang="en-US" sz="1400" dirty="0" smtClean="0"/>
              <a:t>J. Appl. Phys. 101, 093710 (2007)</a:t>
            </a:r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Observations with Leakage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9261"/>
            <a:ext cx="8229600" cy="3504261"/>
          </a:xfrm>
        </p:spPr>
        <p:txBody>
          <a:bodyPr/>
          <a:lstStyle/>
          <a:p>
            <a:r>
              <a:rPr lang="en-US" dirty="0" smtClean="0"/>
              <a:t>This is the “usual” (BSIM, Spice) leakage model</a:t>
            </a:r>
          </a:p>
          <a:p>
            <a:r>
              <a:rPr lang="en-US" dirty="0" smtClean="0"/>
              <a:t>The thermal voltage V</a:t>
            </a:r>
            <a:r>
              <a:rPr lang="en-US" baseline="-25000" dirty="0" smtClean="0"/>
              <a:t>T</a:t>
            </a:r>
            <a:r>
              <a:rPr lang="en-US" dirty="0" smtClean="0"/>
              <a:t> =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B</a:t>
            </a:r>
            <a:r>
              <a:rPr lang="en-US" dirty="0" err="1" smtClean="0"/>
              <a:t>T</a:t>
            </a:r>
            <a:r>
              <a:rPr lang="en-US" dirty="0" smtClean="0"/>
              <a:t>/q</a:t>
            </a:r>
          </a:p>
          <a:p>
            <a:r>
              <a:rPr lang="en-US" dirty="0" smtClean="0"/>
              <a:t>This model was derived for 3-dimensional carrier motion, impinging on a small energy barrier (what about 1-D or 2-D transistors?)</a:t>
            </a:r>
          </a:p>
          <a:p>
            <a:r>
              <a:rPr lang="en-US" dirty="0" smtClean="0"/>
              <a:t>This model assumes some average “junction temperature” T but T itself is unsteady during digital operation! (what about hot phonons?!)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190466" name="Object 2"/>
          <p:cNvGraphicFramePr>
            <a:graphicFrameLocks noChangeAspect="1"/>
          </p:cNvGraphicFramePr>
          <p:nvPr/>
        </p:nvGraphicFramePr>
        <p:xfrm>
          <a:off x="778669" y="1068221"/>
          <a:ext cx="7586662" cy="1022350"/>
        </p:xfrm>
        <a:graphic>
          <a:graphicData uri="http://schemas.openxmlformats.org/presentationml/2006/ole">
            <p:oleObj spid="_x0000_s190466" name="Equation" r:id="rId4" imgW="3746500" imgH="508000" progId="Equation.DSMT4">
              <p:embed/>
            </p:oleObj>
          </a:graphicData>
        </a:graphic>
      </p:graphicFrame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Energy?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2090"/>
            <a:ext cx="8229600" cy="4830763"/>
          </a:xfrm>
        </p:spPr>
        <p:txBody>
          <a:bodyPr/>
          <a:lstStyle/>
          <a:p>
            <a:r>
              <a:rPr lang="en-US" dirty="0" smtClean="0"/>
              <a:t>Energy is a better metric when worried about battery life</a:t>
            </a:r>
          </a:p>
          <a:p>
            <a:r>
              <a:rPr lang="en-US" dirty="0" smtClean="0"/>
              <a:t>So look at energy, not power minimization: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Critical difference: leakage energy depends on circuit delay,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p</a:t>
            </a:r>
            <a:endParaRPr lang="en-US" baseline="-25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1910" y="2318169"/>
            <a:ext cx="34766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1491" name="Object 3"/>
          <p:cNvGraphicFramePr>
            <a:graphicFrameLocks noChangeAspect="1"/>
          </p:cNvGraphicFramePr>
          <p:nvPr/>
        </p:nvGraphicFramePr>
        <p:xfrm>
          <a:off x="2526620" y="4612533"/>
          <a:ext cx="4475162" cy="869950"/>
        </p:xfrm>
        <a:graphic>
          <a:graphicData uri="http://schemas.openxmlformats.org/presentationml/2006/ole">
            <p:oleObj spid="_x0000_s191491" name="Equation" r:id="rId5" imgW="2197080" imgH="431640" progId="Equation.DSMT4">
              <p:embed/>
            </p:oleObj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 rot="10800000" flipV="1">
            <a:off x="6913985" y="4982547"/>
            <a:ext cx="503853" cy="14929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473821" y="475861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?</a:t>
            </a:r>
          </a:p>
        </p:txBody>
      </p:sp>
      <p:graphicFrame>
        <p:nvGraphicFramePr>
          <p:cNvPr id="191492" name="Object 4"/>
          <p:cNvGraphicFramePr>
            <a:graphicFrameLocks noChangeAspect="1"/>
          </p:cNvGraphicFramePr>
          <p:nvPr/>
        </p:nvGraphicFramePr>
        <p:xfrm>
          <a:off x="2526620" y="5601864"/>
          <a:ext cx="4164013" cy="485775"/>
        </p:xfrm>
        <a:graphic>
          <a:graphicData uri="http://schemas.openxmlformats.org/presentationml/2006/ole">
            <p:oleObj spid="_x0000_s191492" name="Equation" r:id="rId6" imgW="2044440" imgH="241200" progId="Equation.DSMT4">
              <p:embed/>
            </p:oleObj>
          </a:graphicData>
        </a:graphic>
      </p:graphicFrame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Lowering V</a:t>
            </a:r>
            <a:r>
              <a:rPr lang="en-US" baseline="-25000" dirty="0" smtClean="0"/>
              <a:t>DD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4697"/>
            <a:ext cx="8229600" cy="4657524"/>
          </a:xfrm>
        </p:spPr>
        <p:txBody>
          <a:bodyPr/>
          <a:lstStyle/>
          <a:p>
            <a:r>
              <a:rPr lang="en-US" dirty="0" smtClean="0"/>
              <a:t>Easy observation: lowering V</a:t>
            </a:r>
            <a:r>
              <a:rPr lang="en-US" baseline="-25000" dirty="0" smtClean="0"/>
              <a:t>DD</a:t>
            </a:r>
            <a:r>
              <a:rPr lang="en-US" dirty="0" smtClean="0"/>
              <a:t> lowers power and energy… the latter up to a point!</a:t>
            </a:r>
          </a:p>
          <a:p>
            <a:r>
              <a:rPr lang="en-US" dirty="0" smtClean="0"/>
              <a:t>How low V</a:t>
            </a:r>
            <a:r>
              <a:rPr lang="en-US" baseline="-25000" dirty="0" smtClean="0"/>
              <a:t>DD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is theoretically possible to operate circuits near V</a:t>
            </a:r>
            <a:r>
              <a:rPr lang="en-US" baseline="-25000" dirty="0" smtClean="0"/>
              <a:t>DD</a:t>
            </a:r>
            <a:r>
              <a:rPr lang="en-US" dirty="0" smtClean="0"/>
              <a:t> ~ 50 mV, deep into the subthreshold regime!</a:t>
            </a:r>
          </a:p>
          <a:p>
            <a:r>
              <a:rPr lang="en-US" dirty="0" smtClean="0"/>
              <a:t>So… why not do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9575" y="783764"/>
            <a:ext cx="4470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B. </a:t>
            </a:r>
            <a:r>
              <a:rPr lang="en-US" sz="1400" dirty="0" err="1" smtClean="0"/>
              <a:t>Zhai</a:t>
            </a:r>
            <a:r>
              <a:rPr lang="en-US" sz="1400" dirty="0" smtClean="0"/>
              <a:t>, IEEE Trans. VLSI Sys. 13, 1239 (2005)</a:t>
            </a:r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25" y="2825821"/>
            <a:ext cx="56197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Energy-Voltage Trade-Off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7407"/>
            <a:ext cx="4385388" cy="4830763"/>
          </a:xfrm>
        </p:spPr>
        <p:txBody>
          <a:bodyPr/>
          <a:lstStyle/>
          <a:p>
            <a:r>
              <a:rPr lang="en-US" dirty="0" smtClean="0"/>
              <a:t>Remember, delay: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 high V</a:t>
            </a:r>
            <a:r>
              <a:rPr lang="en-US" baseline="-25000" dirty="0" smtClean="0"/>
              <a:t>DD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I</a:t>
            </a:r>
            <a:r>
              <a:rPr lang="en-US" baseline="-25000" dirty="0" smtClean="0">
                <a:sym typeface="Wingdings" pitchFamily="2" charset="2"/>
              </a:rPr>
              <a:t>ON</a:t>
            </a:r>
            <a:r>
              <a:rPr lang="en-US" dirty="0" smtClean="0">
                <a:sym typeface="Wingdings" pitchFamily="2" charset="2"/>
              </a:rPr>
              <a:t> = </a:t>
            </a:r>
            <a:r>
              <a:rPr lang="en-US" dirty="0" err="1" smtClean="0">
                <a:sym typeface="Wingdings" pitchFamily="2" charset="2"/>
              </a:rPr>
              <a:t>I</a:t>
            </a:r>
            <a:r>
              <a:rPr lang="en-US" baseline="-25000" dirty="0" err="1" smtClean="0">
                <a:sym typeface="Wingdings" pitchFamily="2" charset="2"/>
              </a:rPr>
              <a:t>D,sat</a:t>
            </a:r>
            <a:endParaRPr lang="en-US" baseline="-25000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At low V</a:t>
            </a:r>
            <a:r>
              <a:rPr lang="en-US" baseline="-25000" dirty="0" smtClean="0">
                <a:sym typeface="Wingdings" pitchFamily="2" charset="2"/>
              </a:rPr>
              <a:t>DD</a:t>
            </a:r>
            <a:r>
              <a:rPr lang="en-US" dirty="0" smtClean="0">
                <a:sym typeface="Wingdings" pitchFamily="2" charset="2"/>
              </a:rPr>
              <a:t> delay too high, so leakage </a:t>
            </a:r>
            <a:r>
              <a:rPr lang="en-US" u="sng" dirty="0" smtClean="0">
                <a:sym typeface="Wingdings" pitchFamily="2" charset="2"/>
              </a:rPr>
              <a:t>energy</a:t>
            </a:r>
            <a:r>
              <a:rPr lang="en-US" dirty="0" smtClean="0">
                <a:sym typeface="Wingdings" pitchFamily="2" charset="2"/>
              </a:rPr>
              <a:t> goes up as well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DD8CC"/>
              </a:clrFrom>
              <a:clrTo>
                <a:srgbClr val="EDD8CC">
                  <a:alpha val="0"/>
                </a:srgbClr>
              </a:clrTo>
            </a:clrChange>
            <a:lum contrast="30000"/>
          </a:blip>
          <a:srcRect t="1006" r="2510" b="52997"/>
          <a:stretch>
            <a:fillRect/>
          </a:stretch>
        </p:blipFill>
        <p:spPr bwMode="auto">
          <a:xfrm>
            <a:off x="5400834" y="709127"/>
            <a:ext cx="3518900" cy="274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DD8CC"/>
              </a:clrFrom>
              <a:clrTo>
                <a:srgbClr val="EDD8CC">
                  <a:alpha val="0"/>
                </a:srgbClr>
              </a:clrTo>
            </a:clrChange>
            <a:lum contrast="30000"/>
          </a:blip>
          <a:srcRect t="50885" r="1960" b="2782"/>
          <a:stretch>
            <a:fillRect/>
          </a:stretch>
        </p:blipFill>
        <p:spPr bwMode="auto">
          <a:xfrm>
            <a:off x="5400834" y="3660321"/>
            <a:ext cx="3522730" cy="275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2515" name="Object 3"/>
          <p:cNvGraphicFramePr>
            <a:graphicFrameLocks noChangeAspect="1"/>
          </p:cNvGraphicFramePr>
          <p:nvPr/>
        </p:nvGraphicFramePr>
        <p:xfrm>
          <a:off x="1860357" y="1823518"/>
          <a:ext cx="1552575" cy="869950"/>
        </p:xfrm>
        <a:graphic>
          <a:graphicData uri="http://schemas.openxmlformats.org/presentationml/2006/ole">
            <p:oleObj spid="_x0000_s192515" name="Equation" r:id="rId5" imgW="761760" imgH="431640" progId="Equation.DSMT4">
              <p:embed/>
            </p:oleObj>
          </a:graphicData>
        </a:graphic>
      </p:graphicFrame>
      <p:graphicFrame>
        <p:nvGraphicFramePr>
          <p:cNvPr id="192516" name="Object 4"/>
          <p:cNvGraphicFramePr>
            <a:graphicFrameLocks noChangeAspect="1"/>
          </p:cNvGraphicFramePr>
          <p:nvPr/>
        </p:nvGraphicFramePr>
        <p:xfrm>
          <a:off x="1230280" y="4729881"/>
          <a:ext cx="2949575" cy="485775"/>
        </p:xfrm>
        <a:graphic>
          <a:graphicData uri="http://schemas.openxmlformats.org/presentationml/2006/ole">
            <p:oleObj spid="_x0000_s192516" name="Equation" r:id="rId6" imgW="1447560" imgH="241200" progId="Equation.DSMT4">
              <p:embed/>
            </p:oleObj>
          </a:graphicData>
        </a:graphic>
      </p:graphicFrame>
      <p:graphicFrame>
        <p:nvGraphicFramePr>
          <p:cNvPr id="192517" name="Object 5"/>
          <p:cNvGraphicFramePr>
            <a:graphicFrameLocks noChangeAspect="1"/>
          </p:cNvGraphicFramePr>
          <p:nvPr/>
        </p:nvGraphicFramePr>
        <p:xfrm>
          <a:off x="1230280" y="5410654"/>
          <a:ext cx="2974975" cy="512763"/>
        </p:xfrm>
        <a:graphic>
          <a:graphicData uri="http://schemas.openxmlformats.org/presentationml/2006/ole">
            <p:oleObj spid="_x0000_s192517" name="Equation" r:id="rId7" imgW="1460160" imgH="2538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09575" y="783764"/>
            <a:ext cx="4470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B. </a:t>
            </a:r>
            <a:r>
              <a:rPr lang="en-US" sz="1400" dirty="0" err="1" smtClean="0"/>
              <a:t>Zhai</a:t>
            </a:r>
            <a:r>
              <a:rPr lang="en-US" sz="1400" dirty="0" smtClean="0"/>
              <a:t>, IEEE Trans. VLSI Sys. 13, 1239 (2005)</a:t>
            </a:r>
          </a:p>
        </p:txBody>
      </p:sp>
      <p:cxnSp>
        <p:nvCxnSpPr>
          <p:cNvPr id="12" name="Straight Arrow Connector 11"/>
          <p:cNvCxnSpPr>
            <a:endCxn id="192514" idx="1"/>
          </p:cNvCxnSpPr>
          <p:nvPr/>
        </p:nvCxnSpPr>
        <p:spPr bwMode="auto">
          <a:xfrm rot="5400000" flipH="1" flipV="1">
            <a:off x="3424769" y="2913177"/>
            <a:ext cx="2806056" cy="1146074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6" idx="1"/>
          </p:cNvCxnSpPr>
          <p:nvPr/>
        </p:nvCxnSpPr>
        <p:spPr bwMode="auto">
          <a:xfrm flipV="1">
            <a:off x="4183224" y="5038167"/>
            <a:ext cx="1217610" cy="609964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990249" y="5486400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Optimum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V</a:t>
            </a:r>
            <a:r>
              <a:rPr lang="en-US" sz="1400" baseline="-25000" dirty="0" smtClean="0">
                <a:solidFill>
                  <a:srgbClr val="FF0000"/>
                </a:solidFill>
              </a:rPr>
              <a:t>DD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rot="16200000" flipV="1">
            <a:off x="6226645" y="5240056"/>
            <a:ext cx="548640" cy="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Low-Power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358"/>
            <a:ext cx="8229600" cy="454555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Use the lowest possible supply voltage (V</a:t>
            </a:r>
            <a:r>
              <a:rPr lang="en-US" baseline="-25000" dirty="0" smtClean="0"/>
              <a:t>DD</a:t>
            </a:r>
            <a:r>
              <a:rPr lang="en-US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Use the smallest geometry, highest frequency devices BUT operate them at the lowest possible frequency (f)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Use parallelism and pipelining to lower required frequency of operation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Manage power by disconnecting power source when system is idle (sleep states)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Design systems to have lowest requirements of performance for the given user functionality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0545" y="690465"/>
            <a:ext cx="2057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Roy &amp; Prasad (2000)</a:t>
            </a:r>
          </a:p>
        </p:txBody>
      </p:sp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Leakage Model: Closer 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56579"/>
            <a:ext cx="8229600" cy="3364302"/>
          </a:xfrm>
        </p:spPr>
        <p:txBody>
          <a:bodyPr/>
          <a:lstStyle/>
          <a:p>
            <a:r>
              <a:rPr lang="en-US" dirty="0" smtClean="0"/>
              <a:t>Strongly (exponentially!) temperature dependent!</a:t>
            </a:r>
          </a:p>
          <a:p>
            <a:r>
              <a:rPr lang="en-US" dirty="0" smtClean="0"/>
              <a:t>Typically people use </a:t>
            </a:r>
            <a:r>
              <a:rPr lang="el-GR" dirty="0" smtClean="0"/>
              <a:t>Δ</a:t>
            </a:r>
            <a:r>
              <a:rPr lang="en-US" dirty="0" smtClean="0"/>
              <a:t>T = PR</a:t>
            </a:r>
            <a:r>
              <a:rPr lang="en-US" baseline="-25000" dirty="0" smtClean="0"/>
              <a:t>TH</a:t>
            </a:r>
            <a:r>
              <a:rPr lang="en-US" dirty="0" smtClean="0"/>
              <a:t> where</a:t>
            </a:r>
          </a:p>
          <a:p>
            <a:pPr lvl="1">
              <a:spcBef>
                <a:spcPts val="1200"/>
              </a:spcBef>
            </a:pPr>
            <a:r>
              <a:rPr lang="el-GR" dirty="0" smtClean="0"/>
              <a:t>Δ</a:t>
            </a:r>
            <a:r>
              <a:rPr lang="en-US" dirty="0" smtClean="0"/>
              <a:t>T is an average “junction temperature”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P is a time-averaged power dissipation (active + leakage)</a:t>
            </a:r>
          </a:p>
          <a:p>
            <a:endParaRPr lang="en-US" sz="1100" dirty="0" smtClean="0"/>
          </a:p>
          <a:p>
            <a:r>
              <a:rPr lang="en-US" dirty="0" smtClean="0"/>
              <a:t>How do we calculate R</a:t>
            </a:r>
            <a:r>
              <a:rPr lang="en-US" baseline="-25000" dirty="0" smtClean="0"/>
              <a:t>TH</a:t>
            </a:r>
            <a:r>
              <a:rPr lang="en-US" dirty="0" smtClean="0"/>
              <a:t>?</a:t>
            </a:r>
          </a:p>
          <a:p>
            <a:r>
              <a:rPr lang="en-US" dirty="0" smtClean="0"/>
              <a:t>And when is it OK to use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94562" name="Object 2"/>
          <p:cNvGraphicFramePr>
            <a:graphicFrameLocks noChangeAspect="1"/>
          </p:cNvGraphicFramePr>
          <p:nvPr/>
        </p:nvGraphicFramePr>
        <p:xfrm>
          <a:off x="779463" y="1133705"/>
          <a:ext cx="7585075" cy="1022350"/>
        </p:xfrm>
        <a:graphic>
          <a:graphicData uri="http://schemas.openxmlformats.org/presentationml/2006/ole">
            <p:oleObj spid="_x0000_s194562" name="Equation" r:id="rId4" imgW="3746500" imgH="508000" progId="Equation.DSMT4">
              <p:embed/>
            </p:oleObj>
          </a:graphicData>
        </a:graphic>
      </p:graphicFrame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7279A-57FB-42F2-8B3C-C5E79E4D9ABF}" type="slidenum">
              <a:rPr lang="en-US"/>
              <a:pPr/>
              <a:t>9</a:t>
            </a:fld>
            <a:endParaRPr lang="en-US"/>
          </a:p>
        </p:txBody>
      </p:sp>
      <p:pic>
        <p:nvPicPr>
          <p:cNvPr id="580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963" y="1108075"/>
            <a:ext cx="5616575" cy="4714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5806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Thermal Resistance Data</a:t>
            </a:r>
            <a:endParaRPr lang="en-US" dirty="0"/>
          </a:p>
        </p:txBody>
      </p:sp>
      <p:pic>
        <p:nvPicPr>
          <p:cNvPr id="5806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6938" y="3730625"/>
            <a:ext cx="403225" cy="4032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</p:pic>
      <p:sp>
        <p:nvSpPr>
          <p:cNvPr id="580613" name="Rectangle 5"/>
          <p:cNvSpPr>
            <a:spLocks noChangeArrowheads="1"/>
          </p:cNvSpPr>
          <p:nvPr/>
        </p:nvSpPr>
        <p:spPr bwMode="auto">
          <a:xfrm>
            <a:off x="1620838" y="2384425"/>
            <a:ext cx="542925" cy="508000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806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9575" y="2428875"/>
            <a:ext cx="428625" cy="4286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</p:pic>
      <p:pic>
        <p:nvPicPr>
          <p:cNvPr id="5806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8313" y="3036888"/>
            <a:ext cx="438150" cy="438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</p:pic>
      <p:pic>
        <p:nvPicPr>
          <p:cNvPr id="58061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1513" y="4446588"/>
            <a:ext cx="401637" cy="4016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</p:pic>
      <p:sp>
        <p:nvSpPr>
          <p:cNvPr id="580617" name="Line 9"/>
          <p:cNvSpPr>
            <a:spLocks noChangeShapeType="1"/>
          </p:cNvSpPr>
          <p:nvPr/>
        </p:nvSpPr>
        <p:spPr bwMode="auto">
          <a:xfrm flipH="1">
            <a:off x="4665663" y="3298825"/>
            <a:ext cx="1003300" cy="4460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0618" name="Text Box 10"/>
          <p:cNvSpPr txBox="1">
            <a:spLocks noChangeArrowheads="1"/>
          </p:cNvSpPr>
          <p:nvPr/>
        </p:nvSpPr>
        <p:spPr bwMode="auto">
          <a:xfrm>
            <a:off x="5741988" y="3108325"/>
            <a:ext cx="1044575" cy="3302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/>
              <a:t>Silicon-on-</a:t>
            </a:r>
          </a:p>
          <a:p>
            <a:pPr algn="l">
              <a:lnSpc>
                <a:spcPct val="90000"/>
              </a:lnSpc>
            </a:pPr>
            <a:r>
              <a:rPr lang="en-US"/>
              <a:t>Insulator FET</a:t>
            </a:r>
          </a:p>
        </p:txBody>
      </p:sp>
      <p:sp>
        <p:nvSpPr>
          <p:cNvPr id="580619" name="Line 11"/>
          <p:cNvSpPr>
            <a:spLocks noChangeShapeType="1"/>
          </p:cNvSpPr>
          <p:nvPr/>
        </p:nvSpPr>
        <p:spPr bwMode="auto">
          <a:xfrm flipV="1">
            <a:off x="3725863" y="4075113"/>
            <a:ext cx="238125" cy="5365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0620" name="Text Box 12"/>
          <p:cNvSpPr txBox="1">
            <a:spLocks noChangeArrowheads="1"/>
          </p:cNvSpPr>
          <p:nvPr/>
        </p:nvSpPr>
        <p:spPr bwMode="auto">
          <a:xfrm>
            <a:off x="3662363" y="4684713"/>
            <a:ext cx="671512" cy="18256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10000"/>
              </a:spcBef>
            </a:pPr>
            <a:r>
              <a:rPr lang="en-US"/>
              <a:t>Bulk FET</a:t>
            </a:r>
          </a:p>
        </p:txBody>
      </p:sp>
      <p:sp>
        <p:nvSpPr>
          <p:cNvPr id="580621" name="Line 13"/>
          <p:cNvSpPr>
            <a:spLocks noChangeShapeType="1"/>
          </p:cNvSpPr>
          <p:nvPr/>
        </p:nvSpPr>
        <p:spPr bwMode="auto">
          <a:xfrm flipV="1">
            <a:off x="2690813" y="3441700"/>
            <a:ext cx="400050" cy="4841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0622" name="Text Box 14"/>
          <p:cNvSpPr txBox="1">
            <a:spLocks noChangeArrowheads="1"/>
          </p:cNvSpPr>
          <p:nvPr/>
        </p:nvSpPr>
        <p:spPr bwMode="auto">
          <a:xfrm>
            <a:off x="2622550" y="3978275"/>
            <a:ext cx="534988" cy="1825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10000"/>
              </a:spcBef>
            </a:pPr>
            <a:r>
              <a:rPr lang="en-US"/>
              <a:t>Cu Via</a:t>
            </a:r>
          </a:p>
        </p:txBody>
      </p:sp>
      <p:sp>
        <p:nvSpPr>
          <p:cNvPr id="580623" name="Text Box 15"/>
          <p:cNvSpPr txBox="1">
            <a:spLocks noChangeArrowheads="1"/>
          </p:cNvSpPr>
          <p:nvPr/>
        </p:nvSpPr>
        <p:spPr bwMode="auto">
          <a:xfrm>
            <a:off x="1639888" y="2884488"/>
            <a:ext cx="1238250" cy="330200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  <a:effectLst/>
        </p:spPr>
        <p:txBody>
          <a:bodyPr lIns="4572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Phase-change Memory (PCM)</a:t>
            </a:r>
          </a:p>
        </p:txBody>
      </p:sp>
      <p:sp>
        <p:nvSpPr>
          <p:cNvPr id="580624" name="Line 16"/>
          <p:cNvSpPr>
            <a:spLocks noChangeShapeType="1"/>
          </p:cNvSpPr>
          <p:nvPr/>
        </p:nvSpPr>
        <p:spPr bwMode="auto">
          <a:xfrm flipV="1">
            <a:off x="2214563" y="2738438"/>
            <a:ext cx="407987" cy="968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0625" name="Line 17"/>
          <p:cNvSpPr>
            <a:spLocks noChangeShapeType="1"/>
          </p:cNvSpPr>
          <p:nvPr/>
        </p:nvSpPr>
        <p:spPr bwMode="auto">
          <a:xfrm flipH="1">
            <a:off x="4330700" y="1516063"/>
            <a:ext cx="142875" cy="5302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0626" name="Text Box 18"/>
          <p:cNvSpPr txBox="1">
            <a:spLocks noChangeArrowheads="1"/>
          </p:cNvSpPr>
          <p:nvPr/>
        </p:nvSpPr>
        <p:spPr bwMode="auto">
          <a:xfrm>
            <a:off x="3725863" y="1108075"/>
            <a:ext cx="1044575" cy="330200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/>
              <a:t>Single-wall nanotube</a:t>
            </a:r>
          </a:p>
        </p:txBody>
      </p:sp>
      <p:sp>
        <p:nvSpPr>
          <p:cNvPr id="580627" name="Rectangle 19"/>
          <p:cNvSpPr>
            <a:spLocks noChangeArrowheads="1"/>
          </p:cNvSpPr>
          <p:nvPr/>
        </p:nvSpPr>
        <p:spPr bwMode="auto">
          <a:xfrm>
            <a:off x="4533900" y="1284288"/>
            <a:ext cx="542925" cy="508000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80628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83113" y="1322388"/>
            <a:ext cx="414337" cy="4143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</p:pic>
      <p:sp>
        <p:nvSpPr>
          <p:cNvPr id="580629" name="Text Box 21"/>
          <p:cNvSpPr txBox="1">
            <a:spLocks noChangeArrowheads="1"/>
          </p:cNvSpPr>
          <p:nvPr/>
        </p:nvSpPr>
        <p:spPr bwMode="auto">
          <a:xfrm>
            <a:off x="146050" y="5929313"/>
            <a:ext cx="7685088" cy="4572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Data: Mautry (1990), Bunyan (1992), Su (1994), Lee (1995), Jenkins (1995), Tenbroek (1996), Jin (2001), Reyboz (2004), Javey (2004), Seidel (2004), Pop (2004-6), Maune (2006).</a:t>
            </a:r>
          </a:p>
        </p:txBody>
      </p:sp>
      <p:sp>
        <p:nvSpPr>
          <p:cNvPr id="580630" name="Text Box 22"/>
          <p:cNvSpPr txBox="1">
            <a:spLocks noChangeArrowheads="1"/>
          </p:cNvSpPr>
          <p:nvPr/>
        </p:nvSpPr>
        <p:spPr bwMode="auto">
          <a:xfrm>
            <a:off x="5816600" y="1089025"/>
            <a:ext cx="3057525" cy="1597025"/>
          </a:xfrm>
          <a:prstGeom prst="rect">
            <a:avLst/>
          </a:prstGeom>
          <a:solidFill>
            <a:srgbClr val="CCFFFF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en-US" sz="1400"/>
              <a:t>High thermal resistances:</a:t>
            </a:r>
            <a:endParaRPr lang="en-US" sz="200"/>
          </a:p>
          <a:p>
            <a:pPr algn="l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</a:rPr>
              <a:t> SWNT due to small thermal conductance (very small d ~ 2 nm)</a:t>
            </a:r>
          </a:p>
          <a:p>
            <a:pPr algn="l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</a:rPr>
              <a:t> Others due to low thermal conductivity, decreasing dimensions, increased role of interfaces</a:t>
            </a:r>
          </a:p>
        </p:txBody>
      </p:sp>
      <p:sp>
        <p:nvSpPr>
          <p:cNvPr id="580631" name="Text Box 23"/>
          <p:cNvSpPr txBox="1">
            <a:spLocks noChangeArrowheads="1"/>
          </p:cNvSpPr>
          <p:nvPr/>
        </p:nvSpPr>
        <p:spPr bwMode="auto">
          <a:xfrm>
            <a:off x="5816600" y="4087813"/>
            <a:ext cx="2516188" cy="939800"/>
          </a:xfrm>
          <a:prstGeom prst="rect">
            <a:avLst/>
          </a:prstGeom>
          <a:solidFill>
            <a:srgbClr val="CCFFFF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en-US" sz="1400"/>
              <a:t>Power input also matters:</a:t>
            </a:r>
            <a:endParaRPr lang="en-US" sz="200"/>
          </a:p>
          <a:p>
            <a:pPr algn="l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</a:rPr>
              <a:t> SWNT ~ 0.01-0.1 mW</a:t>
            </a:r>
          </a:p>
          <a:p>
            <a:pPr algn="l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</a:rPr>
              <a:t> Others ~ 0.1-1 mW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30517</TotalTime>
  <Words>1009</Words>
  <Application>Microsoft Office PowerPoint</Application>
  <PresentationFormat>On-screen Show (4:3)</PresentationFormat>
  <Paragraphs>197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Equation</vt:lpstr>
      <vt:lpstr>Revisit CMOS Power Dissipation</vt:lpstr>
      <vt:lpstr>Leakage vs. Active Power Trends</vt:lpstr>
      <vt:lpstr>Some Observations with Leakage</vt:lpstr>
      <vt:lpstr>What About Energy?</vt:lpstr>
      <vt:lpstr>Effects of Lowering VDD</vt:lpstr>
      <vt:lpstr>Energy-Voltage Trade-Off</vt:lpstr>
      <vt:lpstr>Principles of Low-Power Design</vt:lpstr>
      <vt:lpstr>Leakage Model: Closer Look</vt:lpstr>
      <vt:lpstr>Device Thermal Resistance Data</vt:lpstr>
      <vt:lpstr>Modeling Device Thermal Response</vt:lpstr>
      <vt:lpstr>Modeling Device Thermal Response</vt:lpstr>
      <vt:lpstr>Approaches for Thermal Resistance</vt:lpstr>
      <vt:lpstr>Shape Factors</vt:lpstr>
      <vt:lpstr>Ex: Heat Loss from Via + Interconnect</vt:lpstr>
      <vt:lpstr>Many Shape Factors (Compact Models)</vt:lpstr>
      <vt:lpstr>Thermal-Electrical Cheat Sheet</vt:lpstr>
      <vt:lpstr>Obtaining the Temperature Distribution</vt:lpstr>
      <vt:lpstr>1-D Interconnect with Heat Generation</vt:lpstr>
      <vt:lpstr>Ex: 1D Rectangular Nanowire</vt:lpstr>
      <vt:lpstr>1-Dimensional Heat Equation</vt:lpstr>
      <vt:lpstr>Interconnect Heat Loss and Crosstalk</vt:lpstr>
      <vt:lpstr>Carbon Nanotube (Cylinder)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 EP</dc:title>
  <dc:creator>© Eric Pop</dc:creator>
  <cp:lastModifiedBy>Eric Pop</cp:lastModifiedBy>
  <cp:revision>1761</cp:revision>
  <cp:lastPrinted>2009-04-09T17:48:47Z</cp:lastPrinted>
  <dcterms:created xsi:type="dcterms:W3CDTF">2004-06-14T02:57:56Z</dcterms:created>
  <dcterms:modified xsi:type="dcterms:W3CDTF">2010-11-16T17:29:19Z</dcterms:modified>
</cp:coreProperties>
</file>