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36" r:id="rId2"/>
    <p:sldId id="537" r:id="rId3"/>
    <p:sldId id="538" r:id="rId4"/>
    <p:sldId id="539" r:id="rId5"/>
    <p:sldId id="540" r:id="rId6"/>
    <p:sldId id="542" r:id="rId7"/>
    <p:sldId id="544" r:id="rId8"/>
    <p:sldId id="541" r:id="rId9"/>
    <p:sldId id="545" r:id="rId10"/>
    <p:sldId id="546" r:id="rId11"/>
    <p:sldId id="547" r:id="rId12"/>
    <p:sldId id="548" r:id="rId13"/>
    <p:sldId id="549" r:id="rId14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000099"/>
    <a:srgbClr val="B7D1D3"/>
    <a:srgbClr val="FFCCFF"/>
    <a:srgbClr val="B2B2B2"/>
    <a:srgbClr val="5F5F5F"/>
    <a:srgbClr val="99CCFF"/>
    <a:srgbClr val="C0C0C0"/>
    <a:srgbClr val="FF0000"/>
    <a:srgbClr val="F47F2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6" autoAdjust="0"/>
    <p:restoredTop sz="99393" autoAdjust="0"/>
  </p:normalViewPr>
  <p:slideViewPr>
    <p:cSldViewPr snapToGrid="0">
      <p:cViewPr varScale="1">
        <p:scale>
          <a:sx n="83" d="100"/>
          <a:sy n="83" d="100"/>
        </p:scale>
        <p:origin x="-1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940" y="-12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265" cy="465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" y="8829322"/>
            <a:ext cx="2971265" cy="465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865" y="4415439"/>
            <a:ext cx="5030271" cy="418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3" tIns="46006" rIns="92013" bIns="460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CACC4D-1300-46B1-911A-CE42E06BED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30C56-B58D-4903-B7A5-5249B2D014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23825"/>
            <a:ext cx="2068512" cy="6002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575" y="123825"/>
            <a:ext cx="6056313" cy="6002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605650-BCD3-46FC-A06F-D579FE43BE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715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05800" y="6489700"/>
            <a:ext cx="533400" cy="182563"/>
          </a:xfrm>
        </p:spPr>
        <p:txBody>
          <a:bodyPr/>
          <a:lstStyle>
            <a:lvl1pPr>
              <a:defRPr/>
            </a:lvl1pPr>
          </a:lstStyle>
          <a:p>
            <a:fld id="{CE37F4EE-7B35-4489-A803-2DA426913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DB7220-4BF1-447B-B55F-9D0B4B194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C920FA-E381-486A-AFA8-CA22B5FE63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901CAB-28A0-472A-8DE0-60FE0B432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12E663-EE5B-477E-A176-E59288A1C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878385-0C3D-4484-9DF0-24FC7849D0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6F9636-123D-43B7-AE93-E18A603978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22608E-32B3-4E3E-8959-E6CAC4208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1B3540-CBC1-42A6-B9B6-1C4A67BCBE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446838"/>
            <a:ext cx="9144000" cy="5123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123825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47638" y="6511759"/>
            <a:ext cx="181171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© </a:t>
            </a:r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2010 </a:t>
            </a:r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Eric Pop,</a:t>
            </a:r>
            <a:r>
              <a:rPr lang="en-US" b="1" i="0" baseline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 UIUC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5452"/>
            <a:ext cx="53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b="1" i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1033AC8-477B-403E-AF1E-9A07FD7D5A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3765938" y="6511759"/>
            <a:ext cx="1826141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ECE 598EP: Hot Chips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Bar dir="vert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ts val="12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mit.edu/lienhard/www/ahtt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Modes of Heat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3" cstate="print"/>
          <a:srcRect l="1279" t="19077" r="12442" b="4891"/>
          <a:stretch>
            <a:fillRect/>
          </a:stretch>
        </p:blipFill>
        <p:spPr bwMode="auto">
          <a:xfrm>
            <a:off x="1304964" y="1085437"/>
            <a:ext cx="5440351" cy="495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99398" y="3334871"/>
            <a:ext cx="132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“conduction”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83492" y="1676400"/>
            <a:ext cx="1141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“radiation”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7327" y="4849906"/>
            <a:ext cx="1309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“convection”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 bwMode="auto">
          <a:xfrm>
            <a:off x="1289304" y="1545337"/>
            <a:ext cx="2532888" cy="192024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06424" y="2249425"/>
            <a:ext cx="2779776" cy="1453896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Finite-Element Heat Diffusion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 rot="8752669" flipV="1">
            <a:off x="3838766" y="2198878"/>
            <a:ext cx="374650" cy="877888"/>
          </a:xfrm>
          <a:custGeom>
            <a:avLst/>
            <a:gdLst>
              <a:gd name="T0" fmla="*/ 138 w 236"/>
              <a:gd name="T1" fmla="*/ 181 h 666"/>
              <a:gd name="T2" fmla="*/ 138 w 236"/>
              <a:gd name="T3" fmla="*/ 145 h 666"/>
              <a:gd name="T4" fmla="*/ 8 w 236"/>
              <a:gd name="T5" fmla="*/ 128 h 666"/>
              <a:gd name="T6" fmla="*/ 235 w 236"/>
              <a:gd name="T7" fmla="*/ 113 h 666"/>
              <a:gd name="T8" fmla="*/ 0 w 236"/>
              <a:gd name="T9" fmla="*/ 96 h 666"/>
              <a:gd name="T10" fmla="*/ 235 w 236"/>
              <a:gd name="T11" fmla="*/ 84 h 666"/>
              <a:gd name="T12" fmla="*/ 7 w 236"/>
              <a:gd name="T13" fmla="*/ 71 h 666"/>
              <a:gd name="T14" fmla="*/ 236 w 236"/>
              <a:gd name="T15" fmla="*/ 55 h 666"/>
              <a:gd name="T16" fmla="*/ 105 w 236"/>
              <a:gd name="T17" fmla="*/ 39 h 666"/>
              <a:gd name="T18" fmla="*/ 105 w 236"/>
              <a:gd name="T19" fmla="*/ 0 h 6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6"/>
              <a:gd name="T31" fmla="*/ 0 h 666"/>
              <a:gd name="T32" fmla="*/ 236 w 236"/>
              <a:gd name="T33" fmla="*/ 666 h 6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6" h="666">
                <a:moveTo>
                  <a:pt x="138" y="666"/>
                </a:moveTo>
                <a:lnTo>
                  <a:pt x="138" y="536"/>
                </a:lnTo>
                <a:lnTo>
                  <a:pt x="8" y="471"/>
                </a:lnTo>
                <a:lnTo>
                  <a:pt x="235" y="414"/>
                </a:lnTo>
                <a:lnTo>
                  <a:pt x="0" y="357"/>
                </a:lnTo>
                <a:lnTo>
                  <a:pt x="235" y="309"/>
                </a:lnTo>
                <a:lnTo>
                  <a:pt x="7" y="259"/>
                </a:lnTo>
                <a:lnTo>
                  <a:pt x="236" y="200"/>
                </a:lnTo>
                <a:lnTo>
                  <a:pt x="105" y="146"/>
                </a:lnTo>
                <a:lnTo>
                  <a:pt x="105" y="0"/>
                </a:lnTo>
              </a:path>
            </a:pathLst>
          </a:custGeom>
          <a:noFill/>
          <a:ln w="50800">
            <a:solidFill>
              <a:srgbClr val="3333FF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6084" tIns="33041" rIns="66084" bIns="33041" anchorCtr="1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 rot="12847331" flipH="1" flipV="1">
            <a:off x="891350" y="2198878"/>
            <a:ext cx="374650" cy="877888"/>
          </a:xfrm>
          <a:custGeom>
            <a:avLst/>
            <a:gdLst>
              <a:gd name="T0" fmla="*/ 138 w 236"/>
              <a:gd name="T1" fmla="*/ 181 h 666"/>
              <a:gd name="T2" fmla="*/ 138 w 236"/>
              <a:gd name="T3" fmla="*/ 145 h 666"/>
              <a:gd name="T4" fmla="*/ 8 w 236"/>
              <a:gd name="T5" fmla="*/ 128 h 666"/>
              <a:gd name="T6" fmla="*/ 235 w 236"/>
              <a:gd name="T7" fmla="*/ 113 h 666"/>
              <a:gd name="T8" fmla="*/ 0 w 236"/>
              <a:gd name="T9" fmla="*/ 96 h 666"/>
              <a:gd name="T10" fmla="*/ 235 w 236"/>
              <a:gd name="T11" fmla="*/ 84 h 666"/>
              <a:gd name="T12" fmla="*/ 7 w 236"/>
              <a:gd name="T13" fmla="*/ 71 h 666"/>
              <a:gd name="T14" fmla="*/ 236 w 236"/>
              <a:gd name="T15" fmla="*/ 55 h 666"/>
              <a:gd name="T16" fmla="*/ 105 w 236"/>
              <a:gd name="T17" fmla="*/ 39 h 666"/>
              <a:gd name="T18" fmla="*/ 105 w 236"/>
              <a:gd name="T19" fmla="*/ 0 h 6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6"/>
              <a:gd name="T31" fmla="*/ 0 h 666"/>
              <a:gd name="T32" fmla="*/ 236 w 236"/>
              <a:gd name="T33" fmla="*/ 666 h 6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6" h="666">
                <a:moveTo>
                  <a:pt x="138" y="666"/>
                </a:moveTo>
                <a:lnTo>
                  <a:pt x="138" y="536"/>
                </a:lnTo>
                <a:lnTo>
                  <a:pt x="8" y="471"/>
                </a:lnTo>
                <a:lnTo>
                  <a:pt x="235" y="414"/>
                </a:lnTo>
                <a:lnTo>
                  <a:pt x="0" y="357"/>
                </a:lnTo>
                <a:lnTo>
                  <a:pt x="235" y="309"/>
                </a:lnTo>
                <a:lnTo>
                  <a:pt x="7" y="259"/>
                </a:lnTo>
                <a:lnTo>
                  <a:pt x="236" y="200"/>
                </a:lnTo>
                <a:lnTo>
                  <a:pt x="105" y="146"/>
                </a:lnTo>
                <a:lnTo>
                  <a:pt x="105" y="0"/>
                </a:lnTo>
              </a:path>
            </a:pathLst>
          </a:custGeom>
          <a:noFill/>
          <a:ln w="50800">
            <a:solidFill>
              <a:srgbClr val="3333FF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6084" tIns="33041" rIns="66084" bIns="33041" anchorCtr="1">
            <a:sp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51960" y="237744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</a:t>
            </a:r>
            <a:r>
              <a:rPr lang="en-US" sz="1800" baseline="-25000" dirty="0" smtClean="0"/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5384" y="318820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</a:t>
            </a:r>
            <a:r>
              <a:rPr lang="en-US" sz="1800" baseline="-25000" dirty="0" smtClean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872" y="318820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</a:t>
            </a:r>
            <a:r>
              <a:rPr lang="en-US" sz="1800" baseline="-25000" dirty="0" smtClean="0"/>
              <a:t>0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3675888" y="2139696"/>
            <a:ext cx="182880" cy="18288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950464" y="1514856"/>
            <a:ext cx="182880" cy="18288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157472" y="2959608"/>
            <a:ext cx="182880" cy="18288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62000" y="2959608"/>
            <a:ext cx="182880" cy="18288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258312" y="1685544"/>
            <a:ext cx="182880" cy="18288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618232" y="1456944"/>
            <a:ext cx="182880" cy="18288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2568" y="1987297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 smtClean="0"/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65704" y="1207009"/>
            <a:ext cx="348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a typeface="Verdana" pitchFamily="34" charset="0"/>
                <a:cs typeface="Verdana" pitchFamily="34" charset="0"/>
              </a:rPr>
              <a:t>T</a:t>
            </a:r>
            <a:r>
              <a:rPr lang="en-US" sz="1600" baseline="-25000" dirty="0" smtClean="0">
                <a:ea typeface="Verdana" pitchFamily="34" charset="0"/>
                <a:cs typeface="Verdana" pitchFamily="34" charset="0"/>
              </a:rPr>
              <a:t>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68296" y="1094233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a typeface="Verdana" pitchFamily="34" charset="0"/>
                <a:cs typeface="Verdana" pitchFamily="34" charset="0"/>
              </a:rPr>
              <a:t>T</a:t>
            </a:r>
            <a:r>
              <a:rPr lang="en-US" sz="1600" baseline="-25000" dirty="0" smtClean="0">
                <a:ea typeface="Verdana" pitchFamily="34" charset="0"/>
                <a:cs typeface="Verdana" pitchFamily="34" charset="0"/>
              </a:rPr>
              <a:t>i-1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61944" y="1475233"/>
            <a:ext cx="546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a typeface="Verdana" pitchFamily="34" charset="0"/>
                <a:cs typeface="Verdana" pitchFamily="34" charset="0"/>
              </a:rPr>
              <a:t>T</a:t>
            </a:r>
            <a:r>
              <a:rPr lang="en-US" sz="1600" baseline="-25000" dirty="0" smtClean="0">
                <a:ea typeface="Verdana" pitchFamily="34" charset="0"/>
                <a:cs typeface="Verdana" pitchFamily="34" charset="0"/>
              </a:rPr>
              <a:t>i+1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739644" y="1925130"/>
            <a:ext cx="2324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l-GR" sz="1400" kern="1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Δ</a:t>
            </a:r>
            <a:r>
              <a:rPr lang="en-US" sz="1400" kern="1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x</a:t>
            </a:r>
            <a:endParaRPr lang="en-US" sz="1400" kern="1200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 rot="5400000" flipH="1">
            <a:off x="2852927" y="1651572"/>
            <a:ext cx="0" cy="36576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2492743" y="2955354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1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L</a:t>
            </a:r>
            <a:endParaRPr lang="en-US" sz="1400" kern="1200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rot="5400000">
            <a:off x="2549650" y="1674433"/>
            <a:ext cx="0" cy="247192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5229416" y="1372362"/>
          <a:ext cx="3244850" cy="403225"/>
        </p:xfrm>
        <a:graphic>
          <a:graphicData uri="http://schemas.openxmlformats.org/presentationml/2006/ole">
            <p:oleObj spid="_x0000_s26626" name="Equation" r:id="rId4" imgW="1828800" imgH="228600" progId="Equation.DSMT4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5972366" y="1955546"/>
          <a:ext cx="1758950" cy="695325"/>
        </p:xfrm>
        <a:graphic>
          <a:graphicData uri="http://schemas.openxmlformats.org/presentationml/2006/ole">
            <p:oleObj spid="_x0000_s26627" name="Equation" r:id="rId5" imgW="990360" imgH="393480" progId="Equation.DSMT4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5623910" y="2713609"/>
          <a:ext cx="2455862" cy="874713"/>
        </p:xfrm>
        <a:graphic>
          <a:graphicData uri="http://schemas.openxmlformats.org/presentationml/2006/ole">
            <p:oleObj spid="_x0000_s26628" name="Equation" r:id="rId6" imgW="1384200" imgH="495000" progId="Equation.DSMT4">
              <p:embed/>
            </p:oleObj>
          </a:graphicData>
        </a:graphic>
      </p:graphicFrame>
      <p:sp>
        <p:nvSpPr>
          <p:cNvPr id="30" name="Oval 29"/>
          <p:cNvSpPr/>
          <p:nvPr/>
        </p:nvSpPr>
        <p:spPr bwMode="auto">
          <a:xfrm>
            <a:off x="1222248" y="2139696"/>
            <a:ext cx="182880" cy="18288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8304" y="1975105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 smtClean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5488" y="3986784"/>
            <a:ext cx="2641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Boundary conditions:</a:t>
            </a:r>
          </a:p>
          <a:p>
            <a:pPr algn="l"/>
            <a:r>
              <a:rPr lang="en-US" sz="1600" dirty="0" smtClean="0"/>
              <a:t>(heat flux conservation)</a:t>
            </a:r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 rot="5400000" flipV="1">
            <a:off x="877824" y="3410712"/>
            <a:ext cx="950976" cy="2011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779082" y="4604766"/>
          <a:ext cx="1846262" cy="762000"/>
        </p:xfrm>
        <a:graphic>
          <a:graphicData uri="http://schemas.openxmlformats.org/presentationml/2006/ole">
            <p:oleObj spid="_x0000_s26629" name="Equation" r:id="rId7" imgW="1041120" imgH="431640" progId="Equation.DSMT4">
              <p:embed/>
            </p:oleObj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714947" y="5390007"/>
          <a:ext cx="1809940" cy="633243"/>
        </p:xfrm>
        <a:graphic>
          <a:graphicData uri="http://schemas.openxmlformats.org/presentationml/2006/ole">
            <p:oleObj spid="_x0000_s26630" name="Equation" r:id="rId8" imgW="1371600" imgH="482400" progId="Equation.DSMT4">
              <p:embed/>
            </p:oleObj>
          </a:graphicData>
        </a:graphic>
      </p:graphicFrame>
      <p:sp>
        <p:nvSpPr>
          <p:cNvPr id="37" name="Double Bracket 36"/>
          <p:cNvSpPr/>
          <p:nvPr/>
        </p:nvSpPr>
        <p:spPr bwMode="auto">
          <a:xfrm>
            <a:off x="4096512" y="4206240"/>
            <a:ext cx="1618488" cy="1682496"/>
          </a:xfrm>
          <a:prstGeom prst="bracketPair">
            <a:avLst>
              <a:gd name="adj" fmla="val 9560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" name="Double Bracket 37"/>
          <p:cNvSpPr/>
          <p:nvPr/>
        </p:nvSpPr>
        <p:spPr bwMode="auto">
          <a:xfrm>
            <a:off x="5829300" y="4206240"/>
            <a:ext cx="381000" cy="1682496"/>
          </a:xfrm>
          <a:prstGeom prst="bracketPair">
            <a:avLst>
              <a:gd name="adj" fmla="val 19846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33950" y="4844162"/>
            <a:ext cx="39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=</a:t>
            </a:r>
          </a:p>
        </p:txBody>
      </p:sp>
      <p:sp>
        <p:nvSpPr>
          <p:cNvPr id="40" name="Double Bracket 39"/>
          <p:cNvSpPr/>
          <p:nvPr/>
        </p:nvSpPr>
        <p:spPr bwMode="auto">
          <a:xfrm>
            <a:off x="6649957" y="4206240"/>
            <a:ext cx="381000" cy="1682496"/>
          </a:xfrm>
          <a:prstGeom prst="bracketPair">
            <a:avLst>
              <a:gd name="adj" fmla="val 19846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91595" y="5912709"/>
            <a:ext cx="428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40103" y="5912709"/>
            <a:ext cx="35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58356" y="5912709"/>
            <a:ext cx="364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41492" y="4203192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 smtClean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34278" y="5547360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 smtClean="0"/>
              <a:t>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07224" y="4755101"/>
            <a:ext cx="1067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Matlab:</a:t>
            </a:r>
          </a:p>
          <a:p>
            <a:pPr algn="l"/>
            <a:r>
              <a:rPr lang="en-US" sz="1600" b="1" dirty="0" smtClean="0"/>
              <a:t>T</a:t>
            </a:r>
            <a:r>
              <a:rPr lang="en-US" sz="1600" dirty="0" smtClean="0"/>
              <a:t> = </a:t>
            </a:r>
            <a:r>
              <a:rPr lang="en-US" sz="1600" b="1" dirty="0" smtClean="0"/>
              <a:t>M</a:t>
            </a:r>
            <a:r>
              <a:rPr lang="en-US" sz="1600" dirty="0" smtClean="0"/>
              <a:t>\</a:t>
            </a:r>
            <a:r>
              <a:rPr lang="en-US" sz="1600" b="1" dirty="0" smtClean="0"/>
              <a:t>b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62369" y="4203192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54354" y="5547360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</a:t>
            </a:r>
            <a:r>
              <a:rPr lang="en-US" sz="1400" baseline="-25000" dirty="0" err="1" smtClean="0"/>
              <a:t>N</a:t>
            </a:r>
            <a:endParaRPr lang="en-US" sz="1400" baseline="-25000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5989857" y="4777829"/>
            <a:ext cx="336631" cy="538873"/>
          </a:xfrm>
          <a:prstGeom prst="rect">
            <a:avLst/>
          </a:prstGeom>
          <a:noFill/>
        </p:spPr>
        <p:txBody>
          <a:bodyPr vert="vert" wrap="none" lIns="0" tIns="0" rIns="0" bIns="0" rtlCol="0" anchor="ctr" anchorCtr="0">
            <a:noAutofit/>
          </a:bodyPr>
          <a:lstStyle/>
          <a:p>
            <a:r>
              <a:rPr lang="en-US" sz="3200" dirty="0" smtClean="0"/>
              <a:t>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91481" y="4777829"/>
            <a:ext cx="336631" cy="538873"/>
          </a:xfrm>
          <a:prstGeom prst="rect">
            <a:avLst/>
          </a:prstGeom>
          <a:noFill/>
        </p:spPr>
        <p:txBody>
          <a:bodyPr vert="vert" wrap="none" lIns="0" tIns="0" rIns="0" bIns="0" rtlCol="0" anchor="ctr" anchorCtr="0">
            <a:noAutofit/>
          </a:bodyPr>
          <a:lstStyle/>
          <a:p>
            <a:r>
              <a:rPr lang="en-US" sz="3200" dirty="0" smtClean="0"/>
              <a:t>…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73652" y="4203192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M</a:t>
            </a:r>
            <a:r>
              <a:rPr lang="en-US" sz="1400" baseline="-25000" dirty="0" smtClean="0"/>
              <a:t>11  </a:t>
            </a:r>
            <a:r>
              <a:rPr lang="en-US" sz="1400" dirty="0" smtClean="0"/>
              <a:t>M</a:t>
            </a:r>
            <a:r>
              <a:rPr lang="en-US" sz="1400" baseline="-25000" dirty="0" smtClean="0"/>
              <a:t>12 </a:t>
            </a:r>
            <a:r>
              <a:rPr lang="en-US" sz="1400" dirty="0" smtClean="0"/>
              <a:t> 0 …</a:t>
            </a:r>
            <a:endParaRPr lang="en-US" sz="1400" baseline="-25000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5231892" y="5547360"/>
            <a:ext cx="514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</a:t>
            </a:r>
            <a:r>
              <a:rPr lang="en-US" sz="1400" baseline="-25000" dirty="0" smtClean="0"/>
              <a:t>NN</a:t>
            </a:r>
          </a:p>
        </p:txBody>
      </p:sp>
      <p:sp>
        <p:nvSpPr>
          <p:cNvPr id="53" name="TextBox 52"/>
          <p:cNvSpPr txBox="1"/>
          <p:nvPr/>
        </p:nvSpPr>
        <p:spPr>
          <a:xfrm rot="19035680">
            <a:off x="4834665" y="4719918"/>
            <a:ext cx="336631" cy="538873"/>
          </a:xfrm>
          <a:prstGeom prst="rect">
            <a:avLst/>
          </a:prstGeom>
          <a:noFill/>
        </p:spPr>
        <p:txBody>
          <a:bodyPr vert="vert" wrap="none" lIns="0" tIns="0" rIns="0" bIns="0" rtlCol="0" anchor="ctr" anchorCtr="0">
            <a:noAutofit/>
          </a:bodyPr>
          <a:lstStyle/>
          <a:p>
            <a:r>
              <a:rPr lang="en-US" sz="3200" dirty="0" smtClean="0"/>
              <a:t>…</a:t>
            </a:r>
          </a:p>
        </p:txBody>
      </p:sp>
      <p:sp>
        <p:nvSpPr>
          <p:cNvPr id="56" name="TextBox 55"/>
          <p:cNvSpPr txBox="1"/>
          <p:nvPr/>
        </p:nvSpPr>
        <p:spPr>
          <a:xfrm rot="19035680">
            <a:off x="4977922" y="4588856"/>
            <a:ext cx="336631" cy="538873"/>
          </a:xfrm>
          <a:prstGeom prst="rect">
            <a:avLst/>
          </a:prstGeom>
          <a:noFill/>
        </p:spPr>
        <p:txBody>
          <a:bodyPr vert="vert" wrap="none" lIns="0" tIns="0" rIns="0" bIns="0" rtlCol="0" anchor="ctr" anchorCtr="0">
            <a:noAutofit/>
          </a:bodyPr>
          <a:lstStyle/>
          <a:p>
            <a:r>
              <a:rPr lang="en-US" sz="3200" dirty="0" smtClean="0"/>
              <a:t>…</a:t>
            </a:r>
          </a:p>
        </p:txBody>
      </p:sp>
      <p:sp>
        <p:nvSpPr>
          <p:cNvPr id="57" name="TextBox 56"/>
          <p:cNvSpPr txBox="1"/>
          <p:nvPr/>
        </p:nvSpPr>
        <p:spPr>
          <a:xfrm rot="19035680">
            <a:off x="4676167" y="4863173"/>
            <a:ext cx="336631" cy="538873"/>
          </a:xfrm>
          <a:prstGeom prst="rect">
            <a:avLst/>
          </a:prstGeom>
          <a:noFill/>
        </p:spPr>
        <p:txBody>
          <a:bodyPr vert="vert" wrap="none" lIns="0" tIns="0" rIns="0" bIns="0" rtlCol="0" anchor="ctr" anchorCtr="0">
            <a:noAutofit/>
          </a:bodyPr>
          <a:lstStyle/>
          <a:p>
            <a:r>
              <a:rPr lang="en-US" sz="3200" dirty="0" smtClean="0"/>
              <a:t>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73652" y="4474464"/>
            <a:ext cx="1662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M</a:t>
            </a:r>
            <a:r>
              <a:rPr lang="en-US" sz="1400" baseline="-25000" dirty="0" smtClean="0"/>
              <a:t>21  </a:t>
            </a:r>
            <a:r>
              <a:rPr lang="en-US" sz="1400" dirty="0" smtClean="0"/>
              <a:t>M</a:t>
            </a:r>
            <a:r>
              <a:rPr lang="en-US" sz="1400" baseline="-25000" dirty="0" smtClean="0"/>
              <a:t>22 </a:t>
            </a:r>
            <a:r>
              <a:rPr lang="en-US" sz="1400" dirty="0" smtClean="0"/>
              <a:t>M</a:t>
            </a:r>
            <a:r>
              <a:rPr lang="en-US" sz="1400" baseline="-25000" dirty="0" smtClean="0"/>
              <a:t>23</a:t>
            </a:r>
            <a:r>
              <a:rPr lang="en-US" sz="1400" dirty="0" smtClean="0"/>
              <a:t> 0 …</a:t>
            </a:r>
            <a:endParaRPr lang="en-US" sz="1400" baseline="-25000" dirty="0" smtClean="0"/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Comments on “Fin Equation”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2721"/>
            <a:ext cx="8229600" cy="2307335"/>
          </a:xfrm>
        </p:spPr>
        <p:txBody>
          <a:bodyPr/>
          <a:lstStyle/>
          <a:p>
            <a:r>
              <a:rPr lang="en-US" dirty="0" smtClean="0"/>
              <a:t>Same as Poisson equation with various BC’s</a:t>
            </a:r>
          </a:p>
          <a:p>
            <a:r>
              <a:rPr lang="en-US" dirty="0" smtClean="0"/>
              <a:t>BC’s can be given flux (</a:t>
            </a:r>
            <a:r>
              <a:rPr lang="en-US" dirty="0" err="1" smtClean="0"/>
              <a:t>dT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dirty="0" smtClean="0"/>
              <a:t>) or given temperature (T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r>
              <a:rPr lang="en-US" dirty="0" smtClean="0"/>
              <a:t>Very useful to know:</a:t>
            </a:r>
          </a:p>
          <a:p>
            <a:pPr lvl="1"/>
            <a:r>
              <a:rPr lang="en-US" dirty="0" smtClean="0"/>
              <a:t>Thermal </a:t>
            </a:r>
            <a:r>
              <a:rPr lang="en-US" i="1" dirty="0" smtClean="0"/>
              <a:t>healing length</a:t>
            </a:r>
            <a:r>
              <a:rPr lang="en-US" dirty="0" smtClean="0"/>
              <a:t> L</a:t>
            </a:r>
            <a:r>
              <a:rPr lang="en-US" baseline="-25000" dirty="0" smtClean="0"/>
              <a:t>H</a:t>
            </a:r>
            <a:r>
              <a:rPr lang="en-US" dirty="0" smtClean="0"/>
              <a:t> (Poisson: screening length)</a:t>
            </a:r>
          </a:p>
          <a:p>
            <a:pPr lvl="1"/>
            <a:r>
              <a:rPr lang="en-US" dirty="0" smtClean="0"/>
              <a:t>General, qualitative shape or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688149" y="1446594"/>
            <a:ext cx="2518091" cy="695576"/>
          </a:xfrm>
          <a:prstGeom prst="cube">
            <a:avLst>
              <a:gd name="adj" fmla="val 73241"/>
            </a:avLst>
          </a:prstGeom>
          <a:solidFill>
            <a:srgbClr val="E17601">
              <a:alpha val="60001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630936" y="1069848"/>
            <a:ext cx="1572768" cy="1456370"/>
          </a:xfrm>
          <a:prstGeom prst="cube">
            <a:avLst>
              <a:gd name="adj" fmla="val 35403"/>
            </a:avLst>
          </a:prstGeom>
          <a:solidFill>
            <a:srgbClr val="E17601">
              <a:alpha val="60001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788988" y="5238750"/>
          <a:ext cx="2681287" cy="838200"/>
        </p:xfrm>
        <a:graphic>
          <a:graphicData uri="http://schemas.openxmlformats.org/presentationml/2006/ole">
            <p:oleObj spid="_x0000_s34818" name="Equation" r:id="rId4" imgW="1333440" imgH="419040" progId="Equation.DSMT4">
              <p:embed/>
            </p:oleObj>
          </a:graphicData>
        </a:graphic>
      </p:graphicFrame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848184"/>
            <a:ext cx="3310128" cy="178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Line 18"/>
          <p:cNvSpPr>
            <a:spLocks noChangeShapeType="1"/>
          </p:cNvSpPr>
          <p:nvPr/>
        </p:nvSpPr>
        <p:spPr bwMode="auto">
          <a:xfrm rot="16200000" flipH="1">
            <a:off x="4466847" y="4966199"/>
            <a:ext cx="0" cy="138074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86784" y="5394960"/>
            <a:ext cx="893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general</a:t>
            </a:r>
          </a:p>
          <a:p>
            <a:r>
              <a:rPr lang="en-US" sz="1400" dirty="0" smtClean="0"/>
              <a:t>solution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5506276" y="5416042"/>
          <a:ext cx="3190875" cy="482600"/>
        </p:xfrm>
        <a:graphic>
          <a:graphicData uri="http://schemas.openxmlformats.org/presentationml/2006/ole">
            <p:oleObj spid="_x0000_s34820" name="Equation" r:id="rId6" imgW="1587240" imgH="241200" progId="Equation.DSMT4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920252" y="5916168"/>
            <a:ext cx="2234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sinh</a:t>
            </a:r>
            <a:r>
              <a:rPr lang="en-US" sz="1400" dirty="0" smtClean="0"/>
              <a:t>, </a:t>
            </a:r>
            <a:r>
              <a:rPr lang="en-US" sz="1400" dirty="0" err="1" smtClean="0"/>
              <a:t>cosh</a:t>
            </a:r>
            <a:r>
              <a:rPr lang="en-US" sz="1400" dirty="0" smtClean="0"/>
              <a:t>, </a:t>
            </a:r>
            <a:r>
              <a:rPr lang="en-US" sz="1400" dirty="0" err="1" smtClean="0"/>
              <a:t>tanh</a:t>
            </a:r>
            <a:r>
              <a:rPr lang="en-US" sz="1400" dirty="0" smtClean="0"/>
              <a:t> … etc.</a:t>
            </a: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 Efficiency (how long is too long?)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1983931"/>
          </a:xfrm>
        </p:spPr>
        <p:txBody>
          <a:bodyPr/>
          <a:lstStyle/>
          <a:p>
            <a:r>
              <a:rPr lang="en-US" dirty="0" smtClean="0"/>
              <a:t>Fin efficiency </a:t>
            </a:r>
            <a:r>
              <a:rPr lang="el-GR" dirty="0" smtClean="0"/>
              <a:t>η</a:t>
            </a:r>
            <a:r>
              <a:rPr lang="en-US" dirty="0" smtClean="0"/>
              <a:t> = actual heat loss by fin / heat loss if entire fin was at base temperature TB</a:t>
            </a:r>
          </a:p>
          <a:p>
            <a:r>
              <a:rPr lang="en-US" dirty="0" smtClean="0"/>
              <a:t>Actual heat loss: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Here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1159" y="981456"/>
            <a:ext cx="40576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76672" y="3191256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sinh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9032" y="2090928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</a:rPr>
              <a:t>cosh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7136" y="2410968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B050"/>
                </a:solidFill>
              </a:rPr>
              <a:t>tanh</a:t>
            </a:r>
            <a:endParaRPr lang="en-US" sz="1400" dirty="0" smtClean="0">
              <a:solidFill>
                <a:srgbClr val="00B050"/>
              </a:solidFill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1697293" y="1940370"/>
            <a:ext cx="2518091" cy="695576"/>
          </a:xfrm>
          <a:prstGeom prst="cube">
            <a:avLst>
              <a:gd name="adj" fmla="val 73241"/>
            </a:avLst>
          </a:prstGeom>
          <a:solidFill>
            <a:srgbClr val="E17601">
              <a:alpha val="60001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40080" y="1563624"/>
            <a:ext cx="1572768" cy="1456370"/>
          </a:xfrm>
          <a:prstGeom prst="cube">
            <a:avLst>
              <a:gd name="adj" fmla="val 35403"/>
            </a:avLst>
          </a:prstGeom>
          <a:solidFill>
            <a:srgbClr val="E17601">
              <a:alpha val="60001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8136" y="2478024"/>
            <a:ext cx="635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T=T</a:t>
            </a:r>
            <a:r>
              <a:rPr lang="en-US" sz="1400" i="1" baseline="-25000" dirty="0" smtClean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8688" y="2670048"/>
            <a:ext cx="1093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dT</a:t>
            </a:r>
            <a:r>
              <a:rPr lang="en-US" sz="1400" i="1" dirty="0" smtClean="0"/>
              <a:t>/</a:t>
            </a:r>
            <a:r>
              <a:rPr lang="en-US" sz="1400" i="1" dirty="0" err="1" smtClean="0"/>
              <a:t>dx</a:t>
            </a:r>
            <a:r>
              <a:rPr lang="en-US" sz="1400" dirty="0" smtClean="0"/>
              <a:t> ≈ 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8376" y="16184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6504" y="1911096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78808" y="186537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</a:t>
            </a: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716215" y="5445633"/>
          <a:ext cx="2119312" cy="863600"/>
        </p:xfrm>
        <a:graphic>
          <a:graphicData uri="http://schemas.openxmlformats.org/presentationml/2006/ole">
            <p:oleObj spid="_x0000_s35843" name="Equation" r:id="rId5" imgW="1054080" imgH="43164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160520" y="5614416"/>
            <a:ext cx="4766048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Not worth making cooling fins much &gt;&gt; L</a:t>
            </a:r>
            <a:r>
              <a:rPr lang="en-US" sz="1600" baseline="-25000" dirty="0" smtClean="0"/>
              <a:t>H</a:t>
            </a:r>
            <a:r>
              <a:rPr lang="en-US" sz="1600" dirty="0" smtClean="0"/>
              <a:t> 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98664" y="1554480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exp</a:t>
            </a: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Equation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33089"/>
            <a:ext cx="8430768" cy="2002536"/>
          </a:xfrm>
        </p:spPr>
        <p:txBody>
          <a:bodyPr/>
          <a:lstStyle/>
          <a:p>
            <a:r>
              <a:rPr lang="en-US" dirty="0" smtClean="0"/>
              <a:t>Thermal fin is ~ mathematically same problem as 1-D transistor electrostatics, e.g. nanowire or SOI transistor</a:t>
            </a:r>
          </a:p>
          <a:p>
            <a:r>
              <a:rPr lang="en-US" dirty="0" smtClean="0"/>
              <a:t>L &lt; </a:t>
            </a:r>
            <a:r>
              <a:rPr lang="el-GR" dirty="0" smtClean="0"/>
              <a:t>λ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short fin, or “short channel” FET</a:t>
            </a:r>
          </a:p>
          <a:p>
            <a:r>
              <a:rPr lang="en-US" dirty="0" smtClean="0">
                <a:sym typeface="Wingdings" pitchFamily="2" charset="2"/>
              </a:rPr>
              <a:t>L &gt;&gt; </a:t>
            </a:r>
            <a:r>
              <a:rPr lang="el-GR" dirty="0" smtClean="0">
                <a:sym typeface="Wingdings" pitchFamily="2" charset="2"/>
              </a:rPr>
              <a:t>λ</a:t>
            </a:r>
            <a:r>
              <a:rPr lang="en-US" dirty="0" smtClean="0">
                <a:sym typeface="Wingdings" pitchFamily="2" charset="2"/>
              </a:rPr>
              <a:t>  long fin (too long?!), or “long channel” FET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995" y="1238822"/>
            <a:ext cx="32194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801242" y="2002536"/>
            <a:ext cx="1337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with solution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8673" y="1146809"/>
            <a:ext cx="3702365" cy="79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7365" y="2341055"/>
            <a:ext cx="2064981" cy="74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6910832" y="3062796"/>
          <a:ext cx="1379538" cy="869950"/>
        </p:xfrm>
        <a:graphic>
          <a:graphicData uri="http://schemas.openxmlformats.org/presentationml/2006/ole">
            <p:oleObj spid="_x0000_s36870" name="Equation" r:id="rId7" imgW="761760" imgH="4824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35163" y="3352800"/>
            <a:ext cx="3238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and electrostatic screening length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7824" y="3291840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Liu (1993)</a:t>
            </a:r>
          </a:p>
          <a:p>
            <a:pPr algn="l"/>
            <a:r>
              <a:rPr lang="en-US" sz="1400" dirty="0" err="1" smtClean="0"/>
              <a:t>Knoch</a:t>
            </a:r>
            <a:r>
              <a:rPr lang="en-US" sz="1400" dirty="0" smtClean="0"/>
              <a:t> (2006)</a:t>
            </a: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234238" y="957263"/>
          <a:ext cx="1538287" cy="1625600"/>
        </p:xfrm>
        <a:graphic>
          <a:graphicData uri="http://schemas.openxmlformats.org/presentationml/2006/ole">
            <p:oleObj spid="_x0000_s1026" name="Equation" r:id="rId4" imgW="774360" imgH="812520" progId="Equation.DSMT4">
              <p:embed/>
            </p:oleObj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414" y="1258919"/>
            <a:ext cx="7059497" cy="477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Convection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5801980"/>
            <a:ext cx="8229600" cy="54167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= Cooling by mass motion (diffusion + advection) in a fluid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9954" t="19407" r="9510" b="6976"/>
          <a:stretch>
            <a:fillRect/>
          </a:stretch>
        </p:blipFill>
        <p:spPr bwMode="auto">
          <a:xfrm>
            <a:off x="489018" y="1244966"/>
            <a:ext cx="6111571" cy="448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192976" y="1765206"/>
          <a:ext cx="757238" cy="1371600"/>
        </p:xfrm>
        <a:graphic>
          <a:graphicData uri="http://schemas.openxmlformats.org/presentationml/2006/ole">
            <p:oleObj spid="_x0000_s2051" name="Equation" r:id="rId5" imgW="380880" imgH="685800" progId="Equation.DSMT4">
              <p:embed/>
            </p:oleObj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 l="35801" t="39538" r="20900" b="43614"/>
          <a:stretch>
            <a:fillRect/>
          </a:stretch>
        </p:blipFill>
        <p:spPr bwMode="auto">
          <a:xfrm>
            <a:off x="4019550" y="0"/>
            <a:ext cx="44005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4" y="5573865"/>
            <a:ext cx="8432275" cy="74313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Note: Usually nothing is a perfect “black body” and parts of the emissive spectrum may be missing (ex: photonic band gap crystals).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18438" t="19205" r="14603" b="8622"/>
          <a:stretch>
            <a:fillRect/>
          </a:stretch>
        </p:blipFill>
        <p:spPr bwMode="auto">
          <a:xfrm>
            <a:off x="604296" y="914487"/>
            <a:ext cx="3609892" cy="43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873033" y="1698625"/>
          <a:ext cx="2852737" cy="482600"/>
        </p:xfrm>
        <a:graphic>
          <a:graphicData uri="http://schemas.openxmlformats.org/presentationml/2006/ole">
            <p:oleObj spid="_x0000_s3075" name="Equation" r:id="rId5" imgW="1434960" imgH="241200" progId="Equation.DSMT4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863508" y="746085"/>
          <a:ext cx="3256763" cy="772128"/>
        </p:xfrm>
        <a:graphic>
          <a:graphicData uri="http://schemas.openxmlformats.org/presentationml/2006/ole">
            <p:oleObj spid="_x0000_s3076" name="Equation" r:id="rId6" imgW="1993680" imgH="4698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98810" y="2427964"/>
            <a:ext cx="3419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Linearize (when and why?):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572000" y="4784725"/>
          <a:ext cx="3971925" cy="408203"/>
        </p:xfrm>
        <a:graphic>
          <a:graphicData uri="http://schemas.openxmlformats.org/presentationml/2006/ole">
            <p:oleObj spid="_x0000_s3077" name="Equation" r:id="rId7" imgW="2361960" imgH="2412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95800" y="4438650"/>
            <a:ext cx="3420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 black body (Ɛ=1) at 300 K:</a:t>
            </a:r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688"/>
            <a:ext cx="8229600" cy="4963891"/>
          </a:xfrm>
        </p:spPr>
        <p:txBody>
          <a:bodyPr/>
          <a:lstStyle/>
          <a:p>
            <a:r>
              <a:rPr lang="en-US" dirty="0" smtClean="0"/>
              <a:t>All problems have boundaries!</a:t>
            </a:r>
          </a:p>
          <a:p>
            <a:r>
              <a:rPr lang="en-US" dirty="0" smtClean="0"/>
              <a:t>Heat diffusion equation needs boundary conditions</a:t>
            </a:r>
          </a:p>
          <a:p>
            <a:r>
              <a:rPr lang="en-US" dirty="0" err="1" smtClean="0"/>
              <a:t>Dirichlet</a:t>
            </a:r>
            <a:r>
              <a:rPr lang="en-US" dirty="0" smtClean="0"/>
              <a:t> (fixed T):</a:t>
            </a:r>
          </a:p>
          <a:p>
            <a:r>
              <a:rPr lang="en-US" dirty="0" smtClean="0"/>
              <a:t>Neumann (fixed flux ~ </a:t>
            </a:r>
            <a:r>
              <a:rPr lang="en-US" dirty="0" err="1" smtClean="0"/>
              <a:t>dT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dirty="0" smtClean="0"/>
              <a:t>):</a:t>
            </a:r>
          </a:p>
          <a:p>
            <a:endParaRPr lang="en-US" dirty="0" smtClean="0"/>
          </a:p>
          <a:p>
            <a:r>
              <a:rPr lang="en-US" dirty="0" smtClean="0"/>
              <a:t>When is it OK to “lump” a body as a single R or C?</a:t>
            </a:r>
          </a:p>
          <a:p>
            <a:endParaRPr lang="en-US" dirty="0" smtClean="0"/>
          </a:p>
          <a:p>
            <a:r>
              <a:rPr lang="en-US" dirty="0" err="1" smtClean="0"/>
              <a:t>Biot</a:t>
            </a:r>
            <a:r>
              <a:rPr lang="en-US" dirty="0" smtClean="0"/>
              <a:t> number: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Boundaries and Lumped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7224713" y="4860925"/>
            <a:ext cx="374650" cy="877888"/>
          </a:xfrm>
          <a:custGeom>
            <a:avLst/>
            <a:gdLst>
              <a:gd name="T0" fmla="*/ 138 w 236"/>
              <a:gd name="T1" fmla="*/ 181 h 666"/>
              <a:gd name="T2" fmla="*/ 138 w 236"/>
              <a:gd name="T3" fmla="*/ 145 h 666"/>
              <a:gd name="T4" fmla="*/ 8 w 236"/>
              <a:gd name="T5" fmla="*/ 128 h 666"/>
              <a:gd name="T6" fmla="*/ 235 w 236"/>
              <a:gd name="T7" fmla="*/ 113 h 666"/>
              <a:gd name="T8" fmla="*/ 0 w 236"/>
              <a:gd name="T9" fmla="*/ 96 h 666"/>
              <a:gd name="T10" fmla="*/ 235 w 236"/>
              <a:gd name="T11" fmla="*/ 84 h 666"/>
              <a:gd name="T12" fmla="*/ 7 w 236"/>
              <a:gd name="T13" fmla="*/ 71 h 666"/>
              <a:gd name="T14" fmla="*/ 236 w 236"/>
              <a:gd name="T15" fmla="*/ 55 h 666"/>
              <a:gd name="T16" fmla="*/ 105 w 236"/>
              <a:gd name="T17" fmla="*/ 39 h 666"/>
              <a:gd name="T18" fmla="*/ 105 w 236"/>
              <a:gd name="T19" fmla="*/ 0 h 6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6"/>
              <a:gd name="T31" fmla="*/ 0 h 666"/>
              <a:gd name="T32" fmla="*/ 236 w 236"/>
              <a:gd name="T33" fmla="*/ 666 h 6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6" h="666">
                <a:moveTo>
                  <a:pt x="138" y="666"/>
                </a:moveTo>
                <a:lnTo>
                  <a:pt x="138" y="536"/>
                </a:lnTo>
                <a:lnTo>
                  <a:pt x="8" y="471"/>
                </a:lnTo>
                <a:lnTo>
                  <a:pt x="235" y="414"/>
                </a:lnTo>
                <a:lnTo>
                  <a:pt x="0" y="357"/>
                </a:lnTo>
                <a:lnTo>
                  <a:pt x="235" y="309"/>
                </a:lnTo>
                <a:lnTo>
                  <a:pt x="7" y="259"/>
                </a:lnTo>
                <a:lnTo>
                  <a:pt x="236" y="200"/>
                </a:lnTo>
                <a:lnTo>
                  <a:pt x="105" y="146"/>
                </a:lnTo>
                <a:lnTo>
                  <a:pt x="105" y="0"/>
                </a:lnTo>
              </a:path>
            </a:pathLst>
          </a:custGeom>
          <a:noFill/>
          <a:ln w="50800">
            <a:solidFill>
              <a:srgbClr val="3333FF"/>
            </a:solidFill>
            <a:round/>
            <a:headEnd/>
            <a:tailEnd/>
          </a:ln>
        </p:spPr>
        <p:txBody>
          <a:bodyPr lIns="66084" tIns="33041" rIns="66084" bIns="33041" anchorCtr="1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 rot="16200000" flipH="1">
            <a:off x="7889557" y="5046346"/>
            <a:ext cx="365760" cy="0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7843837" y="5253037"/>
            <a:ext cx="457200" cy="0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7843837" y="5387341"/>
            <a:ext cx="457200" cy="0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6200000" flipH="1">
            <a:off x="7889557" y="5570222"/>
            <a:ext cx="365760" cy="0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7439024" y="5738812"/>
            <a:ext cx="640080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7391399" y="4872037"/>
            <a:ext cx="685800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 flipH="1">
            <a:off x="7576184" y="5921692"/>
            <a:ext cx="365760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 flipH="1">
            <a:off x="7551419" y="4689157"/>
            <a:ext cx="365760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Transient Cooling of Lumped Body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2713" t="11316" r="8994" b="5263"/>
          <a:stretch>
            <a:fillRect/>
          </a:stretch>
        </p:blipFill>
        <p:spPr bwMode="auto">
          <a:xfrm>
            <a:off x="1227380" y="1028699"/>
            <a:ext cx="6689240" cy="473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9575" y="6000750"/>
            <a:ext cx="7034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Source: </a:t>
            </a:r>
            <a:r>
              <a:rPr lang="en-US" sz="1400" dirty="0" err="1" smtClean="0"/>
              <a:t>Lienhard</a:t>
            </a:r>
            <a:r>
              <a:rPr lang="en-US" sz="1400" dirty="0" smtClean="0"/>
              <a:t> book, </a:t>
            </a:r>
            <a:r>
              <a:rPr lang="en-US" sz="1400" dirty="0" smtClean="0">
                <a:hlinkClick r:id="rId4"/>
              </a:rPr>
              <a:t>http://web.mit.edu/lienhard/www/ahtt.html</a:t>
            </a:r>
            <a:r>
              <a:rPr lang="en-US" sz="1400" dirty="0" smtClean="0"/>
              <a:t> (2008)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</a:t>
            </a:r>
            <a:r>
              <a:rPr lang="en-US" dirty="0" err="1" smtClean="0"/>
              <a:t>Biot</a:t>
            </a:r>
            <a:r>
              <a:rPr lang="en-US" dirty="0" smtClean="0"/>
              <a:t> Number is Large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982663"/>
          </a:xfrm>
        </p:spPr>
        <p:txBody>
          <a:bodyPr/>
          <a:lstStyle/>
          <a:p>
            <a:r>
              <a:rPr lang="en-US" dirty="0" smtClean="0"/>
              <a:t>Bi = </a:t>
            </a:r>
            <a:r>
              <a:rPr lang="en-US" dirty="0" err="1" smtClean="0"/>
              <a:t>hL</a:t>
            </a:r>
            <a:r>
              <a:rPr lang="en-US" dirty="0" smtClean="0"/>
              <a:t>/k</a:t>
            </a:r>
            <a:r>
              <a:rPr lang="en-US" baseline="-25000" dirty="0" smtClean="0"/>
              <a:t>b</a:t>
            </a:r>
            <a:r>
              <a:rPr lang="en-US" dirty="0" smtClean="0"/>
              <a:t> &lt;&lt; 1 implies T</a:t>
            </a:r>
            <a:r>
              <a:rPr lang="en-US" baseline="-25000" dirty="0" smtClean="0"/>
              <a:t>b</a:t>
            </a:r>
            <a:r>
              <a:rPr lang="en-US" dirty="0" smtClean="0"/>
              <a:t>(x) ~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surf</a:t>
            </a:r>
            <a:r>
              <a:rPr lang="en-US" dirty="0" smtClean="0"/>
              <a:t> (lumped OK)</a:t>
            </a:r>
          </a:p>
          <a:p>
            <a:r>
              <a:rPr lang="en-US" dirty="0" smtClean="0"/>
              <a:t>Bi = </a:t>
            </a:r>
            <a:r>
              <a:rPr lang="en-US" dirty="0" err="1" smtClean="0"/>
              <a:t>hL</a:t>
            </a:r>
            <a:r>
              <a:rPr lang="en-US" dirty="0" smtClean="0"/>
              <a:t>/k</a:t>
            </a:r>
            <a:r>
              <a:rPr lang="en-US" baseline="-25000" dirty="0" smtClean="0"/>
              <a:t>b</a:t>
            </a:r>
            <a:r>
              <a:rPr lang="en-US" dirty="0" smtClean="0"/>
              <a:t> &gt;&gt; 1 implies significant internal T</a:t>
            </a:r>
            <a:r>
              <a:rPr lang="en-US" baseline="-25000" dirty="0" smtClean="0"/>
              <a:t>b</a:t>
            </a:r>
            <a:r>
              <a:rPr lang="en-US" dirty="0" smtClean="0"/>
              <a:t>(x) gradient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45322" t="39271" r="10644" b="7287"/>
          <a:stretch>
            <a:fillRect/>
          </a:stretch>
        </p:blipFill>
        <p:spPr bwMode="auto">
          <a:xfrm>
            <a:off x="2128838" y="914400"/>
            <a:ext cx="48863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5747" t="33124" r="22069" b="13551"/>
          <a:stretch>
            <a:fillRect/>
          </a:stretch>
        </p:blipFill>
        <p:spPr bwMode="auto">
          <a:xfrm>
            <a:off x="180975" y="1266825"/>
            <a:ext cx="43243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Lumped Body Examples (Steady State)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 rot="16200000">
            <a:off x="2081213" y="5146675"/>
            <a:ext cx="374650" cy="877888"/>
          </a:xfrm>
          <a:custGeom>
            <a:avLst/>
            <a:gdLst>
              <a:gd name="T0" fmla="*/ 138 w 236"/>
              <a:gd name="T1" fmla="*/ 181 h 666"/>
              <a:gd name="T2" fmla="*/ 138 w 236"/>
              <a:gd name="T3" fmla="*/ 145 h 666"/>
              <a:gd name="T4" fmla="*/ 8 w 236"/>
              <a:gd name="T5" fmla="*/ 128 h 666"/>
              <a:gd name="T6" fmla="*/ 235 w 236"/>
              <a:gd name="T7" fmla="*/ 113 h 666"/>
              <a:gd name="T8" fmla="*/ 0 w 236"/>
              <a:gd name="T9" fmla="*/ 96 h 666"/>
              <a:gd name="T10" fmla="*/ 235 w 236"/>
              <a:gd name="T11" fmla="*/ 84 h 666"/>
              <a:gd name="T12" fmla="*/ 7 w 236"/>
              <a:gd name="T13" fmla="*/ 71 h 666"/>
              <a:gd name="T14" fmla="*/ 236 w 236"/>
              <a:gd name="T15" fmla="*/ 55 h 666"/>
              <a:gd name="T16" fmla="*/ 105 w 236"/>
              <a:gd name="T17" fmla="*/ 39 h 666"/>
              <a:gd name="T18" fmla="*/ 105 w 236"/>
              <a:gd name="T19" fmla="*/ 0 h 6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6"/>
              <a:gd name="T31" fmla="*/ 0 h 666"/>
              <a:gd name="T32" fmla="*/ 236 w 236"/>
              <a:gd name="T33" fmla="*/ 666 h 6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6" h="666">
                <a:moveTo>
                  <a:pt x="138" y="666"/>
                </a:moveTo>
                <a:lnTo>
                  <a:pt x="138" y="536"/>
                </a:lnTo>
                <a:lnTo>
                  <a:pt x="8" y="471"/>
                </a:lnTo>
                <a:lnTo>
                  <a:pt x="235" y="414"/>
                </a:lnTo>
                <a:lnTo>
                  <a:pt x="0" y="357"/>
                </a:lnTo>
                <a:lnTo>
                  <a:pt x="235" y="309"/>
                </a:lnTo>
                <a:lnTo>
                  <a:pt x="7" y="259"/>
                </a:lnTo>
                <a:lnTo>
                  <a:pt x="236" y="200"/>
                </a:lnTo>
                <a:lnTo>
                  <a:pt x="105" y="146"/>
                </a:lnTo>
                <a:lnTo>
                  <a:pt x="105" y="0"/>
                </a:lnTo>
              </a:path>
            </a:pathLst>
          </a:custGeom>
          <a:noFill/>
          <a:ln w="50800">
            <a:solidFill>
              <a:srgbClr val="3333FF"/>
            </a:solidFill>
            <a:round/>
            <a:headEnd/>
            <a:tailEnd/>
          </a:ln>
        </p:spPr>
        <p:txBody>
          <a:bodyPr lIns="66084" tIns="33041" rIns="66084" bIns="33041" anchorCtr="1">
            <a:spAutoFit/>
          </a:bodyPr>
          <a:lstStyle/>
          <a:p>
            <a:pPr algn="ctr"/>
            <a:endParaRPr lang="en-US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rot="5400000" flipV="1">
            <a:off x="2947988" y="5137150"/>
            <a:ext cx="374650" cy="877888"/>
          </a:xfrm>
          <a:custGeom>
            <a:avLst/>
            <a:gdLst>
              <a:gd name="T0" fmla="*/ 138 w 236"/>
              <a:gd name="T1" fmla="*/ 181 h 666"/>
              <a:gd name="T2" fmla="*/ 138 w 236"/>
              <a:gd name="T3" fmla="*/ 145 h 666"/>
              <a:gd name="T4" fmla="*/ 8 w 236"/>
              <a:gd name="T5" fmla="*/ 128 h 666"/>
              <a:gd name="T6" fmla="*/ 235 w 236"/>
              <a:gd name="T7" fmla="*/ 113 h 666"/>
              <a:gd name="T8" fmla="*/ 0 w 236"/>
              <a:gd name="T9" fmla="*/ 96 h 666"/>
              <a:gd name="T10" fmla="*/ 235 w 236"/>
              <a:gd name="T11" fmla="*/ 84 h 666"/>
              <a:gd name="T12" fmla="*/ 7 w 236"/>
              <a:gd name="T13" fmla="*/ 71 h 666"/>
              <a:gd name="T14" fmla="*/ 236 w 236"/>
              <a:gd name="T15" fmla="*/ 55 h 666"/>
              <a:gd name="T16" fmla="*/ 105 w 236"/>
              <a:gd name="T17" fmla="*/ 39 h 666"/>
              <a:gd name="T18" fmla="*/ 105 w 236"/>
              <a:gd name="T19" fmla="*/ 0 h 6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6"/>
              <a:gd name="T31" fmla="*/ 0 h 666"/>
              <a:gd name="T32" fmla="*/ 236 w 236"/>
              <a:gd name="T33" fmla="*/ 666 h 6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6" h="666">
                <a:moveTo>
                  <a:pt x="138" y="666"/>
                </a:moveTo>
                <a:lnTo>
                  <a:pt x="138" y="536"/>
                </a:lnTo>
                <a:lnTo>
                  <a:pt x="8" y="471"/>
                </a:lnTo>
                <a:lnTo>
                  <a:pt x="235" y="414"/>
                </a:lnTo>
                <a:lnTo>
                  <a:pt x="0" y="357"/>
                </a:lnTo>
                <a:lnTo>
                  <a:pt x="235" y="309"/>
                </a:lnTo>
                <a:lnTo>
                  <a:pt x="7" y="259"/>
                </a:lnTo>
                <a:lnTo>
                  <a:pt x="236" y="200"/>
                </a:lnTo>
                <a:lnTo>
                  <a:pt x="105" y="146"/>
                </a:lnTo>
                <a:lnTo>
                  <a:pt x="105" y="0"/>
                </a:lnTo>
              </a:path>
            </a:pathLst>
          </a:custGeom>
          <a:noFill/>
          <a:ln w="50800">
            <a:solidFill>
              <a:srgbClr val="3333FF"/>
            </a:solidFill>
            <a:round/>
            <a:headEnd/>
            <a:tailEnd/>
          </a:ln>
        </p:spPr>
        <p:txBody>
          <a:bodyPr lIns="66084" tIns="33041" rIns="66084" bIns="33041" anchorCtr="1">
            <a:spAutoFit/>
          </a:bodyPr>
          <a:lstStyle/>
          <a:p>
            <a:pPr algn="ctr"/>
            <a:endParaRPr lang="en-US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 rot="5400000" flipV="1">
            <a:off x="1214438" y="5137150"/>
            <a:ext cx="374650" cy="877888"/>
          </a:xfrm>
          <a:custGeom>
            <a:avLst/>
            <a:gdLst>
              <a:gd name="T0" fmla="*/ 138 w 236"/>
              <a:gd name="T1" fmla="*/ 181 h 666"/>
              <a:gd name="T2" fmla="*/ 138 w 236"/>
              <a:gd name="T3" fmla="*/ 145 h 666"/>
              <a:gd name="T4" fmla="*/ 8 w 236"/>
              <a:gd name="T5" fmla="*/ 128 h 666"/>
              <a:gd name="T6" fmla="*/ 235 w 236"/>
              <a:gd name="T7" fmla="*/ 113 h 666"/>
              <a:gd name="T8" fmla="*/ 0 w 236"/>
              <a:gd name="T9" fmla="*/ 96 h 666"/>
              <a:gd name="T10" fmla="*/ 235 w 236"/>
              <a:gd name="T11" fmla="*/ 84 h 666"/>
              <a:gd name="T12" fmla="*/ 7 w 236"/>
              <a:gd name="T13" fmla="*/ 71 h 666"/>
              <a:gd name="T14" fmla="*/ 236 w 236"/>
              <a:gd name="T15" fmla="*/ 55 h 666"/>
              <a:gd name="T16" fmla="*/ 105 w 236"/>
              <a:gd name="T17" fmla="*/ 39 h 666"/>
              <a:gd name="T18" fmla="*/ 105 w 236"/>
              <a:gd name="T19" fmla="*/ 0 h 6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6"/>
              <a:gd name="T31" fmla="*/ 0 h 666"/>
              <a:gd name="T32" fmla="*/ 236 w 236"/>
              <a:gd name="T33" fmla="*/ 666 h 6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6" h="666">
                <a:moveTo>
                  <a:pt x="138" y="666"/>
                </a:moveTo>
                <a:lnTo>
                  <a:pt x="138" y="536"/>
                </a:lnTo>
                <a:lnTo>
                  <a:pt x="8" y="471"/>
                </a:lnTo>
                <a:lnTo>
                  <a:pt x="235" y="414"/>
                </a:lnTo>
                <a:lnTo>
                  <a:pt x="0" y="357"/>
                </a:lnTo>
                <a:lnTo>
                  <a:pt x="235" y="309"/>
                </a:lnTo>
                <a:lnTo>
                  <a:pt x="7" y="259"/>
                </a:lnTo>
                <a:lnTo>
                  <a:pt x="236" y="200"/>
                </a:lnTo>
                <a:lnTo>
                  <a:pt x="105" y="146"/>
                </a:lnTo>
                <a:lnTo>
                  <a:pt x="105" y="0"/>
                </a:lnTo>
              </a:path>
            </a:pathLst>
          </a:custGeom>
          <a:noFill/>
          <a:ln w="50800">
            <a:solidFill>
              <a:srgbClr val="3333FF"/>
            </a:solidFill>
            <a:round/>
            <a:headEnd/>
            <a:tailEnd/>
          </a:ln>
        </p:spPr>
        <p:txBody>
          <a:bodyPr lIns="66084" tIns="33041" rIns="66084" bIns="33041" anchorCtr="1">
            <a:spAutoFit/>
          </a:bodyPr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05308" y="847725"/>
            <a:ext cx="4312463" cy="207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400" dirty="0" smtClean="0"/>
              <a:t>Boundary conditions:</a:t>
            </a:r>
          </a:p>
          <a:p>
            <a:pPr algn="l">
              <a:spcBef>
                <a:spcPts val="600"/>
              </a:spcBef>
            </a:pPr>
            <a:r>
              <a:rPr lang="en-US" sz="1400" dirty="0" smtClean="0"/>
              <a:t>T</a:t>
            </a:r>
            <a:r>
              <a:rPr lang="en-US" sz="1400" baseline="-25000" dirty="0" smtClean="0"/>
              <a:t>L</a:t>
            </a:r>
            <a:r>
              <a:rPr lang="en-US" sz="1400" dirty="0" smtClean="0"/>
              <a:t> = 400 </a:t>
            </a:r>
            <a:r>
              <a:rPr lang="en-US" sz="1400" baseline="30000" dirty="0" smtClean="0"/>
              <a:t>o</a:t>
            </a:r>
            <a:r>
              <a:rPr lang="en-US" sz="1400" dirty="0" smtClean="0"/>
              <a:t>C, T</a:t>
            </a:r>
            <a:r>
              <a:rPr lang="en-US" sz="1400" baseline="-25000" dirty="0" smtClean="0"/>
              <a:t>R</a:t>
            </a:r>
            <a:r>
              <a:rPr lang="en-US" sz="1400" dirty="0" smtClean="0"/>
              <a:t> = 100 </a:t>
            </a:r>
            <a:r>
              <a:rPr lang="en-US" sz="1400" baseline="30000" dirty="0" smtClean="0"/>
              <a:t>o</a:t>
            </a:r>
            <a:r>
              <a:rPr lang="en-US" sz="1400" dirty="0" smtClean="0"/>
              <a:t>C</a:t>
            </a:r>
          </a:p>
          <a:p>
            <a:pPr algn="l">
              <a:spcBef>
                <a:spcPts val="600"/>
              </a:spcBef>
            </a:pPr>
            <a:endParaRPr lang="en-US" sz="400" dirty="0" smtClean="0"/>
          </a:p>
          <a:p>
            <a:pPr marL="342900" indent="-342900" algn="l">
              <a:spcBef>
                <a:spcPts val="600"/>
              </a:spcBef>
              <a:buAutoNum type="arabicParenR"/>
            </a:pPr>
            <a:r>
              <a:rPr lang="en-US" sz="1400" dirty="0" smtClean="0"/>
              <a:t>Assume NO internal heat generation</a:t>
            </a:r>
          </a:p>
          <a:p>
            <a:pPr marL="342900" indent="-342900" algn="l">
              <a:spcBef>
                <a:spcPts val="600"/>
              </a:spcBef>
            </a:pPr>
            <a:r>
              <a:rPr lang="en-US" sz="1400" dirty="0" smtClean="0"/>
              <a:t>(how does the temperature slope </a:t>
            </a:r>
            <a:r>
              <a:rPr lang="en-US" sz="1400" dirty="0" err="1" smtClean="0"/>
              <a:t>dT</a:t>
            </a:r>
            <a:r>
              <a:rPr lang="en-US" sz="1400" dirty="0" smtClean="0"/>
              <a:t>/</a:t>
            </a:r>
            <a:r>
              <a:rPr lang="en-US" sz="1400" dirty="0" err="1" smtClean="0"/>
              <a:t>dx</a:t>
            </a:r>
            <a:endParaRPr lang="en-US" sz="1400" dirty="0" smtClean="0"/>
          </a:p>
          <a:p>
            <a:pPr marL="342900" indent="-342900" algn="l">
              <a:spcBef>
                <a:spcPts val="600"/>
              </a:spcBef>
            </a:pPr>
            <a:r>
              <a:rPr lang="en-US" sz="1400" dirty="0" smtClean="0"/>
              <a:t>scale qualitatively within each layer?)</a:t>
            </a:r>
          </a:p>
          <a:p>
            <a:pPr marL="342900" indent="-342900" algn="l">
              <a:spcBef>
                <a:spcPts val="600"/>
              </a:spcBef>
            </a:pPr>
            <a:endParaRPr lang="en-US" sz="400" dirty="0" smtClean="0"/>
          </a:p>
          <a:p>
            <a:pPr marL="342900" indent="-342900" algn="l">
              <a:spcBef>
                <a:spcPts val="600"/>
              </a:spcBef>
            </a:pPr>
            <a:r>
              <a:rPr lang="en-US" sz="1400" dirty="0" smtClean="0"/>
              <a:t>2) Assume UNIFORM internal heat generation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29029" t="20766" r="5519" b="40420"/>
          <a:stretch>
            <a:fillRect/>
          </a:stretch>
        </p:blipFill>
        <p:spPr bwMode="auto">
          <a:xfrm>
            <a:off x="4623629" y="3733800"/>
            <a:ext cx="4425121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reeform 10"/>
          <p:cNvSpPr>
            <a:spLocks/>
          </p:cNvSpPr>
          <p:nvPr/>
        </p:nvSpPr>
        <p:spPr bwMode="auto">
          <a:xfrm rot="4249614" flipV="1">
            <a:off x="6148279" y="4248748"/>
            <a:ext cx="181849" cy="621810"/>
          </a:xfrm>
          <a:custGeom>
            <a:avLst/>
            <a:gdLst>
              <a:gd name="T0" fmla="*/ 138 w 236"/>
              <a:gd name="T1" fmla="*/ 181 h 666"/>
              <a:gd name="T2" fmla="*/ 138 w 236"/>
              <a:gd name="T3" fmla="*/ 145 h 666"/>
              <a:gd name="T4" fmla="*/ 8 w 236"/>
              <a:gd name="T5" fmla="*/ 128 h 666"/>
              <a:gd name="T6" fmla="*/ 235 w 236"/>
              <a:gd name="T7" fmla="*/ 113 h 666"/>
              <a:gd name="T8" fmla="*/ 0 w 236"/>
              <a:gd name="T9" fmla="*/ 96 h 666"/>
              <a:gd name="T10" fmla="*/ 235 w 236"/>
              <a:gd name="T11" fmla="*/ 84 h 666"/>
              <a:gd name="T12" fmla="*/ 7 w 236"/>
              <a:gd name="T13" fmla="*/ 71 h 666"/>
              <a:gd name="T14" fmla="*/ 236 w 236"/>
              <a:gd name="T15" fmla="*/ 55 h 666"/>
              <a:gd name="T16" fmla="*/ 105 w 236"/>
              <a:gd name="T17" fmla="*/ 39 h 666"/>
              <a:gd name="T18" fmla="*/ 105 w 236"/>
              <a:gd name="T19" fmla="*/ 0 h 6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6"/>
              <a:gd name="T31" fmla="*/ 0 h 666"/>
              <a:gd name="T32" fmla="*/ 236 w 236"/>
              <a:gd name="T33" fmla="*/ 666 h 6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6" h="666">
                <a:moveTo>
                  <a:pt x="138" y="666"/>
                </a:moveTo>
                <a:lnTo>
                  <a:pt x="138" y="536"/>
                </a:lnTo>
                <a:lnTo>
                  <a:pt x="8" y="471"/>
                </a:lnTo>
                <a:lnTo>
                  <a:pt x="235" y="414"/>
                </a:lnTo>
                <a:lnTo>
                  <a:pt x="0" y="357"/>
                </a:lnTo>
                <a:lnTo>
                  <a:pt x="235" y="309"/>
                </a:lnTo>
                <a:lnTo>
                  <a:pt x="7" y="259"/>
                </a:lnTo>
                <a:lnTo>
                  <a:pt x="236" y="200"/>
                </a:lnTo>
                <a:lnTo>
                  <a:pt x="105" y="146"/>
                </a:lnTo>
                <a:lnTo>
                  <a:pt x="105" y="0"/>
                </a:lnTo>
              </a:path>
            </a:pathLst>
          </a:custGeom>
          <a:noFill/>
          <a:ln w="25400">
            <a:solidFill>
              <a:srgbClr val="3333FF"/>
            </a:solidFill>
            <a:round/>
            <a:headEnd/>
            <a:tailEnd/>
          </a:ln>
        </p:spPr>
        <p:txBody>
          <a:bodyPr lIns="66084" tIns="33041" rIns="66084" bIns="33041" anchorCtr="1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113588" y="3157538"/>
          <a:ext cx="1625600" cy="676275"/>
        </p:xfrm>
        <a:graphic>
          <a:graphicData uri="http://schemas.openxmlformats.org/presentationml/2006/ole">
            <p:oleObj spid="_x0000_s4100" name="Equation" r:id="rId6" imgW="952200" imgH="393480" progId="Equation.DSMT4">
              <p:embed/>
            </p:oleObj>
          </a:graphicData>
        </a:graphic>
      </p:graphicFrame>
      <p:sp>
        <p:nvSpPr>
          <p:cNvPr id="15" name="Bent Arrow 14"/>
          <p:cNvSpPr/>
          <p:nvPr/>
        </p:nvSpPr>
        <p:spPr bwMode="auto">
          <a:xfrm rot="17494538" flipH="1">
            <a:off x="3412332" y="1026317"/>
            <a:ext cx="714375" cy="823915"/>
          </a:xfrm>
          <a:prstGeom prst="bentArrow">
            <a:avLst>
              <a:gd name="adj1" fmla="val 25000"/>
              <a:gd name="adj2" fmla="val 32333"/>
              <a:gd name="adj3" fmla="val 26333"/>
              <a:gd name="adj4" fmla="val 5841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649538" y="5681663"/>
          <a:ext cx="1104900" cy="676275"/>
        </p:xfrm>
        <a:graphic>
          <a:graphicData uri="http://schemas.openxmlformats.org/presentationml/2006/ole">
            <p:oleObj spid="_x0000_s4101" name="Equation" r:id="rId7" imgW="647640" imgH="39348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76750"/>
            <a:ext cx="8229600" cy="1714500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C</a:t>
            </a:r>
            <a:r>
              <a:rPr lang="en-US" dirty="0" smtClean="0"/>
              <a:t> = 1/</a:t>
            </a:r>
            <a:r>
              <a:rPr lang="en-US" dirty="0" err="1" smtClean="0"/>
              <a:t>h</a:t>
            </a:r>
            <a:r>
              <a:rPr lang="en-US" baseline="-25000" dirty="0" err="1" smtClean="0"/>
              <a:t>C</a:t>
            </a:r>
            <a:r>
              <a:rPr lang="en-US" dirty="0" err="1" smtClean="0"/>
              <a:t>A</a:t>
            </a:r>
            <a:endParaRPr lang="en-US" dirty="0" smtClean="0"/>
          </a:p>
          <a:p>
            <a:r>
              <a:rPr lang="en-US" dirty="0" smtClean="0"/>
              <a:t>BUT, also remember the fundamental solid-solid contact resistance given by density of states, acoustic/diffuse phonon mismatch ~</a:t>
            </a:r>
            <a:r>
              <a:rPr lang="en-US" dirty="0" err="1" smtClean="0"/>
              <a:t>Cv</a:t>
            </a:r>
            <a:r>
              <a:rPr lang="en-US" dirty="0" smtClean="0"/>
              <a:t>/4! (</a:t>
            </a:r>
            <a:r>
              <a:rPr lang="en-US" dirty="0" err="1" smtClean="0"/>
              <a:t>prof</a:t>
            </a:r>
            <a:r>
              <a:rPr lang="en-US" dirty="0" smtClean="0"/>
              <a:t>. Cahill’s lecture)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51724" t="16810" r="8867" b="46265"/>
          <a:stretch>
            <a:fillRect/>
          </a:stretch>
        </p:blipFill>
        <p:spPr bwMode="auto">
          <a:xfrm>
            <a:off x="4867275" y="695325"/>
            <a:ext cx="3810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l="44019" t="42654" r="35607" b="37243"/>
          <a:stretch>
            <a:fillRect/>
          </a:stretch>
        </p:blipFill>
        <p:spPr bwMode="auto">
          <a:xfrm>
            <a:off x="5905500" y="3219450"/>
            <a:ext cx="20764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 l="19439" t="48711" r="34112" b="12758"/>
          <a:stretch>
            <a:fillRect/>
          </a:stretch>
        </p:blipFill>
        <p:spPr bwMode="auto">
          <a:xfrm>
            <a:off x="304799" y="1080024"/>
            <a:ext cx="4152901" cy="24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31162</TotalTime>
  <Words>486</Words>
  <Application>Microsoft Office PowerPoint</Application>
  <PresentationFormat>On-screen Show (4:3)</PresentationFormat>
  <Paragraphs>112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Default Design</vt:lpstr>
      <vt:lpstr>MathType 6.0 Equation</vt:lpstr>
      <vt:lpstr>Equation</vt:lpstr>
      <vt:lpstr>Three Modes of Heat Transfer</vt:lpstr>
      <vt:lpstr>Conduction</vt:lpstr>
      <vt:lpstr>Convection</vt:lpstr>
      <vt:lpstr>Radiation</vt:lpstr>
      <vt:lpstr>Boundaries and Lumped Elements</vt:lpstr>
      <vt:lpstr>Transient Cooling of Lumped Body</vt:lpstr>
      <vt:lpstr>What if Biot Number is Large</vt:lpstr>
      <vt:lpstr>Lumped Body Examples (Steady State)</vt:lpstr>
      <vt:lpstr>Contact Resistance</vt:lpstr>
      <vt:lpstr>Notes on Finite-Element Heat Diffusion</vt:lpstr>
      <vt:lpstr>More Comments on “Fin Equation”</vt:lpstr>
      <vt:lpstr>Fin Efficiency (how long is too long?)</vt:lpstr>
      <vt:lpstr>Poisson Equation Analogy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 EP</dc:title>
  <dc:creator>© Eric Pop</dc:creator>
  <cp:lastModifiedBy>Eric Pop</cp:lastModifiedBy>
  <cp:revision>1839</cp:revision>
  <cp:lastPrinted>2010-12-02T16:43:00Z</cp:lastPrinted>
  <dcterms:created xsi:type="dcterms:W3CDTF">2004-06-14T02:57:56Z</dcterms:created>
  <dcterms:modified xsi:type="dcterms:W3CDTF">2010-12-02T18:26:13Z</dcterms:modified>
</cp:coreProperties>
</file>