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445" r:id="rId2"/>
    <p:sldId id="478" r:id="rId3"/>
    <p:sldId id="510" r:id="rId4"/>
    <p:sldId id="470" r:id="rId5"/>
    <p:sldId id="511" r:id="rId6"/>
    <p:sldId id="523" r:id="rId7"/>
    <p:sldId id="524" r:id="rId8"/>
    <p:sldId id="525" r:id="rId9"/>
    <p:sldId id="526" r:id="rId10"/>
    <p:sldId id="527" r:id="rId11"/>
    <p:sldId id="528" r:id="rId12"/>
    <p:sldId id="529" r:id="rId13"/>
    <p:sldId id="531" r:id="rId14"/>
    <p:sldId id="533" r:id="rId15"/>
    <p:sldId id="547" r:id="rId16"/>
    <p:sldId id="550" r:id="rId17"/>
    <p:sldId id="448" r:id="rId18"/>
    <p:sldId id="460" r:id="rId19"/>
    <p:sldId id="512" r:id="rId20"/>
    <p:sldId id="520" r:id="rId21"/>
    <p:sldId id="521" r:id="rId22"/>
    <p:sldId id="522" r:id="rId23"/>
    <p:sldId id="535" r:id="rId24"/>
    <p:sldId id="449" r:id="rId25"/>
    <p:sldId id="513" r:id="rId26"/>
    <p:sldId id="514" r:id="rId27"/>
    <p:sldId id="515" r:id="rId28"/>
    <p:sldId id="516" r:id="rId29"/>
    <p:sldId id="517" r:id="rId30"/>
    <p:sldId id="518" r:id="rId31"/>
    <p:sldId id="519" r:id="rId32"/>
    <p:sldId id="480" r:id="rId33"/>
    <p:sldId id="479" r:id="rId34"/>
    <p:sldId id="482" r:id="rId35"/>
    <p:sldId id="484" r:id="rId36"/>
    <p:sldId id="461" r:id="rId37"/>
    <p:sldId id="546" r:id="rId38"/>
    <p:sldId id="542" r:id="rId39"/>
    <p:sldId id="543" r:id="rId40"/>
    <p:sldId id="544" r:id="rId41"/>
    <p:sldId id="537" r:id="rId42"/>
    <p:sldId id="539" r:id="rId43"/>
    <p:sldId id="548" r:id="rId44"/>
    <p:sldId id="540" r:id="rId45"/>
    <p:sldId id="541" r:id="rId46"/>
    <p:sldId id="545" r:id="rId47"/>
  </p:sldIdLst>
  <p:sldSz cx="9144000" cy="6858000" type="screen4x3"/>
  <p:notesSz cx="6858000" cy="9296400"/>
  <p:defaultTextStyle>
    <a:defPPr>
      <a:defRPr lang="en-US"/>
    </a:defPPr>
    <a:lvl1pPr algn="ctr" rtl="0" fontAlgn="base">
      <a:spcBef>
        <a:spcPct val="0"/>
      </a:spcBef>
      <a:spcAft>
        <a:spcPct val="0"/>
      </a:spcAft>
      <a:defRPr sz="1200" kern="1200">
        <a:solidFill>
          <a:schemeClr val="tx1"/>
        </a:solidFill>
        <a:latin typeface="Verdana" pitchFamily="34" charset="0"/>
        <a:ea typeface="+mn-ea"/>
        <a:cs typeface="+mn-cs"/>
      </a:defRPr>
    </a:lvl1pPr>
    <a:lvl2pPr marL="457200" algn="ctr" rtl="0" fontAlgn="base">
      <a:spcBef>
        <a:spcPct val="0"/>
      </a:spcBef>
      <a:spcAft>
        <a:spcPct val="0"/>
      </a:spcAft>
      <a:defRPr sz="1200" kern="1200">
        <a:solidFill>
          <a:schemeClr val="tx1"/>
        </a:solidFill>
        <a:latin typeface="Verdana" pitchFamily="34" charset="0"/>
        <a:ea typeface="+mn-ea"/>
        <a:cs typeface="+mn-cs"/>
      </a:defRPr>
    </a:lvl2pPr>
    <a:lvl3pPr marL="914400" algn="ctr" rtl="0" fontAlgn="base">
      <a:spcBef>
        <a:spcPct val="0"/>
      </a:spcBef>
      <a:spcAft>
        <a:spcPct val="0"/>
      </a:spcAft>
      <a:defRPr sz="1200" kern="1200">
        <a:solidFill>
          <a:schemeClr val="tx1"/>
        </a:solidFill>
        <a:latin typeface="Verdana" pitchFamily="34" charset="0"/>
        <a:ea typeface="+mn-ea"/>
        <a:cs typeface="+mn-cs"/>
      </a:defRPr>
    </a:lvl3pPr>
    <a:lvl4pPr marL="1371600" algn="ctr" rtl="0" fontAlgn="base">
      <a:spcBef>
        <a:spcPct val="0"/>
      </a:spcBef>
      <a:spcAft>
        <a:spcPct val="0"/>
      </a:spcAft>
      <a:defRPr sz="1200" kern="1200">
        <a:solidFill>
          <a:schemeClr val="tx1"/>
        </a:solidFill>
        <a:latin typeface="Verdana" pitchFamily="34" charset="0"/>
        <a:ea typeface="+mn-ea"/>
        <a:cs typeface="+mn-cs"/>
      </a:defRPr>
    </a:lvl4pPr>
    <a:lvl5pPr marL="1828800" algn="ctr" rtl="0" fontAlgn="base">
      <a:spcBef>
        <a:spcPct val="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Verdana" pitchFamily="34" charset="0"/>
        <a:ea typeface="+mn-ea"/>
        <a:cs typeface="+mn-cs"/>
      </a:defRPr>
    </a:lvl6pPr>
    <a:lvl7pPr marL="2743200" algn="l" defTabSz="914400" rtl="0" eaLnBrk="1" latinLnBrk="0" hangingPunct="1">
      <a:defRPr sz="1200" kern="1200">
        <a:solidFill>
          <a:schemeClr val="tx1"/>
        </a:solidFill>
        <a:latin typeface="Verdana" pitchFamily="34" charset="0"/>
        <a:ea typeface="+mn-ea"/>
        <a:cs typeface="+mn-cs"/>
      </a:defRPr>
    </a:lvl7pPr>
    <a:lvl8pPr marL="3200400" algn="l" defTabSz="914400" rtl="0" eaLnBrk="1" latinLnBrk="0" hangingPunct="1">
      <a:defRPr sz="1200" kern="1200">
        <a:solidFill>
          <a:schemeClr val="tx1"/>
        </a:solidFill>
        <a:latin typeface="Verdana" pitchFamily="34" charset="0"/>
        <a:ea typeface="+mn-ea"/>
        <a:cs typeface="+mn-cs"/>
      </a:defRPr>
    </a:lvl8pPr>
    <a:lvl9pPr marL="3657600" algn="l" defTabSz="914400" rtl="0" eaLnBrk="1" latinLnBrk="0" hangingPunct="1">
      <a:defRPr sz="12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0099"/>
    <a:srgbClr val="B2B2B2"/>
    <a:srgbClr val="5F5F5F"/>
    <a:srgbClr val="99CCFF"/>
    <a:srgbClr val="C0C0C0"/>
    <a:srgbClr val="FF0000"/>
    <a:srgbClr val="F47F24"/>
    <a:srgbClr val="003C7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0" autoAdjust="0"/>
    <p:restoredTop sz="93571" autoAdjust="0"/>
  </p:normalViewPr>
  <p:slideViewPr>
    <p:cSldViewPr snapToGrid="0">
      <p:cViewPr varScale="1">
        <p:scale>
          <a:sx n="77" d="100"/>
          <a:sy n="77" d="100"/>
        </p:scale>
        <p:origin x="-306" y="-102"/>
      </p:cViewPr>
      <p:guideLst>
        <p:guide orient="horz" pos="2160"/>
        <p:guide pos="2880"/>
      </p:guideLst>
    </p:cSldViewPr>
  </p:slideViewPr>
  <p:outlineViewPr>
    <p:cViewPr>
      <p:scale>
        <a:sx n="33" d="100"/>
        <a:sy n="33" d="100"/>
      </p:scale>
      <p:origin x="0" y="2346"/>
    </p:cViewPr>
    <p:sldLst>
      <p:sld r:id="rId1" collapse="1"/>
      <p:sld r:id="rId2" collapse="1"/>
      <p:sld r:id="rId3" collapse="1"/>
      <p:sld r:id="rId4" collapse="1"/>
    </p:sldLst>
  </p:outlineViewPr>
  <p:notesTextViewPr>
    <p:cViewPr>
      <p:scale>
        <a:sx n="100" d="100"/>
        <a:sy n="100" d="100"/>
      </p:scale>
      <p:origin x="0" y="0"/>
    </p:cViewPr>
  </p:notesTextViewPr>
  <p:sorterViewPr>
    <p:cViewPr>
      <p:scale>
        <a:sx n="75" d="100"/>
        <a:sy n="75" d="100"/>
      </p:scale>
      <p:origin x="0" y="4332"/>
    </p:cViewPr>
  </p:sorterViewPr>
  <p:notesViewPr>
    <p:cSldViewPr snapToGrid="0">
      <p:cViewPr varScale="1">
        <p:scale>
          <a:sx n="94" d="100"/>
          <a:sy n="94" d="100"/>
        </p:scale>
        <p:origin x="-2940" y="-120"/>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slide" Target="slides/slide16.xml"/><Relationship Id="rId1" Type="http://schemas.openxmlformats.org/officeDocument/2006/relationships/slide" Target="slides/slide1.xml"/><Relationship Id="rId4"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2971265" cy="465522"/>
          </a:xfrm>
          <a:prstGeom prst="rect">
            <a:avLst/>
          </a:prstGeom>
        </p:spPr>
        <p:txBody>
          <a:bodyPr vert="horz" lIns="91440" tIns="45720" rIns="91440" bIns="45720" rtlCol="0"/>
          <a:lstStyle>
            <a:lvl1pPr algn="l">
              <a:defRPr sz="1200"/>
            </a:lvl1pPr>
          </a:lstStyle>
          <a:p>
            <a:endParaRPr lang="en-US"/>
          </a:p>
        </p:txBody>
      </p:sp>
      <p:sp>
        <p:nvSpPr>
          <p:cNvPr id="7" name="Footer Placeholder 6"/>
          <p:cNvSpPr>
            <a:spLocks noGrp="1"/>
          </p:cNvSpPr>
          <p:nvPr>
            <p:ph type="ftr" sz="quarter" idx="2"/>
          </p:nvPr>
        </p:nvSpPr>
        <p:spPr>
          <a:xfrm>
            <a:off x="1" y="8829322"/>
            <a:ext cx="2971265" cy="465521"/>
          </a:xfrm>
          <a:prstGeom prst="rect">
            <a:avLst/>
          </a:prstGeom>
        </p:spPr>
        <p:txBody>
          <a:bodyPr vert="horz" lIns="91440" tIns="45720" rIns="91440" bIns="45720" rtlCol="0" anchor="b"/>
          <a:lstStyle>
            <a:lvl1pPr algn="l">
              <a:defRPr sz="1200"/>
            </a:lvl1pPr>
          </a:lstStyle>
          <a:p>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7" name="Rectangle 5"/>
          <p:cNvSpPr>
            <a:spLocks noGrp="1" noChangeArrowheads="1"/>
          </p:cNvSpPr>
          <p:nvPr>
            <p:ph type="body" sz="quarter" idx="3"/>
          </p:nvPr>
        </p:nvSpPr>
        <p:spPr bwMode="auto">
          <a:xfrm>
            <a:off x="913865" y="4415439"/>
            <a:ext cx="5030271" cy="4185015"/>
          </a:xfrm>
          <a:prstGeom prst="rect">
            <a:avLst/>
          </a:prstGeom>
          <a:noFill/>
          <a:ln w="9525">
            <a:noFill/>
            <a:miter lim="800000"/>
            <a:headEnd/>
            <a:tailEnd/>
          </a:ln>
          <a:effectLst/>
        </p:spPr>
        <p:txBody>
          <a:bodyPr vert="horz" wrap="square" lIns="92013" tIns="46006" rIns="92013" bIns="460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Slide Image Placeholder 9"/>
          <p:cNvSpPr>
            <a:spLocks noGrp="1" noRot="1" noChangeAspect="1"/>
          </p:cNvSpPr>
          <p:nvPr>
            <p:ph type="sldImg" idx="2"/>
          </p:nvPr>
        </p:nvSpPr>
        <p:spPr>
          <a:xfrm>
            <a:off x="1106488" y="698500"/>
            <a:ext cx="4645025" cy="3484563"/>
          </a:xfrm>
          <a:prstGeom prst="rect">
            <a:avLst/>
          </a:prstGeom>
          <a:noFill/>
          <a:ln w="12700">
            <a:solidFill>
              <a:prstClr val="black"/>
            </a:solidFill>
          </a:ln>
        </p:spPr>
        <p:txBody>
          <a:bodyPr vert="horz" lIns="91440" tIns="45720" rIns="91440" bIns="45720" rtlCol="0" anchor="ctr"/>
          <a:lstStyle/>
          <a:p>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6F66D598-E282-488F-B2A8-988127150388}" type="slidenum">
              <a:rPr lang="en-US"/>
              <a:pPr/>
              <a:t>1</a:t>
            </a:fld>
            <a:endParaRPr lang="en-US"/>
          </a:p>
        </p:txBody>
      </p:sp>
      <p:sp>
        <p:nvSpPr>
          <p:cNvPr id="491522" name="Rectangle 2"/>
          <p:cNvSpPr>
            <a:spLocks noGrp="1" noRot="1" noChangeAspect="1" noChangeArrowheads="1" noTextEdit="1"/>
          </p:cNvSpPr>
          <p:nvPr>
            <p:ph type="sldImg"/>
          </p:nvPr>
        </p:nvSpPr>
        <p:spPr>
          <a:xfrm>
            <a:off x="1106488" y="696913"/>
            <a:ext cx="4643437" cy="3484562"/>
          </a:xfrm>
          <a:prstGeom prst="rect">
            <a:avLst/>
          </a:prstGeom>
          <a:ln/>
        </p:spPr>
      </p:sp>
      <p:sp>
        <p:nvSpPr>
          <p:cNvPr id="49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a:xfrm>
            <a:off x="3884613" y="8829966"/>
            <a:ext cx="2971800" cy="464820"/>
          </a:xfrm>
          <a:prstGeom prst="rect">
            <a:avLst/>
          </a:prstGeom>
        </p:spPr>
        <p:txBody>
          <a:bodyPr lIns="92830" tIns="46415" rIns="92830" bIns="46415"/>
          <a:lstStyle/>
          <a:p>
            <a:pPr>
              <a:defRPr/>
            </a:pPr>
            <a:fld id="{BB4F10FF-67BE-46C5-8603-8677578BA590}"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935743AB-8ECE-4430-8EF6-080BC66BC11C}" type="slidenum">
              <a:rPr lang="en-US"/>
              <a:pPr/>
              <a:t>17</a:t>
            </a:fld>
            <a:endParaRPr lang="en-US"/>
          </a:p>
        </p:txBody>
      </p:sp>
      <p:sp>
        <p:nvSpPr>
          <p:cNvPr id="497666" name="Rectangle 2"/>
          <p:cNvSpPr>
            <a:spLocks noGrp="1" noRot="1" noChangeAspect="1" noChangeArrowheads="1" noTextEdit="1"/>
          </p:cNvSpPr>
          <p:nvPr>
            <p:ph type="sldImg"/>
          </p:nvPr>
        </p:nvSpPr>
        <p:spPr>
          <a:xfrm>
            <a:off x="1106488" y="698500"/>
            <a:ext cx="4643437" cy="3484563"/>
          </a:xfrm>
          <a:prstGeom prst="rect">
            <a:avLst/>
          </a:prstGeom>
          <a:ln/>
        </p:spPr>
      </p:sp>
      <p:sp>
        <p:nvSpPr>
          <p:cNvPr id="497667" name="Rectangle 3"/>
          <p:cNvSpPr>
            <a:spLocks noGrp="1" noChangeArrowheads="1"/>
          </p:cNvSpPr>
          <p:nvPr>
            <p:ph type="body" idx="1"/>
          </p:nvPr>
        </p:nvSpPr>
        <p:spPr>
          <a:xfrm>
            <a:off x="913865" y="4415440"/>
            <a:ext cx="5030271" cy="4183458"/>
          </a:xfrm>
        </p:spPr>
        <p:txBody>
          <a:bodyPr/>
          <a:lstStyle/>
          <a:p>
            <a:r>
              <a:rPr lang="en-US"/>
              <a:t>circuit:  dynamic (threshold) voltage adjustment + power-saving algorithms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4D4F19D3-6AA4-4411-AC28-E7C81FF55DD4}" type="slidenum">
              <a:rPr lang="en-US"/>
              <a:pPr/>
              <a:t>18</a:t>
            </a:fld>
            <a:endParaRPr lang="en-US"/>
          </a:p>
        </p:txBody>
      </p:sp>
      <p:sp>
        <p:nvSpPr>
          <p:cNvPr id="523266" name="Rectangle 2"/>
          <p:cNvSpPr>
            <a:spLocks noGrp="1" noRot="1" noChangeAspect="1" noChangeArrowheads="1" noTextEdit="1"/>
          </p:cNvSpPr>
          <p:nvPr>
            <p:ph type="sldImg"/>
          </p:nvPr>
        </p:nvSpPr>
        <p:spPr>
          <a:xfrm>
            <a:off x="1106488" y="696913"/>
            <a:ext cx="4643437" cy="3484562"/>
          </a:xfrm>
          <a:prstGeom prst="rect">
            <a:avLst/>
          </a:prstGeom>
          <a:ln/>
        </p:spPr>
      </p:sp>
      <p:sp>
        <p:nvSpPr>
          <p:cNvPr id="523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84E5E7F7-5A92-4266-9015-806359D60970}" type="slidenum">
              <a:rPr lang="en-US"/>
              <a:pPr/>
              <a:t>2</a:t>
            </a:fld>
            <a:endParaRPr lang="en-US"/>
          </a:p>
        </p:txBody>
      </p:sp>
      <p:sp>
        <p:nvSpPr>
          <p:cNvPr id="569346" name="Rectangle 2"/>
          <p:cNvSpPr>
            <a:spLocks noGrp="1" noRot="1" noChangeAspect="1" noChangeArrowheads="1" noTextEdit="1"/>
          </p:cNvSpPr>
          <p:nvPr>
            <p:ph type="sldImg"/>
          </p:nvPr>
        </p:nvSpPr>
        <p:spPr>
          <a:xfrm>
            <a:off x="1106488" y="698500"/>
            <a:ext cx="4643437" cy="3484563"/>
          </a:xfrm>
          <a:prstGeom prst="rect">
            <a:avLst/>
          </a:prstGeom>
          <a:ln/>
        </p:spPr>
      </p:sp>
      <p:sp>
        <p:nvSpPr>
          <p:cNvPr id="569347" name="Rectangle 3"/>
          <p:cNvSpPr>
            <a:spLocks noGrp="1" noChangeArrowheads="1"/>
          </p:cNvSpPr>
          <p:nvPr>
            <p:ph type="body" idx="1"/>
          </p:nvPr>
        </p:nvSpPr>
        <p:spPr>
          <a:xfrm>
            <a:off x="913865" y="4415440"/>
            <a:ext cx="5030271" cy="4183458"/>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F9792467-7BC0-4797-823A-81E983B72068}" type="slidenum">
              <a:rPr lang="en-US"/>
              <a:pPr/>
              <a:t>24</a:t>
            </a:fld>
            <a:endParaRPr lang="en-US"/>
          </a:p>
        </p:txBody>
      </p:sp>
      <p:sp>
        <p:nvSpPr>
          <p:cNvPr id="499714" name="Rectangle 2"/>
          <p:cNvSpPr>
            <a:spLocks noGrp="1" noRot="1" noChangeAspect="1" noChangeArrowheads="1" noTextEdit="1"/>
          </p:cNvSpPr>
          <p:nvPr>
            <p:ph type="sldImg"/>
          </p:nvPr>
        </p:nvSpPr>
        <p:spPr>
          <a:xfrm>
            <a:off x="1106488" y="698500"/>
            <a:ext cx="4643437" cy="3484563"/>
          </a:xfrm>
          <a:prstGeom prst="rect">
            <a:avLst/>
          </a:prstGeom>
          <a:ln/>
        </p:spPr>
      </p:sp>
      <p:sp>
        <p:nvSpPr>
          <p:cNvPr id="499715" name="Rectangle 3"/>
          <p:cNvSpPr>
            <a:spLocks noGrp="1" noChangeArrowheads="1"/>
          </p:cNvSpPr>
          <p:nvPr>
            <p:ph type="body" idx="1"/>
          </p:nvPr>
        </p:nvSpPr>
        <p:spPr>
          <a:xfrm>
            <a:off x="913865" y="4415440"/>
            <a:ext cx="5030271" cy="4183458"/>
          </a:xfrm>
        </p:spPr>
        <p:txBody>
          <a:bodyPr lIns="92008" tIns="46004" rIns="92008" bIns="46004"/>
          <a:lstStyle/>
          <a:p>
            <a:r>
              <a:rPr lang="en-US"/>
              <a:t>High-k dielectrics ZrO2 and Al2O3 (alumina) have kth around 2 and 18-35 W/mK (depends on purity), respectively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E3FC159C-B20E-4E40-AE23-EE560105180F}" type="slidenum">
              <a:rPr lang="en-US"/>
              <a:pPr/>
              <a:t>32</a:t>
            </a:fld>
            <a:endParaRPr lang="en-US"/>
          </a:p>
        </p:txBody>
      </p:sp>
      <p:sp>
        <p:nvSpPr>
          <p:cNvPr id="573442" name="Rectangle 2"/>
          <p:cNvSpPr>
            <a:spLocks noGrp="1" noRot="1" noChangeAspect="1" noChangeArrowheads="1" noTextEdit="1"/>
          </p:cNvSpPr>
          <p:nvPr>
            <p:ph type="sldImg"/>
          </p:nvPr>
        </p:nvSpPr>
        <p:spPr>
          <a:xfrm>
            <a:off x="1106488" y="698500"/>
            <a:ext cx="4643437" cy="3484563"/>
          </a:xfrm>
          <a:prstGeom prst="rect">
            <a:avLst/>
          </a:prstGeom>
          <a:ln/>
        </p:spPr>
      </p:sp>
      <p:sp>
        <p:nvSpPr>
          <p:cNvPr id="573443" name="Rectangle 3"/>
          <p:cNvSpPr>
            <a:spLocks noGrp="1" noChangeArrowheads="1"/>
          </p:cNvSpPr>
          <p:nvPr>
            <p:ph type="body" idx="1"/>
          </p:nvPr>
        </p:nvSpPr>
        <p:spPr>
          <a:xfrm>
            <a:off x="913865" y="4415440"/>
            <a:ext cx="5030271" cy="4183458"/>
          </a:xfrm>
        </p:spPr>
        <p:txBody>
          <a:bodyPr lIns="92008" tIns="46004" rIns="92008" bIns="46004"/>
          <a:lstStyle/>
          <a:p>
            <a:r>
              <a:rPr lang="en-US"/>
              <a:t>High-k dielectrics ZrO2 and Al2O3 (alumina) have kth around 2 and 18-35 W/mK (depends on purity), respectively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81D3AF0B-8057-4317-8C39-9DEC4362EA17}" type="slidenum">
              <a:rPr lang="en-US"/>
              <a:pPr/>
              <a:t>33</a:t>
            </a:fld>
            <a:endParaRPr lang="en-US"/>
          </a:p>
        </p:txBody>
      </p:sp>
      <p:sp>
        <p:nvSpPr>
          <p:cNvPr id="571394" name="Rectangle 2"/>
          <p:cNvSpPr>
            <a:spLocks noGrp="1" noRot="1" noChangeAspect="1" noChangeArrowheads="1" noTextEdit="1"/>
          </p:cNvSpPr>
          <p:nvPr>
            <p:ph type="sldImg"/>
          </p:nvPr>
        </p:nvSpPr>
        <p:spPr>
          <a:xfrm>
            <a:off x="1106488" y="696913"/>
            <a:ext cx="4643437" cy="3484562"/>
          </a:xfrm>
          <a:prstGeom prst="rect">
            <a:avLst/>
          </a:prstGeom>
          <a:ln/>
        </p:spPr>
      </p:sp>
      <p:sp>
        <p:nvSpPr>
          <p:cNvPr id="571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021FC59A-C35D-4E60-8F48-7898771E2F45}" type="slidenum">
              <a:rPr lang="en-US"/>
              <a:pPr/>
              <a:t>34</a:t>
            </a:fld>
            <a:endParaRPr lang="en-US"/>
          </a:p>
        </p:txBody>
      </p:sp>
      <p:sp>
        <p:nvSpPr>
          <p:cNvPr id="577538" name="Rectangle 2"/>
          <p:cNvSpPr>
            <a:spLocks noGrp="1" noRot="1" noChangeAspect="1" noChangeArrowheads="1" noTextEdit="1"/>
          </p:cNvSpPr>
          <p:nvPr>
            <p:ph type="sldImg"/>
          </p:nvPr>
        </p:nvSpPr>
        <p:spPr>
          <a:xfrm>
            <a:off x="1106488" y="696913"/>
            <a:ext cx="4643437" cy="3484562"/>
          </a:xfrm>
          <a:prstGeom prst="rect">
            <a:avLst/>
          </a:prstGeom>
          <a:ln/>
        </p:spPr>
      </p:sp>
      <p:sp>
        <p:nvSpPr>
          <p:cNvPr id="577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D10CA6E8-AC6A-4FBE-9720-8D9DBF905CC8}" type="slidenum">
              <a:rPr lang="en-US"/>
              <a:pPr/>
              <a:t>35</a:t>
            </a:fld>
            <a:endParaRPr lang="en-US"/>
          </a:p>
        </p:txBody>
      </p:sp>
      <p:sp>
        <p:nvSpPr>
          <p:cNvPr id="581634" name="Rectangle 2"/>
          <p:cNvSpPr>
            <a:spLocks noGrp="1" noRot="1" noChangeAspect="1" noChangeArrowheads="1" noTextEdit="1"/>
          </p:cNvSpPr>
          <p:nvPr>
            <p:ph type="sldImg"/>
          </p:nvPr>
        </p:nvSpPr>
        <p:spPr>
          <a:xfrm>
            <a:off x="1106488" y="696913"/>
            <a:ext cx="4643437" cy="3484562"/>
          </a:xfrm>
          <a:prstGeom prst="rect">
            <a:avLst/>
          </a:prstGeom>
          <a:ln/>
        </p:spPr>
      </p:sp>
      <p:sp>
        <p:nvSpPr>
          <p:cNvPr id="581635" name="Rectangle 3"/>
          <p:cNvSpPr>
            <a:spLocks noGrp="1" noChangeArrowheads="1"/>
          </p:cNvSpPr>
          <p:nvPr>
            <p:ph type="body" idx="1"/>
          </p:nvPr>
        </p:nvSpPr>
        <p:spPr/>
        <p:txBody>
          <a:bodyPr/>
          <a:lstStyle/>
          <a:p>
            <a:r>
              <a:rPr lang="en-US" sz="800"/>
              <a:t>Thermal resistance R</a:t>
            </a:r>
            <a:r>
              <a:rPr lang="en-US" sz="800" baseline="-25000"/>
              <a:t>TH</a:t>
            </a:r>
            <a:r>
              <a:rPr lang="en-US" sz="800"/>
              <a:t> (K/mW):</a:t>
            </a:r>
            <a:r>
              <a:rPr lang="en-US" sz="800">
                <a:sym typeface="Wingdings" pitchFamily="2" charset="2"/>
              </a:rPr>
              <a:t> </a:t>
            </a:r>
            <a:r>
              <a:rPr lang="en-US" sz="800">
                <a:latin typeface="Symbol" pitchFamily="18" charset="2"/>
                <a:sym typeface="Wingdings" pitchFamily="2" charset="2"/>
              </a:rPr>
              <a:t>D</a:t>
            </a:r>
            <a:r>
              <a:rPr lang="en-US" sz="800">
                <a:sym typeface="Wingdings" pitchFamily="2" charset="2"/>
              </a:rPr>
              <a:t>T increase for 1 mW power input. Typical power </a:t>
            </a:r>
            <a:r>
              <a:rPr lang="en-US" sz="700"/>
              <a:t>~ 1 mW/</a:t>
            </a:r>
            <a:r>
              <a:rPr lang="en-US" sz="700">
                <a:latin typeface="Symbol" pitchFamily="18" charset="2"/>
              </a:rPr>
              <a:t>m</a:t>
            </a:r>
            <a:r>
              <a:rPr lang="en-US" sz="700"/>
              <a:t>m for CMOS, ~ 0.4 mW for Phase-Change Memory, ~ 20 </a:t>
            </a:r>
            <a:r>
              <a:rPr lang="en-US" sz="700">
                <a:latin typeface="Symbol" pitchFamily="18" charset="2"/>
              </a:rPr>
              <a:t>m</a:t>
            </a:r>
            <a:r>
              <a:rPr lang="en-US" sz="700"/>
              <a:t>W for SWNT. </a:t>
            </a:r>
            <a:r>
              <a:rPr lang="en-US" sz="700" b="1"/>
              <a:t>Explain the meaning of L here.</a:t>
            </a:r>
            <a:endParaRPr lang="en-US" sz="7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7832440D-9B6B-4E67-8C37-AC851D4E41F5}" type="slidenum">
              <a:rPr lang="en-US"/>
              <a:pPr/>
              <a:t>36</a:t>
            </a:fld>
            <a:endParaRPr lang="en-US"/>
          </a:p>
        </p:txBody>
      </p:sp>
      <p:sp>
        <p:nvSpPr>
          <p:cNvPr id="525314" name="Rectangle 2"/>
          <p:cNvSpPr>
            <a:spLocks noGrp="1" noRot="1" noChangeAspect="1" noChangeArrowheads="1" noTextEdit="1"/>
          </p:cNvSpPr>
          <p:nvPr>
            <p:ph type="sldImg"/>
          </p:nvPr>
        </p:nvSpPr>
        <p:spPr>
          <a:xfrm>
            <a:off x="1106488" y="696913"/>
            <a:ext cx="4643437" cy="3484562"/>
          </a:xfrm>
          <a:prstGeom prst="rect">
            <a:avLst/>
          </a:prstGeom>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29324"/>
            <a:ext cx="2971265" cy="465520"/>
          </a:xfrm>
          <a:prstGeom prst="rect">
            <a:avLst/>
          </a:prstGeom>
        </p:spPr>
        <p:txBody>
          <a:bodyPr/>
          <a:lstStyle/>
          <a:p>
            <a:pPr algn="r" rtl="0" fontAlgn="base">
              <a:spcBef>
                <a:spcPct val="0"/>
              </a:spcBef>
              <a:spcAft>
                <a:spcPct val="0"/>
              </a:spcAft>
              <a:defRPr/>
            </a:pPr>
            <a:fld id="{36DE1A4C-8B5D-4ED5-82AA-2A9CBD090209}" type="slidenum">
              <a:rPr lang="en-US" sz="1200" kern="1200">
                <a:solidFill>
                  <a:prstClr val="black"/>
                </a:solidFill>
                <a:latin typeface="Verdana" pitchFamily="34" charset="0"/>
                <a:ea typeface="+mn-ea"/>
                <a:cs typeface="Arial" pitchFamily="34" charset="0"/>
              </a:rPr>
              <a:pPr algn="r" rtl="0" fontAlgn="base">
                <a:spcBef>
                  <a:spcPct val="0"/>
                </a:spcBef>
                <a:spcAft>
                  <a:spcPct val="0"/>
                </a:spcAft>
                <a:defRPr/>
              </a:pPr>
              <a:t>39</a:t>
            </a:fld>
            <a:endParaRPr lang="en-US" sz="1200" kern="1200">
              <a:solidFill>
                <a:prstClr val="black"/>
              </a:solidFill>
              <a:latin typeface="Verdana" pitchFamily="34" charset="0"/>
              <a:ea typeface="+mn-ea"/>
              <a:cs typeface="Arial" pitchFamily="34" charset="0"/>
            </a:endParaRPr>
          </a:p>
        </p:txBody>
      </p:sp>
      <p:sp>
        <p:nvSpPr>
          <p:cNvPr id="27651" name="Rectangle 2"/>
          <p:cNvSpPr>
            <a:spLocks noGrp="1" noRot="1" noChangeAspect="1" noChangeArrowheads="1" noTextEdit="1"/>
          </p:cNvSpPr>
          <p:nvPr>
            <p:ph type="sldImg"/>
          </p:nvPr>
        </p:nvSpPr>
        <p:spPr>
          <a:xfrm>
            <a:off x="1106488" y="695325"/>
            <a:ext cx="4646612" cy="3486150"/>
          </a:xfrm>
          <a:ln/>
        </p:spPr>
      </p:sp>
      <p:sp>
        <p:nvSpPr>
          <p:cNvPr id="27652" name="Rectangle 3"/>
          <p:cNvSpPr>
            <a:spLocks noGrp="1" noChangeArrowheads="1"/>
          </p:cNvSpPr>
          <p:nvPr>
            <p:ph type="body" idx="1"/>
          </p:nvPr>
        </p:nvSpPr>
        <p:spPr>
          <a:xfrm>
            <a:off x="913865" y="4415440"/>
            <a:ext cx="5030271" cy="4186572"/>
          </a:xfrm>
          <a:noFill/>
          <a:ln/>
        </p:spPr>
        <p:txBody>
          <a:bodyPr/>
          <a:lstStyle/>
          <a:p>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30880"/>
            <a:ext cx="2972870" cy="465522"/>
          </a:xfrm>
          <a:prstGeom prst="rect">
            <a:avLst/>
          </a:prstGeom>
          <a:ln/>
        </p:spPr>
        <p:txBody>
          <a:bodyPr/>
          <a:lstStyle/>
          <a:p>
            <a:fld id="{ED65C31C-BC52-49FA-8FA9-92676397381D}" type="slidenum">
              <a:rPr lang="en-US"/>
              <a:pPr/>
              <a:t>4</a:t>
            </a:fld>
            <a:endParaRPr lang="en-US"/>
          </a:p>
        </p:txBody>
      </p:sp>
      <p:sp>
        <p:nvSpPr>
          <p:cNvPr id="549890" name="Rectangle 2"/>
          <p:cNvSpPr>
            <a:spLocks noGrp="1" noRot="1" noChangeAspect="1" noChangeArrowheads="1" noTextEdit="1"/>
          </p:cNvSpPr>
          <p:nvPr>
            <p:ph type="sldImg"/>
          </p:nvPr>
        </p:nvSpPr>
        <p:spPr>
          <a:xfrm>
            <a:off x="1106488" y="696913"/>
            <a:ext cx="4643437" cy="3484562"/>
          </a:xfrm>
          <a:prstGeom prst="rect">
            <a:avLst/>
          </a:prstGeom>
          <a:ln/>
        </p:spPr>
      </p:sp>
      <p:sp>
        <p:nvSpPr>
          <p:cNvPr id="549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xfrm>
            <a:off x="3885130" y="8829324"/>
            <a:ext cx="2971265" cy="465520"/>
          </a:xfrm>
          <a:prstGeom prst="rect">
            <a:avLst/>
          </a:prstGeom>
        </p:spPr>
        <p:txBody>
          <a:bodyPr/>
          <a:lstStyle/>
          <a:p>
            <a:pPr algn="r" rtl="0" fontAlgn="base">
              <a:spcBef>
                <a:spcPct val="0"/>
              </a:spcBef>
              <a:spcAft>
                <a:spcPct val="0"/>
              </a:spcAft>
              <a:defRPr/>
            </a:pPr>
            <a:fld id="{9CA4ECB3-3899-43BE-9FAE-8C6F3F3E4D85}" type="slidenum">
              <a:rPr lang="en-US" sz="1200" kern="1200">
                <a:solidFill>
                  <a:prstClr val="black"/>
                </a:solidFill>
                <a:latin typeface="Verdana" pitchFamily="34" charset="0"/>
                <a:ea typeface="+mn-ea"/>
                <a:cs typeface="Arial" pitchFamily="34" charset="0"/>
              </a:rPr>
              <a:pPr algn="r" rtl="0" fontAlgn="base">
                <a:spcBef>
                  <a:spcPct val="0"/>
                </a:spcBef>
                <a:spcAft>
                  <a:spcPct val="0"/>
                </a:spcAft>
                <a:defRPr/>
              </a:pPr>
              <a:t>40</a:t>
            </a:fld>
            <a:endParaRPr lang="en-US" sz="1200" kern="1200">
              <a:solidFill>
                <a:prstClr val="black"/>
              </a:solidFill>
              <a:latin typeface="Verdana" pitchFamily="34" charset="0"/>
              <a:ea typeface="+mn-ea"/>
              <a:cs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mtClean="0">
                <a:latin typeface="Arial" pitchFamily="34" charset="0"/>
              </a:rPr>
              <a:t>[Dave Mann]: Luminescence has been reported.  NOT attributed to heating, attributed to impact excitation of the electrons, and supposedly primarily in semiconductors.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29324"/>
            <a:ext cx="2971265" cy="465520"/>
          </a:xfrm>
          <a:prstGeom prst="rect">
            <a:avLst/>
          </a:prstGeom>
          <a:ln/>
        </p:spPr>
        <p:txBody>
          <a:bodyPr/>
          <a:lstStyle/>
          <a:p>
            <a:fld id="{387A2176-CDE2-457E-A28E-2EBF85886B08}" type="slidenum">
              <a:rPr lang="en-US"/>
              <a:pPr/>
              <a:t>41</a:t>
            </a:fld>
            <a:endParaRPr lang="en-US"/>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29324"/>
            <a:ext cx="2971265" cy="465520"/>
          </a:xfrm>
          <a:prstGeom prst="rect">
            <a:avLst/>
          </a:prstGeom>
          <a:ln/>
        </p:spPr>
        <p:txBody>
          <a:bodyPr/>
          <a:lstStyle/>
          <a:p>
            <a:fld id="{86E9CC23-5811-4BF7-A342-462FD2095CC4}" type="slidenum">
              <a:rPr lang="en-US"/>
              <a:pPr/>
              <a:t>42</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p:txBody>
          <a:bodyPr/>
          <a:lstStyle/>
          <a:p>
            <a:r>
              <a:rPr lang="en-US"/>
              <a:t>Compare it to Flash (left column, right column)</a:t>
            </a:r>
          </a:p>
          <a:p>
            <a:r>
              <a:rPr lang="en-US"/>
              <a:t>Mention it’s for iPod nano, Cell phones, and ultimately hard drive replacement for solid-state laptops</a:t>
            </a:r>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29324"/>
            <a:ext cx="2971265" cy="465520"/>
          </a:xfrm>
          <a:prstGeom prst="rect">
            <a:avLst/>
          </a:prstGeom>
          <a:ln/>
        </p:spPr>
        <p:txBody>
          <a:bodyPr/>
          <a:lstStyle/>
          <a:p>
            <a:fld id="{436CC8DA-B202-43E3-9450-43FD793E1FAA}" type="slidenum">
              <a:rPr lang="en-US"/>
              <a:pPr/>
              <a:t>44</a:t>
            </a:fld>
            <a:endParaRPr lang="en-US"/>
          </a:p>
        </p:txBody>
      </p:sp>
      <p:sp>
        <p:nvSpPr>
          <p:cNvPr id="551938" name="Rectangle 2"/>
          <p:cNvSpPr>
            <a:spLocks noGrp="1" noRot="1" noChangeAspect="1" noChangeArrowheads="1" noTextEdit="1"/>
          </p:cNvSpPr>
          <p:nvPr>
            <p:ph type="sldImg"/>
          </p:nvPr>
        </p:nvSpPr>
        <p:spPr>
          <a:xfrm>
            <a:off x="1108075" y="698500"/>
            <a:ext cx="4643438" cy="3484563"/>
          </a:xfrm>
          <a:ln/>
        </p:spPr>
      </p:sp>
      <p:sp>
        <p:nvSpPr>
          <p:cNvPr id="551939" name="Rectangle 3"/>
          <p:cNvSpPr>
            <a:spLocks noGrp="1" noChangeArrowheads="1"/>
          </p:cNvSpPr>
          <p:nvPr>
            <p:ph type="body" idx="1"/>
          </p:nvPr>
        </p:nvSpPr>
        <p:spPr>
          <a:xfrm>
            <a:off x="685801" y="4415440"/>
            <a:ext cx="5486400" cy="4183458"/>
          </a:xfrm>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29324"/>
            <a:ext cx="2971265" cy="465520"/>
          </a:xfrm>
          <a:prstGeom prst="rect">
            <a:avLst/>
          </a:prstGeom>
          <a:ln/>
        </p:spPr>
        <p:txBody>
          <a:bodyPr/>
          <a:lstStyle/>
          <a:p>
            <a:fld id="{E3F92360-85E7-4507-A506-1ECEC803C92F}" type="slidenum">
              <a:rPr lang="en-US"/>
              <a:pPr/>
              <a:t>45</a:t>
            </a:fld>
            <a:endParaRPr 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xfrm>
            <a:off x="3885130" y="8829324"/>
            <a:ext cx="2971265" cy="465520"/>
          </a:xfrm>
          <a:prstGeom prst="rect">
            <a:avLst/>
          </a:prstGeom>
          <a:ln/>
        </p:spPr>
        <p:txBody>
          <a:bodyPr/>
          <a:lstStyle/>
          <a:p>
            <a:fld id="{20F24664-ABC8-4E01-9A87-B1546DFF6D0A}" type="slidenum">
              <a:rPr lang="en-US"/>
              <a:pPr/>
              <a:t>46</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C4CACC4D-1300-46B1-911A-CE42E06BEDCA}" type="slidenum">
              <a:rPr lang="en-US"/>
              <a:pPr/>
              <a:t>‹#›</a:t>
            </a:fld>
            <a:endParaRPr lang="en-US"/>
          </a:p>
        </p:txBody>
      </p:sp>
    </p:spTree>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9330C56-B58D-4903-B7A5-5249B2D0143E}" type="slidenum">
              <a:rPr lang="en-US"/>
              <a:pPr/>
              <a:t>‹#›</a:t>
            </a:fld>
            <a:endParaRPr lang="en-US"/>
          </a:p>
        </p:txBody>
      </p:sp>
    </p:spTree>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8288" y="123825"/>
            <a:ext cx="2068512" cy="6002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9575" y="123825"/>
            <a:ext cx="6056313" cy="6002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0605650-BCD3-46FC-A06F-D579FE43BE93}" type="slidenum">
              <a:rPr lang="en-US"/>
              <a:pPr/>
              <a:t>‹#›</a:t>
            </a:fld>
            <a:endParaRPr lang="en-US"/>
          </a:p>
        </p:txBody>
      </p:sp>
    </p:spTree>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9575" y="123825"/>
            <a:ext cx="8229600" cy="715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295400"/>
            <a:ext cx="4038600" cy="4830763"/>
          </a:xfrm>
        </p:spPr>
        <p:txBody>
          <a:bodyPr/>
          <a:lstStyle/>
          <a:p>
            <a:endParaRPr lang="en-US"/>
          </a:p>
        </p:txBody>
      </p:sp>
      <p:sp>
        <p:nvSpPr>
          <p:cNvPr id="5" name="Slide Number Placeholder 4"/>
          <p:cNvSpPr>
            <a:spLocks noGrp="1"/>
          </p:cNvSpPr>
          <p:nvPr>
            <p:ph type="sldNum" sz="quarter" idx="10"/>
          </p:nvPr>
        </p:nvSpPr>
        <p:spPr>
          <a:xfrm>
            <a:off x="8305800" y="6489700"/>
            <a:ext cx="533400" cy="182563"/>
          </a:xfrm>
        </p:spPr>
        <p:txBody>
          <a:bodyPr/>
          <a:lstStyle>
            <a:lvl1pPr>
              <a:defRPr/>
            </a:lvl1pPr>
          </a:lstStyle>
          <a:p>
            <a:fld id="{CE37F4EE-7B35-4489-A803-2DA426913196}" type="slidenum">
              <a:rPr lang="en-US"/>
              <a:pPr/>
              <a:t>‹#›</a:t>
            </a:fld>
            <a:endParaRPr lang="en-US"/>
          </a:p>
        </p:txBody>
      </p:sp>
    </p:spTree>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3DB7220-4BF1-447B-B55F-9D0B4B1941CF}" type="slidenum">
              <a:rPr lang="en-US"/>
              <a:pPr/>
              <a:t>‹#›</a:t>
            </a:fld>
            <a:endParaRPr lang="en-US"/>
          </a:p>
        </p:txBody>
      </p:sp>
    </p:spTree>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38C920FA-E381-486A-AFA8-CA22B5FE63F0}" type="slidenum">
              <a:rPr lang="en-US"/>
              <a:pPr/>
              <a:t>‹#›</a:t>
            </a:fld>
            <a:endParaRPr lang="en-US"/>
          </a:p>
        </p:txBody>
      </p:sp>
    </p:spTree>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0901CAB-28A0-472A-8DE0-60FE0B4328CC}" type="slidenum">
              <a:rPr lang="en-US"/>
              <a:pPr/>
              <a:t>‹#›</a:t>
            </a:fld>
            <a:endParaRPr lang="en-US"/>
          </a:p>
        </p:txBody>
      </p:sp>
    </p:spTree>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7A12E663-EE5B-477E-A176-E59288A1C41B}" type="slidenum">
              <a:rPr lang="en-US"/>
              <a:pPr/>
              <a:t>‹#›</a:t>
            </a:fld>
            <a:endParaRPr lang="en-US"/>
          </a:p>
        </p:txBody>
      </p:sp>
    </p:spTree>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8878385-0C3D-4484-9DF0-24FC7849D07C}" type="slidenum">
              <a:rPr lang="en-US"/>
              <a:pPr/>
              <a:t>‹#›</a:t>
            </a:fld>
            <a:endParaRPr lang="en-US"/>
          </a:p>
        </p:txBody>
      </p:sp>
    </p:spTree>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46F9636-123D-43B7-AE93-E18A60397865}" type="slidenum">
              <a:rPr lang="en-US"/>
              <a:pPr/>
              <a:t>‹#›</a:t>
            </a:fld>
            <a:endParaRPr lang="en-US"/>
          </a:p>
        </p:txBody>
      </p:sp>
    </p:spTree>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A22608E-32B3-4E3E-8959-E6CAC4208043}" type="slidenum">
              <a:rPr lang="en-US"/>
              <a:pPr/>
              <a:t>‹#›</a:t>
            </a:fld>
            <a:endParaRPr lang="en-US"/>
          </a:p>
        </p:txBody>
      </p:sp>
    </p:spTree>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B1B3540-CBC1-42A6-B9B6-1C4A67BCBE9B}" type="slidenum">
              <a:rPr lang="en-US"/>
              <a:pPr/>
              <a:t>‹#›</a:t>
            </a:fld>
            <a:endParaRPr lang="en-US"/>
          </a:p>
        </p:txBody>
      </p:sp>
    </p:spTree>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a:off x="0" y="6446838"/>
            <a:ext cx="9144000" cy="51239"/>
          </a:xfrm>
          <a:prstGeom prst="rect">
            <a:avLst/>
          </a:prstGeom>
          <a:solidFill>
            <a:srgbClr val="CC0000"/>
          </a:solidFill>
          <a:ln w="9525">
            <a:noFill/>
            <a:miter lim="800000"/>
            <a:headEnd/>
            <a:tailEnd/>
          </a:ln>
          <a:effectLst/>
        </p:spPr>
        <p:txBody>
          <a:bodyPr wrap="none" anchor="ctr"/>
          <a:lstStyle/>
          <a:p>
            <a:endParaRPr lang="en-US"/>
          </a:p>
        </p:txBody>
      </p:sp>
      <p:sp>
        <p:nvSpPr>
          <p:cNvPr id="1026" name="Rectangle 2"/>
          <p:cNvSpPr>
            <a:spLocks noGrp="1" noChangeArrowheads="1"/>
          </p:cNvSpPr>
          <p:nvPr>
            <p:ph type="title"/>
          </p:nvPr>
        </p:nvSpPr>
        <p:spPr bwMode="auto">
          <a:xfrm>
            <a:off x="409575" y="123825"/>
            <a:ext cx="8229600" cy="6463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295400"/>
            <a:ext cx="8229600"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31" name="Text Box 7"/>
          <p:cNvSpPr txBox="1">
            <a:spLocks noChangeArrowheads="1"/>
          </p:cNvSpPr>
          <p:nvPr userDrawn="1"/>
        </p:nvSpPr>
        <p:spPr bwMode="auto">
          <a:xfrm>
            <a:off x="147638" y="6511759"/>
            <a:ext cx="1811714" cy="276999"/>
          </a:xfrm>
          <a:prstGeom prst="rect">
            <a:avLst/>
          </a:prstGeom>
          <a:noFill/>
          <a:ln w="12700">
            <a:noFill/>
            <a:miter lim="800000"/>
            <a:headEnd/>
            <a:tailEnd/>
          </a:ln>
          <a:effectLst/>
        </p:spPr>
        <p:txBody>
          <a:bodyPr wrap="none">
            <a:spAutoFit/>
          </a:bodyPr>
          <a:lstStyle/>
          <a:p>
            <a:pPr algn="l" eaLnBrk="0" hangingPunct="0"/>
            <a:r>
              <a:rPr lang="en-US" b="1" i="0" dirty="0" smtClean="0">
                <a:solidFill>
                  <a:srgbClr val="000099"/>
                </a:solidFill>
                <a:latin typeface="+mj-lt"/>
                <a:ea typeface="Verdana" pitchFamily="34" charset="0"/>
                <a:cs typeface="Verdana" pitchFamily="34" charset="0"/>
              </a:rPr>
              <a:t>© 2010 Eric Pop,</a:t>
            </a:r>
            <a:r>
              <a:rPr lang="en-US" b="1" i="0" baseline="0" dirty="0" smtClean="0">
                <a:solidFill>
                  <a:srgbClr val="000099"/>
                </a:solidFill>
                <a:latin typeface="+mj-lt"/>
                <a:ea typeface="Verdana" pitchFamily="34" charset="0"/>
                <a:cs typeface="Verdana" pitchFamily="34" charset="0"/>
              </a:rPr>
              <a:t> UIUC</a:t>
            </a:r>
            <a:endParaRPr lang="en-US" b="1" i="0" dirty="0">
              <a:solidFill>
                <a:srgbClr val="000099"/>
              </a:solidFill>
              <a:latin typeface="+mj-lt"/>
              <a:ea typeface="Verdana" pitchFamily="34" charset="0"/>
              <a:cs typeface="Verdana" pitchFamily="34" charset="0"/>
            </a:endParaRPr>
          </a:p>
        </p:txBody>
      </p:sp>
      <p:sp>
        <p:nvSpPr>
          <p:cNvPr id="1035" name="Rectangle 11"/>
          <p:cNvSpPr>
            <a:spLocks noGrp="1" noChangeArrowheads="1"/>
          </p:cNvSpPr>
          <p:nvPr>
            <p:ph type="sldNum" sz="quarter" idx="4"/>
          </p:nvPr>
        </p:nvSpPr>
        <p:spPr bwMode="auto">
          <a:xfrm>
            <a:off x="8305800" y="6555452"/>
            <a:ext cx="533400" cy="184666"/>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b="1" i="0">
                <a:solidFill>
                  <a:srgbClr val="000099"/>
                </a:solidFill>
                <a:latin typeface="+mj-lt"/>
                <a:ea typeface="Verdana" pitchFamily="34" charset="0"/>
                <a:cs typeface="Verdana" pitchFamily="34" charset="0"/>
              </a:defRPr>
            </a:lvl1pPr>
          </a:lstStyle>
          <a:p>
            <a:fld id="{B1033AC8-477B-403E-AF1E-9A07FD7D5A9E}" type="slidenum">
              <a:rPr lang="en-US" smtClean="0"/>
              <a:pPr/>
              <a:t>‹#›</a:t>
            </a:fld>
            <a:endParaRPr lang="en-US" dirty="0"/>
          </a:p>
        </p:txBody>
      </p:sp>
      <p:sp>
        <p:nvSpPr>
          <p:cNvPr id="8" name="Text Box 7"/>
          <p:cNvSpPr txBox="1">
            <a:spLocks noChangeArrowheads="1"/>
          </p:cNvSpPr>
          <p:nvPr userDrawn="1"/>
        </p:nvSpPr>
        <p:spPr bwMode="auto">
          <a:xfrm>
            <a:off x="3765938" y="6511759"/>
            <a:ext cx="1826141" cy="276999"/>
          </a:xfrm>
          <a:prstGeom prst="rect">
            <a:avLst/>
          </a:prstGeom>
          <a:noFill/>
          <a:ln w="12700">
            <a:noFill/>
            <a:miter lim="800000"/>
            <a:headEnd/>
            <a:tailEnd/>
          </a:ln>
          <a:effectLst/>
        </p:spPr>
        <p:txBody>
          <a:bodyPr wrap="none">
            <a:spAutoFit/>
          </a:bodyPr>
          <a:lstStyle/>
          <a:p>
            <a:pPr algn="l" eaLnBrk="0" hangingPunct="0"/>
            <a:r>
              <a:rPr lang="en-US" b="1" i="0" dirty="0" smtClean="0">
                <a:solidFill>
                  <a:srgbClr val="000099"/>
                </a:solidFill>
                <a:latin typeface="+mj-lt"/>
                <a:ea typeface="Verdana" pitchFamily="34" charset="0"/>
                <a:cs typeface="Verdana" pitchFamily="34" charset="0"/>
              </a:rPr>
              <a:t>ECE 598EP: Hot Chips</a:t>
            </a:r>
            <a:endParaRPr lang="en-US" b="1" i="0" dirty="0">
              <a:solidFill>
                <a:srgbClr val="000099"/>
              </a:solidFill>
              <a:latin typeface="+mj-lt"/>
              <a:ea typeface="Verdana" pitchFamily="34" charset="0"/>
              <a:cs typeface="Verdana"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Bar dir="vert"/>
  </p:transition>
  <p:hf hdr="0" ftr="0" dt="0"/>
  <p:txStyles>
    <p:titleStyle>
      <a:lvl1pPr algn="l" rtl="0" fontAlgn="base">
        <a:spcBef>
          <a:spcPct val="0"/>
        </a:spcBef>
        <a:spcAft>
          <a:spcPct val="0"/>
        </a:spcAft>
        <a:defRPr sz="3600">
          <a:solidFill>
            <a:srgbClr val="000099"/>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2pPr>
      <a:lvl3pPr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3pPr>
      <a:lvl4pPr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4pPr>
      <a:lvl5pPr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5pPr>
      <a:lvl6pPr marL="457200"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6pPr>
      <a:lvl7pPr marL="914400"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7pPr>
      <a:lvl8pPr marL="1371600"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8pPr>
      <a:lvl9pPr marL="1828800" algn="l" rtl="0" fontAlgn="base">
        <a:spcBef>
          <a:spcPct val="0"/>
        </a:spcBef>
        <a:spcAft>
          <a:spcPct val="0"/>
        </a:spcAft>
        <a:defRPr sz="3600">
          <a:solidFill>
            <a:schemeClr val="bg1"/>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accent2"/>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oplab.ece.illinois.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climatesaverscomputing.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hyperlink" Target="http://www.energystar.gov/index.cfm?c=prod_development.server_efficiency_stud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wmf"/></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3.emf"/><Relationship Id="rId7" Type="http://schemas.openxmlformats.org/officeDocument/2006/relationships/image" Target="../media/image57.w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4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wmf"/></Relationships>
</file>

<file path=ppt/slides/_rels/slide42.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9304259E-A7E0-4D4E-AB01-FDE13C9EF817}" type="slidenum">
              <a:rPr lang="en-US"/>
              <a:pPr/>
              <a:t>1</a:t>
            </a:fld>
            <a:endParaRPr lang="en-US"/>
          </a:p>
        </p:txBody>
      </p:sp>
      <p:sp>
        <p:nvSpPr>
          <p:cNvPr id="490498" name="Rectangle 2"/>
          <p:cNvSpPr>
            <a:spLocks noGrp="1" noChangeArrowheads="1"/>
          </p:cNvSpPr>
          <p:nvPr>
            <p:ph type="ctrTitle"/>
          </p:nvPr>
        </p:nvSpPr>
        <p:spPr>
          <a:xfrm>
            <a:off x="668338" y="1003300"/>
            <a:ext cx="7707312" cy="1218795"/>
          </a:xfrm>
        </p:spPr>
        <p:txBody>
          <a:bodyPr lIns="0" tIns="0" rIns="0" bIns="0">
            <a:spAutoFit/>
          </a:bodyPr>
          <a:lstStyle/>
          <a:p>
            <a:pPr algn="ctr">
              <a:lnSpc>
                <a:spcPct val="110000"/>
              </a:lnSpc>
            </a:pPr>
            <a:r>
              <a:rPr lang="en-US" b="1" dirty="0" smtClean="0">
                <a:solidFill>
                  <a:srgbClr val="003C7D"/>
                </a:solidFill>
              </a:rPr>
              <a:t>Hot Chips: Atoms to Heat Sinks</a:t>
            </a:r>
            <a:br>
              <a:rPr lang="en-US" b="1" dirty="0" smtClean="0">
                <a:solidFill>
                  <a:srgbClr val="003C7D"/>
                </a:solidFill>
              </a:rPr>
            </a:br>
            <a:r>
              <a:rPr lang="en-US" b="1" dirty="0" smtClean="0">
                <a:solidFill>
                  <a:srgbClr val="003C7D"/>
                </a:solidFill>
              </a:rPr>
              <a:t>ECE 598EP</a:t>
            </a:r>
            <a:endParaRPr lang="en-US" b="1" dirty="0">
              <a:solidFill>
                <a:srgbClr val="003C7D"/>
              </a:solidFill>
            </a:endParaRPr>
          </a:p>
        </p:txBody>
      </p:sp>
      <p:sp>
        <p:nvSpPr>
          <p:cNvPr id="490499" name="Rectangle 3"/>
          <p:cNvSpPr>
            <a:spLocks noGrp="1" noChangeArrowheads="1"/>
          </p:cNvSpPr>
          <p:nvPr>
            <p:ph type="subTitle" idx="1"/>
          </p:nvPr>
        </p:nvSpPr>
        <p:spPr>
          <a:xfrm>
            <a:off x="647700" y="3311843"/>
            <a:ext cx="5219700" cy="1071062"/>
          </a:xfrm>
          <a:noFill/>
        </p:spPr>
        <p:txBody>
          <a:bodyPr>
            <a:spAutoFit/>
          </a:bodyPr>
          <a:lstStyle/>
          <a:p>
            <a:pPr algn="l">
              <a:spcBef>
                <a:spcPct val="10000"/>
              </a:spcBef>
            </a:pPr>
            <a:r>
              <a:rPr lang="en-US" b="1" dirty="0" smtClean="0">
                <a:solidFill>
                  <a:schemeClr val="tx1"/>
                </a:solidFill>
                <a:effectLst>
                  <a:outerShdw blurRad="38100" dist="38100" dir="2700000" algn="tl">
                    <a:srgbClr val="C0C0C0"/>
                  </a:outerShdw>
                </a:effectLst>
              </a:rPr>
              <a:t>Prof. Eric </a:t>
            </a:r>
            <a:r>
              <a:rPr lang="en-US" b="1" dirty="0">
                <a:solidFill>
                  <a:schemeClr val="tx1"/>
                </a:solidFill>
                <a:effectLst>
                  <a:outerShdw blurRad="38100" dist="38100" dir="2700000" algn="tl">
                    <a:srgbClr val="C0C0C0"/>
                  </a:outerShdw>
                </a:effectLst>
              </a:rPr>
              <a:t>Pop</a:t>
            </a:r>
          </a:p>
          <a:p>
            <a:pPr algn="l">
              <a:spcBef>
                <a:spcPct val="10000"/>
              </a:spcBef>
            </a:pPr>
            <a:r>
              <a:rPr lang="en-US" sz="1800" b="1" dirty="0">
                <a:solidFill>
                  <a:schemeClr val="tx1"/>
                </a:solidFill>
                <a:effectLst>
                  <a:outerShdw blurRad="38100" dist="38100" dir="2700000" algn="tl">
                    <a:srgbClr val="C0C0C0"/>
                  </a:outerShdw>
                </a:effectLst>
              </a:rPr>
              <a:t>Dept. of Electrical and Computer Engineering</a:t>
            </a:r>
          </a:p>
          <a:p>
            <a:pPr algn="l">
              <a:spcBef>
                <a:spcPct val="10000"/>
              </a:spcBef>
            </a:pPr>
            <a:r>
              <a:rPr lang="en-US" sz="1800" b="1" dirty="0" smtClean="0">
                <a:solidFill>
                  <a:schemeClr val="tx1"/>
                </a:solidFill>
                <a:effectLst>
                  <a:outerShdw blurRad="38100" dist="38100" dir="2700000" algn="tl">
                    <a:srgbClr val="C0C0C0"/>
                  </a:outerShdw>
                </a:effectLst>
              </a:rPr>
              <a:t>Univ. </a:t>
            </a:r>
            <a:r>
              <a:rPr lang="en-US" sz="1800" b="1" dirty="0">
                <a:solidFill>
                  <a:schemeClr val="tx1"/>
                </a:solidFill>
                <a:effectLst>
                  <a:outerShdw blurRad="38100" dist="38100" dir="2700000" algn="tl">
                    <a:srgbClr val="C0C0C0"/>
                  </a:outerShdw>
                </a:effectLst>
              </a:rPr>
              <a:t>Illinois </a:t>
            </a:r>
            <a:r>
              <a:rPr lang="en-US" sz="1800" b="1" dirty="0" smtClean="0">
                <a:solidFill>
                  <a:schemeClr val="tx1"/>
                </a:solidFill>
                <a:effectLst>
                  <a:outerShdw blurRad="38100" dist="38100" dir="2700000" algn="tl">
                    <a:srgbClr val="C0C0C0"/>
                  </a:outerShdw>
                </a:effectLst>
              </a:rPr>
              <a:t>Urbana-Champaign</a:t>
            </a:r>
            <a:endParaRPr lang="en-US" sz="1800" b="1" dirty="0">
              <a:solidFill>
                <a:schemeClr val="tx1"/>
              </a:solidFill>
              <a:effectLst>
                <a:outerShdw blurRad="38100" dist="38100" dir="2700000" algn="tl">
                  <a:srgbClr val="C0C0C0"/>
                </a:outerShdw>
              </a:effectLst>
            </a:endParaRPr>
          </a:p>
        </p:txBody>
      </p:sp>
      <p:sp>
        <p:nvSpPr>
          <p:cNvPr id="490500" name="Text Box 4"/>
          <p:cNvSpPr txBox="1">
            <a:spLocks noChangeArrowheads="1"/>
          </p:cNvSpPr>
          <p:nvPr/>
        </p:nvSpPr>
        <p:spPr bwMode="auto">
          <a:xfrm>
            <a:off x="647700" y="5598160"/>
            <a:ext cx="3384804" cy="383823"/>
          </a:xfrm>
          <a:prstGeom prst="rect">
            <a:avLst/>
          </a:prstGeom>
          <a:noFill/>
          <a:ln w="9525">
            <a:noFill/>
            <a:miter lim="800000"/>
            <a:headEnd/>
            <a:tailEnd/>
          </a:ln>
          <a:effectLst/>
        </p:spPr>
        <p:txBody>
          <a:bodyPr wrap="square">
            <a:spAutoFit/>
          </a:bodyPr>
          <a:lstStyle/>
          <a:p>
            <a:pPr algn="l">
              <a:lnSpc>
                <a:spcPct val="115000"/>
              </a:lnSpc>
            </a:pPr>
            <a:r>
              <a:rPr lang="en-US" sz="1800" b="1" i="1" dirty="0">
                <a:solidFill>
                  <a:srgbClr val="000099"/>
                </a:solidFill>
                <a:latin typeface="Arial" charset="0"/>
                <a:hlinkClick r:id="rId3"/>
              </a:rPr>
              <a:t>http://</a:t>
            </a:r>
            <a:r>
              <a:rPr lang="en-US" sz="1800" b="1" i="1" dirty="0" smtClean="0">
                <a:solidFill>
                  <a:srgbClr val="000099"/>
                </a:solidFill>
                <a:latin typeface="Arial" charset="0"/>
                <a:hlinkClick r:id="rId3"/>
              </a:rPr>
              <a:t>poplab.ece.illinois.edu</a:t>
            </a:r>
            <a:endParaRPr lang="en-US" sz="1800" b="1" i="1" dirty="0">
              <a:solidFill>
                <a:srgbClr val="000099"/>
              </a:solidFill>
              <a:latin typeface="Arial" charset="0"/>
            </a:endParaRPr>
          </a:p>
        </p:txBody>
      </p:sp>
      <p:pic>
        <p:nvPicPr>
          <p:cNvPr id="490511" name="Picture 15"/>
          <p:cNvPicPr>
            <a:picLocks noChangeAspect="1" noChangeArrowheads="1"/>
          </p:cNvPicPr>
          <p:nvPr/>
        </p:nvPicPr>
        <p:blipFill>
          <a:blip r:embed="rId4" cstate="print"/>
          <a:srcRect/>
          <a:stretch>
            <a:fillRect/>
          </a:stretch>
        </p:blipFill>
        <p:spPr bwMode="auto">
          <a:xfrm>
            <a:off x="7670800" y="4915535"/>
            <a:ext cx="790575" cy="1023938"/>
          </a:xfrm>
          <a:prstGeom prst="rect">
            <a:avLst/>
          </a:prstGeom>
          <a:noFill/>
          <a:ln w="15875" algn="ctr">
            <a:noFill/>
            <a:miter lim="800000"/>
            <a:headEnd/>
            <a:tailEnd/>
          </a:ln>
          <a:effectLst/>
        </p:spPr>
      </p:pic>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a:t>Intel Itanium packaging</a:t>
            </a:r>
          </a:p>
        </p:txBody>
      </p:sp>
      <p:sp>
        <p:nvSpPr>
          <p:cNvPr id="279555" name="Rectangle 3"/>
          <p:cNvSpPr>
            <a:spLocks noGrp="1" noChangeArrowheads="1"/>
          </p:cNvSpPr>
          <p:nvPr>
            <p:ph type="body" idx="1"/>
          </p:nvPr>
        </p:nvSpPr>
        <p:spPr>
          <a:xfrm>
            <a:off x="695312" y="1143000"/>
            <a:ext cx="8077200" cy="4953000"/>
          </a:xfrm>
        </p:spPr>
        <p:txBody>
          <a:bodyPr/>
          <a:lstStyle/>
          <a:p>
            <a:pPr>
              <a:buFontTx/>
              <a:buNone/>
            </a:pPr>
            <a:r>
              <a:rPr lang="en-US"/>
              <a:t>Complex and expensive (note heatpipe)</a:t>
            </a:r>
          </a:p>
          <a:p>
            <a:endParaRPr lang="en-US"/>
          </a:p>
        </p:txBody>
      </p:sp>
      <p:pic>
        <p:nvPicPr>
          <p:cNvPr id="279556" name="Picture 4" descr="itanium1"/>
          <p:cNvPicPr>
            <a:picLocks noChangeAspect="1" noChangeArrowheads="1"/>
          </p:cNvPicPr>
          <p:nvPr/>
        </p:nvPicPr>
        <p:blipFill>
          <a:blip r:embed="rId3" cstate="print"/>
          <a:srcRect/>
          <a:stretch>
            <a:fillRect/>
          </a:stretch>
        </p:blipFill>
        <p:spPr bwMode="auto">
          <a:xfrm>
            <a:off x="766763" y="2243137"/>
            <a:ext cx="3581400" cy="2819400"/>
          </a:xfrm>
          <a:prstGeom prst="rect">
            <a:avLst/>
          </a:prstGeom>
          <a:noFill/>
        </p:spPr>
      </p:pic>
      <p:pic>
        <p:nvPicPr>
          <p:cNvPr id="279557" name="Picture 5" descr="itanium2"/>
          <p:cNvPicPr>
            <a:picLocks noChangeAspect="1" noChangeArrowheads="1"/>
          </p:cNvPicPr>
          <p:nvPr/>
        </p:nvPicPr>
        <p:blipFill>
          <a:blip r:embed="rId4" cstate="print"/>
          <a:srcRect/>
          <a:stretch>
            <a:fillRect/>
          </a:stretch>
        </p:blipFill>
        <p:spPr bwMode="auto">
          <a:xfrm>
            <a:off x="4557713" y="2014537"/>
            <a:ext cx="3829050" cy="3429000"/>
          </a:xfrm>
          <a:prstGeom prst="rect">
            <a:avLst/>
          </a:prstGeom>
          <a:noFill/>
        </p:spPr>
      </p:pic>
      <p:sp>
        <p:nvSpPr>
          <p:cNvPr id="279558" name="Text Box 6"/>
          <p:cNvSpPr txBox="1">
            <a:spLocks noChangeArrowheads="1"/>
          </p:cNvSpPr>
          <p:nvPr/>
        </p:nvSpPr>
        <p:spPr bwMode="auto">
          <a:xfrm>
            <a:off x="702469" y="5719763"/>
            <a:ext cx="4943475" cy="517525"/>
          </a:xfrm>
          <a:prstGeom prst="rect">
            <a:avLst/>
          </a:prstGeom>
          <a:noFill/>
          <a:ln w="9525">
            <a:noFill/>
            <a:miter lim="800000"/>
            <a:headEnd/>
            <a:tailEnd/>
          </a:ln>
          <a:effectLst/>
        </p:spPr>
        <p:txBody>
          <a:bodyPr wrap="none">
            <a:spAutoFit/>
          </a:bodyPr>
          <a:lstStyle/>
          <a:p>
            <a:pPr algn="l"/>
            <a:r>
              <a:rPr lang="en-US" sz="1400" dirty="0">
                <a:solidFill>
                  <a:srgbClr val="3333CC"/>
                </a:solidFill>
                <a:latin typeface="Arial" charset="0"/>
              </a:rPr>
              <a:t>Source: H. </a:t>
            </a:r>
            <a:r>
              <a:rPr lang="en-US" sz="1400" dirty="0" err="1">
                <a:solidFill>
                  <a:srgbClr val="3333CC"/>
                </a:solidFill>
                <a:latin typeface="Arial" charset="0"/>
              </a:rPr>
              <a:t>Xie</a:t>
            </a:r>
            <a:r>
              <a:rPr lang="en-US" sz="1400" dirty="0">
                <a:solidFill>
                  <a:srgbClr val="3333CC"/>
                </a:solidFill>
                <a:latin typeface="Arial" charset="0"/>
              </a:rPr>
              <a:t> et al. “Packaging the Itanium Microprocessor”</a:t>
            </a:r>
          </a:p>
          <a:p>
            <a:pPr algn="l"/>
            <a:r>
              <a:rPr lang="en-US" sz="1400" dirty="0">
                <a:solidFill>
                  <a:srgbClr val="3333CC"/>
                </a:solidFill>
                <a:latin typeface="Arial" charset="0"/>
              </a:rPr>
              <a:t>Electronic Components and Technology  Conference 2002</a:t>
            </a:r>
          </a:p>
        </p:txBody>
      </p:sp>
      <p:sp>
        <p:nvSpPr>
          <p:cNvPr id="8"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10</a:t>
            </a:fld>
            <a:endParaRPr lang="en-US"/>
          </a:p>
        </p:txBody>
      </p:sp>
    </p:spTree>
  </p:cSld>
  <p:clrMapOvr>
    <a:masterClrMapping/>
  </p:clrMapOvr>
  <p:transition>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US"/>
              <a:t>Intel Pentium 4 packaging</a:t>
            </a:r>
          </a:p>
        </p:txBody>
      </p:sp>
      <p:sp>
        <p:nvSpPr>
          <p:cNvPr id="289795" name="Rectangle 3"/>
          <p:cNvSpPr>
            <a:spLocks noGrp="1" noChangeArrowheads="1"/>
          </p:cNvSpPr>
          <p:nvPr>
            <p:ph type="body" idx="1"/>
          </p:nvPr>
        </p:nvSpPr>
        <p:spPr/>
        <p:txBody>
          <a:bodyPr/>
          <a:lstStyle/>
          <a:p>
            <a:r>
              <a:rPr lang="en-US"/>
              <a:t>Simpler, but still…</a:t>
            </a:r>
          </a:p>
        </p:txBody>
      </p:sp>
      <p:pic>
        <p:nvPicPr>
          <p:cNvPr id="289796" name="Picture 4" descr="P4"/>
          <p:cNvPicPr>
            <a:picLocks noChangeAspect="1" noChangeArrowheads="1"/>
          </p:cNvPicPr>
          <p:nvPr/>
        </p:nvPicPr>
        <p:blipFill>
          <a:blip r:embed="rId3" cstate="print"/>
          <a:srcRect/>
          <a:stretch>
            <a:fillRect/>
          </a:stretch>
        </p:blipFill>
        <p:spPr bwMode="auto">
          <a:xfrm>
            <a:off x="3655219" y="1162050"/>
            <a:ext cx="4972050" cy="4594225"/>
          </a:xfrm>
          <a:prstGeom prst="rect">
            <a:avLst/>
          </a:prstGeom>
          <a:noFill/>
        </p:spPr>
      </p:pic>
      <p:sp>
        <p:nvSpPr>
          <p:cNvPr id="289797" name="Text Box 5"/>
          <p:cNvSpPr txBox="1">
            <a:spLocks noChangeArrowheads="1"/>
          </p:cNvSpPr>
          <p:nvPr/>
        </p:nvSpPr>
        <p:spPr bwMode="auto">
          <a:xfrm>
            <a:off x="3652837" y="5788819"/>
            <a:ext cx="1879600" cy="304800"/>
          </a:xfrm>
          <a:prstGeom prst="rect">
            <a:avLst/>
          </a:prstGeom>
          <a:noFill/>
          <a:ln w="9525">
            <a:noFill/>
            <a:miter lim="800000"/>
            <a:headEnd/>
            <a:tailEnd/>
          </a:ln>
          <a:effectLst/>
        </p:spPr>
        <p:txBody>
          <a:bodyPr wrap="none">
            <a:spAutoFit/>
          </a:bodyPr>
          <a:lstStyle/>
          <a:p>
            <a:pPr algn="l"/>
            <a:r>
              <a:rPr lang="en-US" sz="1400" dirty="0">
                <a:solidFill>
                  <a:srgbClr val="3333CC"/>
                </a:solidFill>
                <a:latin typeface="Arial" charset="0"/>
              </a:rPr>
              <a:t>Source: Intel web site</a:t>
            </a:r>
          </a:p>
        </p:txBody>
      </p:sp>
      <p:sp>
        <p:nvSpPr>
          <p:cNvPr id="7"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11</a:t>
            </a:fld>
            <a:endParaRPr lang="en-US"/>
          </a:p>
        </p:txBody>
      </p:sp>
    </p:spTree>
  </p:cSld>
  <p:clrMapOvr>
    <a:masterClrMapping/>
  </p:clrMapOvr>
  <p:transition>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defTabSz="479425"/>
            <a:r>
              <a:rPr lang="en-US"/>
              <a:t>Graphics Cards</a:t>
            </a:r>
          </a:p>
        </p:txBody>
      </p:sp>
      <p:sp>
        <p:nvSpPr>
          <p:cNvPr id="350211" name="Rectangle 3"/>
          <p:cNvSpPr>
            <a:spLocks noGrp="1" noChangeArrowheads="1"/>
          </p:cNvSpPr>
          <p:nvPr>
            <p:ph type="body" idx="1"/>
          </p:nvPr>
        </p:nvSpPr>
        <p:spPr/>
        <p:txBody>
          <a:bodyPr/>
          <a:lstStyle/>
          <a:p>
            <a:pPr marL="482600" indent="-482600" defTabSz="479425"/>
            <a:r>
              <a:rPr lang="en-US"/>
              <a:t>Nvidia GeForce 5900 card</a:t>
            </a:r>
          </a:p>
        </p:txBody>
      </p:sp>
      <p:pic>
        <p:nvPicPr>
          <p:cNvPr id="350212" name="Picture 4" descr="bfg-5800-ultra-back"/>
          <p:cNvPicPr>
            <a:picLocks noChangeAspect="1" noChangeArrowheads="1"/>
          </p:cNvPicPr>
          <p:nvPr/>
        </p:nvPicPr>
        <p:blipFill>
          <a:blip r:embed="rId3" cstate="print"/>
          <a:srcRect/>
          <a:stretch>
            <a:fillRect/>
          </a:stretch>
        </p:blipFill>
        <p:spPr bwMode="auto">
          <a:xfrm>
            <a:off x="4708525" y="1930400"/>
            <a:ext cx="4414838" cy="3797300"/>
          </a:xfrm>
          <a:prstGeom prst="rect">
            <a:avLst/>
          </a:prstGeom>
          <a:noFill/>
        </p:spPr>
      </p:pic>
      <p:pic>
        <p:nvPicPr>
          <p:cNvPr id="350213" name="Picture 5" descr="bfg-5800-ultra1"/>
          <p:cNvPicPr>
            <a:picLocks noChangeAspect="1" noChangeArrowheads="1"/>
          </p:cNvPicPr>
          <p:nvPr/>
        </p:nvPicPr>
        <p:blipFill>
          <a:blip r:embed="rId4" cstate="print"/>
          <a:srcRect/>
          <a:stretch>
            <a:fillRect/>
          </a:stretch>
        </p:blipFill>
        <p:spPr bwMode="auto">
          <a:xfrm>
            <a:off x="0" y="1938338"/>
            <a:ext cx="4806950" cy="3795712"/>
          </a:xfrm>
          <a:prstGeom prst="rect">
            <a:avLst/>
          </a:prstGeom>
          <a:noFill/>
        </p:spPr>
      </p:pic>
      <p:sp>
        <p:nvSpPr>
          <p:cNvPr id="350214" name="Text Box 6"/>
          <p:cNvSpPr txBox="1">
            <a:spLocks noChangeArrowheads="1"/>
          </p:cNvSpPr>
          <p:nvPr/>
        </p:nvSpPr>
        <p:spPr bwMode="auto">
          <a:xfrm>
            <a:off x="3602038" y="5840413"/>
            <a:ext cx="2511425" cy="336550"/>
          </a:xfrm>
          <a:prstGeom prst="rect">
            <a:avLst/>
          </a:prstGeom>
          <a:noFill/>
          <a:ln w="9525">
            <a:noFill/>
            <a:miter lim="800000"/>
            <a:headEnd type="none" w="sm" len="sm"/>
            <a:tailEnd type="none" w="med" len="lg"/>
          </a:ln>
          <a:effectLst/>
        </p:spPr>
        <p:txBody>
          <a:bodyPr wrap="none">
            <a:spAutoFit/>
          </a:bodyPr>
          <a:lstStyle/>
          <a:p>
            <a:pPr algn="l" eaLnBrk="0" hangingPunct="0"/>
            <a:r>
              <a:rPr lang="en-US" sz="1600">
                <a:solidFill>
                  <a:schemeClr val="tx1"/>
                </a:solidFill>
                <a:latin typeface="Arial" charset="0"/>
              </a:rPr>
              <a:t>Source: Tech-Report.com</a:t>
            </a:r>
          </a:p>
        </p:txBody>
      </p:sp>
      <p:sp>
        <p:nvSpPr>
          <p:cNvPr id="8"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12</a:t>
            </a:fld>
            <a:endParaRPr lang="en-US"/>
          </a:p>
        </p:txBody>
      </p:sp>
    </p:spTree>
  </p:cSld>
  <p:clrMapOvr>
    <a:masterClrMapping/>
  </p:clrMapOvr>
  <p:transition>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pPr defTabSz="479425"/>
            <a:r>
              <a:rPr lang="en-US"/>
              <a:t>Under/Overclocking</a:t>
            </a:r>
          </a:p>
        </p:txBody>
      </p:sp>
      <p:sp>
        <p:nvSpPr>
          <p:cNvPr id="353283" name="Rectangle 3"/>
          <p:cNvSpPr>
            <a:spLocks noGrp="1" noChangeArrowheads="1"/>
          </p:cNvSpPr>
          <p:nvPr>
            <p:ph type="body" idx="1"/>
          </p:nvPr>
        </p:nvSpPr>
        <p:spPr>
          <a:xfrm>
            <a:off x="609600" y="990600"/>
            <a:ext cx="8153400" cy="5867400"/>
          </a:xfrm>
        </p:spPr>
        <p:txBody>
          <a:bodyPr/>
          <a:lstStyle/>
          <a:p>
            <a:pPr marL="482600" indent="-482600" defTabSz="479425"/>
            <a:r>
              <a:rPr lang="en-US" dirty="0"/>
              <a:t>Some chips need to be </a:t>
            </a:r>
            <a:r>
              <a:rPr lang="en-US" dirty="0" smtClean="0"/>
              <a:t>under-clocked</a:t>
            </a:r>
            <a:endParaRPr lang="en-US" dirty="0"/>
          </a:p>
          <a:p>
            <a:pPr marL="1052513" lvl="1" indent="-379413" defTabSz="479425"/>
            <a:r>
              <a:rPr lang="en-US" dirty="0"/>
              <a:t>Especially true in constrained form factors</a:t>
            </a:r>
          </a:p>
          <a:p>
            <a:pPr marL="482600" indent="-482600" defTabSz="479425"/>
            <a:endParaRPr lang="en-US" dirty="0"/>
          </a:p>
          <a:p>
            <a:pPr marL="482600" indent="-482600" defTabSz="479425"/>
            <a:endParaRPr lang="en-US" dirty="0"/>
          </a:p>
          <a:p>
            <a:pPr marL="482600" indent="-482600" defTabSz="479425"/>
            <a:endParaRPr lang="en-US" dirty="0"/>
          </a:p>
          <a:p>
            <a:pPr marL="482600" indent="-482600" defTabSz="479425"/>
            <a:endParaRPr lang="en-US" dirty="0"/>
          </a:p>
          <a:p>
            <a:pPr marL="482600" indent="-482600" defTabSz="479425"/>
            <a:endParaRPr lang="en-US" dirty="0"/>
          </a:p>
          <a:p>
            <a:pPr marL="482600" indent="-482600" defTabSz="479425"/>
            <a:endParaRPr lang="en-US" dirty="0"/>
          </a:p>
          <a:p>
            <a:pPr marL="482600" indent="-482600" defTabSz="479425"/>
            <a:endParaRPr lang="en-US" dirty="0"/>
          </a:p>
          <a:p>
            <a:pPr marL="482600" indent="-482600" defTabSz="479425"/>
            <a:endParaRPr lang="en-US" dirty="0"/>
          </a:p>
          <a:p>
            <a:pPr marL="482600" indent="-482600" defTabSz="479425"/>
            <a:r>
              <a:rPr lang="en-US" sz="2400" dirty="0"/>
              <a:t>Try fitting this in a laptop or </a:t>
            </a:r>
            <a:r>
              <a:rPr lang="en-US" sz="2400" dirty="0" err="1"/>
              <a:t>Gameboy</a:t>
            </a:r>
            <a:r>
              <a:rPr lang="en-US" sz="2400" dirty="0"/>
              <a:t>!</a:t>
            </a:r>
          </a:p>
        </p:txBody>
      </p:sp>
      <p:pic>
        <p:nvPicPr>
          <p:cNvPr id="353284" name="Picture 4" descr="cupper2"/>
          <p:cNvPicPr>
            <a:picLocks noChangeAspect="1" noChangeArrowheads="1"/>
          </p:cNvPicPr>
          <p:nvPr/>
        </p:nvPicPr>
        <p:blipFill>
          <a:blip r:embed="rId3" cstate="print"/>
          <a:srcRect/>
          <a:stretch>
            <a:fillRect/>
          </a:stretch>
        </p:blipFill>
        <p:spPr bwMode="auto">
          <a:xfrm>
            <a:off x="4728369" y="2008982"/>
            <a:ext cx="3077188" cy="2549041"/>
          </a:xfrm>
          <a:prstGeom prst="rect">
            <a:avLst/>
          </a:prstGeom>
          <a:noFill/>
        </p:spPr>
      </p:pic>
      <p:pic>
        <p:nvPicPr>
          <p:cNvPr id="353285" name="Picture 5" descr="cupper"/>
          <p:cNvPicPr>
            <a:picLocks noChangeAspect="1" noChangeArrowheads="1"/>
          </p:cNvPicPr>
          <p:nvPr/>
        </p:nvPicPr>
        <p:blipFill>
          <a:blip r:embed="rId4" cstate="print"/>
          <a:srcRect/>
          <a:stretch>
            <a:fillRect/>
          </a:stretch>
        </p:blipFill>
        <p:spPr bwMode="auto">
          <a:xfrm>
            <a:off x="1431133" y="1922464"/>
            <a:ext cx="2597943" cy="3148096"/>
          </a:xfrm>
          <a:prstGeom prst="rect">
            <a:avLst/>
          </a:prstGeom>
          <a:noFill/>
        </p:spPr>
      </p:pic>
      <p:sp>
        <p:nvSpPr>
          <p:cNvPr id="353286" name="Text Box 6"/>
          <p:cNvSpPr txBox="1">
            <a:spLocks noChangeArrowheads="1"/>
          </p:cNvSpPr>
          <p:nvPr/>
        </p:nvSpPr>
        <p:spPr bwMode="auto">
          <a:xfrm>
            <a:off x="4611688" y="5722144"/>
            <a:ext cx="4251325" cy="579438"/>
          </a:xfrm>
          <a:prstGeom prst="rect">
            <a:avLst/>
          </a:prstGeom>
          <a:noFill/>
          <a:ln w="9525">
            <a:noFill/>
            <a:miter lim="800000"/>
            <a:headEnd type="none" w="sm" len="sm"/>
            <a:tailEnd type="none" w="med" len="lg"/>
          </a:ln>
          <a:effectLst/>
        </p:spPr>
        <p:txBody>
          <a:bodyPr wrap="none">
            <a:spAutoFit/>
          </a:bodyPr>
          <a:lstStyle/>
          <a:p>
            <a:pPr algn="l" eaLnBrk="0" hangingPunct="0"/>
            <a:r>
              <a:rPr lang="en-US" sz="1800" dirty="0">
                <a:solidFill>
                  <a:schemeClr val="tx1"/>
                </a:solidFill>
                <a:latin typeface="Times New Roman" pitchFamily="18" charset="0"/>
              </a:rPr>
              <a:t>Ultra model of Gigabyte's 3D Cooler Series</a:t>
            </a:r>
            <a:r>
              <a:rPr lang="en-US" sz="1800" dirty="0">
                <a:solidFill>
                  <a:schemeClr val="tx1"/>
                </a:solidFill>
                <a:latin typeface="Arial" charset="0"/>
              </a:rPr>
              <a:t> </a:t>
            </a:r>
          </a:p>
          <a:p>
            <a:pPr algn="l" eaLnBrk="0" hangingPunct="0"/>
            <a:r>
              <a:rPr lang="en-US" sz="1400" dirty="0">
                <a:solidFill>
                  <a:schemeClr val="tx1"/>
                </a:solidFill>
                <a:latin typeface="Arial" charset="0"/>
              </a:rPr>
              <a:t>Source: Tom’s Hardware Guide</a:t>
            </a:r>
          </a:p>
        </p:txBody>
      </p:sp>
      <p:sp>
        <p:nvSpPr>
          <p:cNvPr id="8" name="Slide Number Placeholder 4"/>
          <p:cNvSpPr>
            <a:spLocks noGrp="1"/>
          </p:cNvSpPr>
          <p:nvPr>
            <p:ph type="sldNum" sz="quarter" idx="10"/>
          </p:nvPr>
        </p:nvSpPr>
        <p:spPr>
          <a:xfrm>
            <a:off x="8305800" y="6555452"/>
            <a:ext cx="533400" cy="184666"/>
          </a:xfrm>
        </p:spPr>
        <p:txBody>
          <a:bodyPr/>
          <a:lstStyle/>
          <a:p>
            <a:fld id="{50901CAB-28A0-472A-8DE0-60FE0B4328CC}" type="slidenum">
              <a:rPr lang="en-US" smtClean="0"/>
              <a:pPr/>
              <a:t>13</a:t>
            </a:fld>
            <a:endParaRPr 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3285"/>
                                        </p:tgtEl>
                                        <p:attrNameLst>
                                          <p:attrName>style.visibility</p:attrName>
                                        </p:attrNameLst>
                                      </p:cBhvr>
                                      <p:to>
                                        <p:strVal val="visible"/>
                                      </p:to>
                                    </p:set>
                                    <p:animEffect transition="in" filter="dissolve">
                                      <p:cBhvr>
                                        <p:cTn id="7" dur="500"/>
                                        <p:tgtEl>
                                          <p:spTgt spid="35328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3286"/>
                                        </p:tgtEl>
                                        <p:attrNameLst>
                                          <p:attrName>style.visibility</p:attrName>
                                        </p:attrNameLst>
                                      </p:cBhvr>
                                      <p:to>
                                        <p:strVal val="visible"/>
                                      </p:to>
                                    </p:set>
                                    <p:animEffect transition="in" filter="dissolve">
                                      <p:cBhvr>
                                        <p:cTn id="10" dur="500"/>
                                        <p:tgtEl>
                                          <p:spTgt spid="35328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353284"/>
                                        </p:tgtEl>
                                        <p:attrNameLst>
                                          <p:attrName>style.visibility</p:attrName>
                                        </p:attrNameLst>
                                      </p:cBhvr>
                                      <p:to>
                                        <p:strVal val="visible"/>
                                      </p:to>
                                    </p:set>
                                    <p:anim calcmode="lin" valueType="num">
                                      <p:cBhvr>
                                        <p:cTn id="15" dur="500" fill="hold"/>
                                        <p:tgtEl>
                                          <p:spTgt spid="353284"/>
                                        </p:tgtEl>
                                        <p:attrNameLst>
                                          <p:attrName>ppt_w</p:attrName>
                                        </p:attrNameLst>
                                      </p:cBhvr>
                                      <p:tavLst>
                                        <p:tav tm="0">
                                          <p:val>
                                            <p:fltVal val="0"/>
                                          </p:val>
                                        </p:tav>
                                        <p:tav tm="100000">
                                          <p:val>
                                            <p:strVal val="#ppt_w"/>
                                          </p:val>
                                        </p:tav>
                                      </p:tavLst>
                                    </p:anim>
                                    <p:anim calcmode="lin" valueType="num">
                                      <p:cBhvr>
                                        <p:cTn id="16" dur="500" fill="hold"/>
                                        <p:tgtEl>
                                          <p:spTgt spid="353284"/>
                                        </p:tgtEl>
                                        <p:attrNameLst>
                                          <p:attrName>ppt_h</p:attrName>
                                        </p:attrNameLst>
                                      </p:cBhvr>
                                      <p:tavLst>
                                        <p:tav tm="0">
                                          <p:val>
                                            <p:fltVal val="0"/>
                                          </p:val>
                                        </p:tav>
                                        <p:tav tm="100000">
                                          <p:val>
                                            <p:strVal val="#ppt_h"/>
                                          </p:val>
                                        </p:tav>
                                      </p:tavLst>
                                    </p:anim>
                                    <p:animEffect transition="in" filter="fade">
                                      <p:cBhvr>
                                        <p:cTn id="17" dur="500"/>
                                        <p:tgtEl>
                                          <p:spTgt spid="35328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53283">
                                            <p:txEl>
                                              <p:pRg st="10" end="10"/>
                                            </p:txEl>
                                          </p:spTgt>
                                        </p:tgtEl>
                                        <p:attrNameLst>
                                          <p:attrName>style.visibility</p:attrName>
                                        </p:attrNameLst>
                                      </p:cBhvr>
                                      <p:to>
                                        <p:strVal val="visible"/>
                                      </p:to>
                                    </p:set>
                                    <p:animEffect transition="in" filter="dissolve">
                                      <p:cBhvr>
                                        <p:cTn id="22" dur="500"/>
                                        <p:tgtEl>
                                          <p:spTgt spid="3532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1026"/>
          <p:cNvSpPr>
            <a:spLocks noGrp="1" noChangeArrowheads="1"/>
          </p:cNvSpPr>
          <p:nvPr>
            <p:ph type="title"/>
          </p:nvPr>
        </p:nvSpPr>
        <p:spPr/>
        <p:txBody>
          <a:bodyPr/>
          <a:lstStyle/>
          <a:p>
            <a:r>
              <a:rPr lang="en-US" dirty="0"/>
              <a:t>Environment</a:t>
            </a:r>
          </a:p>
        </p:txBody>
      </p:sp>
      <p:sp>
        <p:nvSpPr>
          <p:cNvPr id="333827" name="Rectangle 1027"/>
          <p:cNvSpPr>
            <a:spLocks noGrp="1" noChangeArrowheads="1"/>
          </p:cNvSpPr>
          <p:nvPr>
            <p:ph type="body" idx="1"/>
          </p:nvPr>
        </p:nvSpPr>
        <p:spPr>
          <a:xfrm>
            <a:off x="388144" y="971550"/>
            <a:ext cx="8077200" cy="4953000"/>
          </a:xfrm>
        </p:spPr>
        <p:txBody>
          <a:bodyPr/>
          <a:lstStyle/>
          <a:p>
            <a:r>
              <a:rPr lang="en-US" sz="2000" dirty="0"/>
              <a:t>Environment Protection Agency (EPA): computers consume 10% of commercial electricity consumption</a:t>
            </a:r>
          </a:p>
          <a:p>
            <a:pPr lvl="1"/>
            <a:r>
              <a:rPr lang="en-US" sz="1800" dirty="0"/>
              <a:t>This incl. peripherals, possibly also manufacturing</a:t>
            </a:r>
          </a:p>
          <a:p>
            <a:pPr lvl="1"/>
            <a:r>
              <a:rPr lang="en-US" sz="1800" dirty="0"/>
              <a:t>A DOE report suggested this percentage is much lower</a:t>
            </a:r>
          </a:p>
          <a:p>
            <a:pPr lvl="1"/>
            <a:r>
              <a:rPr lang="en-US" sz="1800" dirty="0"/>
              <a:t>No consensus, but it’s </a:t>
            </a:r>
            <a:r>
              <a:rPr lang="en-US" sz="1800" dirty="0" smtClean="0"/>
              <a:t>probably significant</a:t>
            </a:r>
            <a:endParaRPr lang="en-US" sz="1800" dirty="0"/>
          </a:p>
          <a:p>
            <a:r>
              <a:rPr lang="en-US" sz="2000" dirty="0"/>
              <a:t>Equivalent power (with only 30% efficiency) for AC</a:t>
            </a:r>
          </a:p>
          <a:p>
            <a:r>
              <a:rPr lang="en-US" sz="2000" dirty="0"/>
              <a:t>CFCs used for refrigeration</a:t>
            </a:r>
          </a:p>
          <a:p>
            <a:r>
              <a:rPr lang="en-US" sz="2000" dirty="0"/>
              <a:t>Lap burn</a:t>
            </a:r>
          </a:p>
          <a:p>
            <a:r>
              <a:rPr lang="en-US" sz="2000" dirty="0"/>
              <a:t>Fan noise</a:t>
            </a:r>
          </a:p>
          <a:p>
            <a:endParaRPr lang="en-US" sz="2000" dirty="0"/>
          </a:p>
        </p:txBody>
      </p:sp>
      <p:pic>
        <p:nvPicPr>
          <p:cNvPr id="333828" name="Picture 1028" descr="fannoise"/>
          <p:cNvPicPr>
            <a:picLocks noChangeAspect="1" noChangeArrowheads="1"/>
          </p:cNvPicPr>
          <p:nvPr/>
        </p:nvPicPr>
        <p:blipFill>
          <a:blip r:embed="rId3" cstate="print"/>
          <a:srcRect/>
          <a:stretch>
            <a:fillRect/>
          </a:stretch>
        </p:blipFill>
        <p:spPr bwMode="auto">
          <a:xfrm>
            <a:off x="3671886" y="3463427"/>
            <a:ext cx="4645819" cy="2718298"/>
          </a:xfrm>
          <a:prstGeom prst="rect">
            <a:avLst/>
          </a:prstGeom>
          <a:noFill/>
        </p:spPr>
      </p:pic>
      <p:sp>
        <p:nvSpPr>
          <p:cNvPr id="6" name="Slide Number Placeholder 4"/>
          <p:cNvSpPr>
            <a:spLocks noGrp="1"/>
          </p:cNvSpPr>
          <p:nvPr>
            <p:ph type="sldNum" sz="quarter" idx="10"/>
          </p:nvPr>
        </p:nvSpPr>
        <p:spPr>
          <a:xfrm>
            <a:off x="8305800" y="6555452"/>
            <a:ext cx="533400" cy="184666"/>
          </a:xfrm>
        </p:spPr>
        <p:txBody>
          <a:bodyPr/>
          <a:lstStyle/>
          <a:p>
            <a:fld id="{50901CAB-28A0-472A-8DE0-60FE0B4328CC}" type="slidenum">
              <a:rPr lang="en-US" smtClean="0"/>
              <a:pPr/>
              <a:t>14</a:t>
            </a:fld>
            <a:endParaRPr lang="en-US"/>
          </a:p>
        </p:txBody>
      </p:sp>
    </p:spTree>
  </p:cSld>
  <p:clrMapOvr>
    <a:masterClrMapping/>
  </p:clrMapOvr>
  <p:transition>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123825"/>
            <a:ext cx="8229600" cy="646331"/>
          </a:xfrm>
        </p:spPr>
        <p:txBody>
          <a:bodyPr/>
          <a:lstStyle/>
          <a:p>
            <a:r>
              <a:rPr lang="en-US" dirty="0" smtClean="0"/>
              <a:t>A More Detailed Look</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15</a:t>
            </a:fld>
            <a:endParaRPr lang="en-US"/>
          </a:p>
        </p:txBody>
      </p:sp>
      <p:sp>
        <p:nvSpPr>
          <p:cNvPr id="30" name="Content Placeholder 29"/>
          <p:cNvSpPr>
            <a:spLocks noGrp="1"/>
          </p:cNvSpPr>
          <p:nvPr>
            <p:ph idx="1"/>
          </p:nvPr>
        </p:nvSpPr>
        <p:spPr>
          <a:xfrm>
            <a:off x="345567" y="4032504"/>
            <a:ext cx="8229600" cy="2093976"/>
          </a:xfrm>
        </p:spPr>
        <p:txBody>
          <a:bodyPr/>
          <a:lstStyle/>
          <a:p>
            <a:r>
              <a:rPr lang="en-US" sz="2000" dirty="0" smtClean="0"/>
              <a:t>Data centers + 100 million PCs + displays + cooling = 5 % of nation-wide power budget in 2007</a:t>
            </a:r>
          </a:p>
          <a:p>
            <a:r>
              <a:rPr lang="en-US" sz="2000" dirty="0" smtClean="0"/>
              <a:t>PCs alone generate pollution equivalent to 5 million cars (state of Maryland!), which would require nearly 2 billion trees to offset</a:t>
            </a:r>
          </a:p>
          <a:p>
            <a:r>
              <a:rPr lang="en-US" sz="2000" dirty="0" smtClean="0"/>
              <a:t>If current trends continue, computer-related energy use could be 1/3 of US power by 2025</a:t>
            </a:r>
          </a:p>
        </p:txBody>
      </p:sp>
      <p:sp>
        <p:nvSpPr>
          <p:cNvPr id="32" name="Rectangle 31"/>
          <p:cNvSpPr/>
          <p:nvPr/>
        </p:nvSpPr>
        <p:spPr>
          <a:xfrm>
            <a:off x="2258568" y="5994446"/>
            <a:ext cx="6885432" cy="400110"/>
          </a:xfrm>
          <a:prstGeom prst="rect">
            <a:avLst/>
          </a:prstGeom>
        </p:spPr>
        <p:txBody>
          <a:bodyPr wrap="square">
            <a:spAutoFit/>
          </a:bodyPr>
          <a:lstStyle/>
          <a:p>
            <a:pPr algn="r"/>
            <a:r>
              <a:rPr lang="en-US" sz="1000" dirty="0" smtClean="0">
                <a:hlinkClick r:id="rId3"/>
              </a:rPr>
              <a:t>http://www.climatesaverscomputing.org</a:t>
            </a:r>
            <a:endParaRPr lang="en-US" sz="1000" dirty="0" smtClean="0"/>
          </a:p>
          <a:p>
            <a:pPr algn="r"/>
            <a:r>
              <a:rPr lang="en-US" sz="1000" dirty="0" smtClean="0">
                <a:hlinkClick r:id="rId4"/>
              </a:rPr>
              <a:t>http://www.energystar.gov/index.cfm?c=prod_development.server_efficiency_study</a:t>
            </a:r>
            <a:endParaRPr lang="en-US" sz="1000" dirty="0" smtClean="0"/>
          </a:p>
        </p:txBody>
      </p:sp>
      <p:pic>
        <p:nvPicPr>
          <p:cNvPr id="698370" name="Picture 2"/>
          <p:cNvPicPr>
            <a:picLocks noChangeAspect="1" noChangeArrowheads="1"/>
          </p:cNvPicPr>
          <p:nvPr/>
        </p:nvPicPr>
        <p:blipFill>
          <a:blip r:embed="rId5" cstate="print"/>
          <a:srcRect/>
          <a:stretch>
            <a:fillRect/>
          </a:stretch>
        </p:blipFill>
        <p:spPr bwMode="auto">
          <a:xfrm>
            <a:off x="931164" y="965264"/>
            <a:ext cx="7281672" cy="2914419"/>
          </a:xfrm>
          <a:prstGeom prst="rect">
            <a:avLst/>
          </a:prstGeom>
          <a:noFill/>
          <a:ln w="9525">
            <a:noFill/>
            <a:miter lim="800000"/>
            <a:headEnd/>
            <a:tailEnd/>
          </a:ln>
          <a:effectLst/>
        </p:spPr>
      </p:pic>
      <p:sp>
        <p:nvSpPr>
          <p:cNvPr id="34" name="Oval 33"/>
          <p:cNvSpPr/>
          <p:nvPr/>
        </p:nvSpPr>
        <p:spPr bwMode="auto">
          <a:xfrm>
            <a:off x="7306056" y="2514600"/>
            <a:ext cx="905256" cy="466344"/>
          </a:xfrm>
          <a:prstGeom prst="ellipse">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Verdana" pitchFamily="34" charset="0"/>
            </a:endParaRPr>
          </a:p>
        </p:txBody>
      </p:sp>
    </p:spTree>
  </p:cSld>
  <p:clrMapOvr>
    <a:masterClrMapping/>
  </p:clrMapOvr>
  <p:transition>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Power Dissipation: Transistor </a:t>
            </a:r>
            <a:r>
              <a:rPr lang="en-US" dirty="0" smtClean="0">
                <a:sym typeface="Wingdings" pitchFamily="2" charset="2"/>
              </a:rPr>
              <a:t> CPU</a:t>
            </a:r>
            <a:endParaRPr lang="en-US" dirty="0"/>
          </a:p>
        </p:txBody>
      </p:sp>
      <p:sp>
        <p:nvSpPr>
          <p:cNvPr id="4" name="Slide Number Placeholder 3"/>
          <p:cNvSpPr>
            <a:spLocks noGrp="1"/>
          </p:cNvSpPr>
          <p:nvPr>
            <p:ph type="sldNum" sz="quarter" idx="10"/>
          </p:nvPr>
        </p:nvSpPr>
        <p:spPr/>
        <p:txBody>
          <a:bodyPr/>
          <a:lstStyle/>
          <a:p>
            <a:pPr>
              <a:defRPr/>
            </a:pPr>
            <a:fld id="{C9D05524-CA91-439C-BA03-7419EEE287AC}" type="slidenum">
              <a:rPr lang="en-US" smtClean="0"/>
              <a:pPr>
                <a:defRPr/>
              </a:pPr>
              <a:t>16</a:t>
            </a:fld>
            <a:endParaRPr lang="en-US" dirty="0"/>
          </a:p>
        </p:txBody>
      </p:sp>
      <p:sp>
        <p:nvSpPr>
          <p:cNvPr id="34" name="Rectangle 33"/>
          <p:cNvSpPr/>
          <p:nvPr/>
        </p:nvSpPr>
        <p:spPr>
          <a:xfrm>
            <a:off x="5213188" y="5912466"/>
            <a:ext cx="3720377" cy="276999"/>
          </a:xfrm>
          <a:prstGeom prst="rect">
            <a:avLst/>
          </a:prstGeom>
        </p:spPr>
        <p:txBody>
          <a:bodyPr wrap="none">
            <a:spAutoFit/>
          </a:bodyPr>
          <a:lstStyle/>
          <a:p>
            <a:pPr algn="r"/>
            <a:r>
              <a:rPr lang="en-US" sz="1200" dirty="0" smtClean="0">
                <a:latin typeface="Verdana" pitchFamily="34" charset="0"/>
                <a:ea typeface="Verdana" pitchFamily="34" charset="0"/>
                <a:cs typeface="Verdana" pitchFamily="34" charset="0"/>
              </a:rPr>
              <a:t>W. </a:t>
            </a:r>
            <a:r>
              <a:rPr lang="en-US" sz="1200" dirty="0" err="1" smtClean="0">
                <a:latin typeface="Verdana" pitchFamily="34" charset="0"/>
                <a:ea typeface="Verdana" pitchFamily="34" charset="0"/>
                <a:cs typeface="Verdana" pitchFamily="34" charset="0"/>
              </a:rPr>
              <a:t>Haensch</a:t>
            </a:r>
            <a:r>
              <a:rPr lang="en-US" sz="1200" dirty="0" smtClean="0">
                <a:latin typeface="Verdana" pitchFamily="34" charset="0"/>
                <a:ea typeface="Verdana" pitchFamily="34" charset="0"/>
                <a:cs typeface="Verdana" pitchFamily="34" charset="0"/>
              </a:rPr>
              <a:t>, </a:t>
            </a:r>
            <a:r>
              <a:rPr lang="en-US" sz="1200" i="1" dirty="0" smtClean="0">
                <a:latin typeface="Verdana" pitchFamily="34" charset="0"/>
                <a:ea typeface="Verdana" pitchFamily="34" charset="0"/>
                <a:cs typeface="Verdana" pitchFamily="34" charset="0"/>
              </a:rPr>
              <a:t>IBM J. Res. Dev</a:t>
            </a:r>
            <a:r>
              <a:rPr lang="en-US" sz="1200" dirty="0" smtClean="0">
                <a:latin typeface="Verdana" pitchFamily="34" charset="0"/>
                <a:ea typeface="Verdana" pitchFamily="34" charset="0"/>
                <a:cs typeface="Verdana" pitchFamily="34" charset="0"/>
              </a:rPr>
              <a:t>. 50, 339 (2006)</a:t>
            </a:r>
          </a:p>
        </p:txBody>
      </p:sp>
      <p:sp>
        <p:nvSpPr>
          <p:cNvPr id="35" name="Rectangle 34"/>
          <p:cNvSpPr/>
          <p:nvPr/>
        </p:nvSpPr>
        <p:spPr>
          <a:xfrm>
            <a:off x="5306867" y="6123119"/>
            <a:ext cx="3626698" cy="276999"/>
          </a:xfrm>
          <a:prstGeom prst="rect">
            <a:avLst/>
          </a:prstGeom>
        </p:spPr>
        <p:txBody>
          <a:bodyPr wrap="none">
            <a:spAutoFit/>
          </a:bodyPr>
          <a:lstStyle/>
          <a:p>
            <a:pPr algn="r"/>
            <a:r>
              <a:rPr lang="fr-FR" sz="1200" dirty="0" smtClean="0">
                <a:latin typeface="Verdana" pitchFamily="34" charset="0"/>
                <a:ea typeface="Verdana" pitchFamily="34" charset="0"/>
                <a:cs typeface="Verdana" pitchFamily="34" charset="0"/>
              </a:rPr>
              <a:t>R. </a:t>
            </a:r>
            <a:r>
              <a:rPr lang="fr-FR" sz="1200" dirty="0" err="1" smtClean="0">
                <a:latin typeface="Verdana" pitchFamily="34" charset="0"/>
                <a:ea typeface="Verdana" pitchFamily="34" charset="0"/>
                <a:cs typeface="Verdana" pitchFamily="34" charset="0"/>
              </a:rPr>
              <a:t>Cavin</a:t>
            </a:r>
            <a:r>
              <a:rPr lang="fr-FR" sz="1200" dirty="0" smtClean="0">
                <a:latin typeface="Verdana" pitchFamily="34" charset="0"/>
                <a:ea typeface="Verdana" pitchFamily="34" charset="0"/>
                <a:cs typeface="Verdana" pitchFamily="34" charset="0"/>
              </a:rPr>
              <a:t>, </a:t>
            </a:r>
            <a:r>
              <a:rPr lang="fr-FR" sz="1200" i="1" dirty="0" smtClean="0">
                <a:latin typeface="Verdana" pitchFamily="34" charset="0"/>
                <a:ea typeface="Verdana" pitchFamily="34" charset="0"/>
                <a:cs typeface="Verdana" pitchFamily="34" charset="0"/>
              </a:rPr>
              <a:t>J. </a:t>
            </a:r>
            <a:r>
              <a:rPr lang="fr-FR" sz="1200" i="1" dirty="0" err="1" smtClean="0">
                <a:latin typeface="Verdana" pitchFamily="34" charset="0"/>
                <a:ea typeface="Verdana" pitchFamily="34" charset="0"/>
                <a:cs typeface="Verdana" pitchFamily="34" charset="0"/>
              </a:rPr>
              <a:t>Nanoparticle</a:t>
            </a:r>
            <a:r>
              <a:rPr lang="fr-FR" sz="1200" i="1" dirty="0" smtClean="0">
                <a:latin typeface="Verdana" pitchFamily="34" charset="0"/>
                <a:ea typeface="Verdana" pitchFamily="34" charset="0"/>
                <a:cs typeface="Verdana" pitchFamily="34" charset="0"/>
              </a:rPr>
              <a:t> </a:t>
            </a:r>
            <a:r>
              <a:rPr lang="fr-FR" sz="1200" i="1" dirty="0" err="1" smtClean="0">
                <a:latin typeface="Verdana" pitchFamily="34" charset="0"/>
                <a:ea typeface="Verdana" pitchFamily="34" charset="0"/>
                <a:cs typeface="Verdana" pitchFamily="34" charset="0"/>
              </a:rPr>
              <a:t>Res</a:t>
            </a:r>
            <a:r>
              <a:rPr lang="fr-FR" sz="1200" i="1" dirty="0" smtClean="0">
                <a:latin typeface="Verdana" pitchFamily="34" charset="0"/>
                <a:ea typeface="Verdana" pitchFamily="34" charset="0"/>
                <a:cs typeface="Verdana" pitchFamily="34" charset="0"/>
              </a:rPr>
              <a:t>.</a:t>
            </a:r>
            <a:r>
              <a:rPr lang="fr-FR" sz="1200" dirty="0" smtClean="0">
                <a:latin typeface="Verdana" pitchFamily="34" charset="0"/>
                <a:ea typeface="Verdana" pitchFamily="34" charset="0"/>
                <a:cs typeface="Verdana" pitchFamily="34" charset="0"/>
              </a:rPr>
              <a:t> 8, 841 (2006)</a:t>
            </a:r>
            <a:endParaRPr lang="en-US" sz="1200" dirty="0">
              <a:latin typeface="Verdana" pitchFamily="34" charset="0"/>
              <a:ea typeface="Verdana" pitchFamily="34" charset="0"/>
              <a:cs typeface="Verdana" pitchFamily="34" charset="0"/>
            </a:endParaRPr>
          </a:p>
        </p:txBody>
      </p:sp>
      <p:sp>
        <p:nvSpPr>
          <p:cNvPr id="37" name="TextBox 36"/>
          <p:cNvSpPr txBox="1"/>
          <p:nvPr/>
        </p:nvSpPr>
        <p:spPr>
          <a:xfrm>
            <a:off x="1725278" y="801438"/>
            <a:ext cx="2027030" cy="369332"/>
          </a:xfrm>
          <a:prstGeom prst="rect">
            <a:avLst/>
          </a:prstGeom>
          <a:noFill/>
        </p:spPr>
        <p:txBody>
          <a:bodyPr wrap="none" rtlCol="0">
            <a:spAutoFit/>
          </a:bodyPr>
          <a:lstStyle/>
          <a:p>
            <a:r>
              <a:rPr lang="en-US" dirty="0" smtClean="0"/>
              <a:t>Single Transistor?</a:t>
            </a:r>
            <a:endParaRPr lang="en-US" dirty="0"/>
          </a:p>
        </p:txBody>
      </p:sp>
      <p:sp>
        <p:nvSpPr>
          <p:cNvPr id="38" name="TextBox 37"/>
          <p:cNvSpPr txBox="1"/>
          <p:nvPr/>
        </p:nvSpPr>
        <p:spPr>
          <a:xfrm>
            <a:off x="1062822" y="3726799"/>
            <a:ext cx="3159904" cy="369332"/>
          </a:xfrm>
          <a:prstGeom prst="rect">
            <a:avLst/>
          </a:prstGeom>
          <a:noFill/>
        </p:spPr>
        <p:txBody>
          <a:bodyPr wrap="none" rtlCol="0">
            <a:spAutoFit/>
          </a:bodyPr>
          <a:lstStyle/>
          <a:p>
            <a:r>
              <a:rPr lang="en-US" dirty="0" smtClean="0"/>
              <a:t>x 1,000,000,000 Transistors?</a:t>
            </a:r>
            <a:endParaRPr lang="en-US" dirty="0"/>
          </a:p>
        </p:txBody>
      </p:sp>
      <p:pic>
        <p:nvPicPr>
          <p:cNvPr id="21" name="Picture 1"/>
          <p:cNvPicPr>
            <a:picLocks noChangeAspect="1" noChangeArrowheads="1"/>
          </p:cNvPicPr>
          <p:nvPr/>
        </p:nvPicPr>
        <p:blipFill>
          <a:blip r:embed="rId3" cstate="print"/>
          <a:srcRect/>
          <a:stretch>
            <a:fillRect/>
          </a:stretch>
        </p:blipFill>
        <p:spPr bwMode="auto">
          <a:xfrm>
            <a:off x="4426528" y="1459345"/>
            <a:ext cx="3702892" cy="3191308"/>
          </a:xfrm>
          <a:prstGeom prst="rect">
            <a:avLst/>
          </a:prstGeom>
          <a:noFill/>
          <a:ln w="9525">
            <a:noFill/>
            <a:miter lim="800000"/>
            <a:headEnd/>
            <a:tailEnd/>
          </a:ln>
          <a:effectLst/>
        </p:spPr>
      </p:pic>
      <p:sp>
        <p:nvSpPr>
          <p:cNvPr id="22" name="Text Box 37"/>
          <p:cNvSpPr txBox="1">
            <a:spLocks noChangeArrowheads="1"/>
          </p:cNvSpPr>
          <p:nvPr/>
        </p:nvSpPr>
        <p:spPr bwMode="auto">
          <a:xfrm>
            <a:off x="5112906" y="4864726"/>
            <a:ext cx="2677336" cy="338554"/>
          </a:xfrm>
          <a:prstGeom prst="rect">
            <a:avLst/>
          </a:prstGeom>
          <a:noFill/>
          <a:ln w="9525" algn="ctr">
            <a:noFill/>
            <a:miter lim="800000"/>
            <a:headEnd/>
            <a:tailEnd/>
          </a:ln>
        </p:spPr>
        <p:txBody>
          <a:bodyPr wrap="none">
            <a:spAutoFit/>
          </a:bodyPr>
          <a:lstStyle/>
          <a:p>
            <a:r>
              <a:rPr lang="en-US" sz="1600" b="1" dirty="0">
                <a:solidFill>
                  <a:srgbClr val="CC0000"/>
                </a:solidFill>
              </a:rPr>
              <a:t>Sun surface? 6000 W/cm</a:t>
            </a:r>
            <a:r>
              <a:rPr lang="en-US" sz="1600" b="1" baseline="30000" dirty="0">
                <a:solidFill>
                  <a:srgbClr val="CC0000"/>
                </a:solidFill>
              </a:rPr>
              <a:t>2</a:t>
            </a:r>
          </a:p>
        </p:txBody>
      </p:sp>
      <p:sp>
        <p:nvSpPr>
          <p:cNvPr id="23" name="TextBox 22"/>
          <p:cNvSpPr txBox="1"/>
          <p:nvPr/>
        </p:nvSpPr>
        <p:spPr>
          <a:xfrm>
            <a:off x="5737550" y="1170318"/>
            <a:ext cx="1418978" cy="338554"/>
          </a:xfrm>
          <a:prstGeom prst="rect">
            <a:avLst/>
          </a:prstGeom>
          <a:noFill/>
        </p:spPr>
        <p:txBody>
          <a:bodyPr wrap="none" rtlCol="0">
            <a:spAutoFit/>
          </a:bodyPr>
          <a:lstStyle/>
          <a:p>
            <a:r>
              <a:rPr lang="en-US" sz="1600" dirty="0" smtClean="0">
                <a:latin typeface="Verdana" pitchFamily="34" charset="0"/>
                <a:ea typeface="Verdana" pitchFamily="34" charset="0"/>
                <a:cs typeface="Verdana" pitchFamily="34" charset="0"/>
              </a:rPr>
              <a:t>Single CPU?</a:t>
            </a:r>
            <a:endParaRPr lang="en-US" sz="1600" dirty="0">
              <a:latin typeface="Verdana" pitchFamily="34" charset="0"/>
              <a:ea typeface="Verdana" pitchFamily="34" charset="0"/>
              <a:cs typeface="Verdana" pitchFamily="34" charset="0"/>
            </a:endParaRPr>
          </a:p>
        </p:txBody>
      </p:sp>
      <p:pic>
        <p:nvPicPr>
          <p:cNvPr id="93186" name="Picture 2"/>
          <p:cNvPicPr>
            <a:picLocks noChangeAspect="1" noChangeArrowheads="1"/>
          </p:cNvPicPr>
          <p:nvPr/>
        </p:nvPicPr>
        <p:blipFill>
          <a:blip r:embed="rId4" cstate="print"/>
          <a:srcRect/>
          <a:stretch>
            <a:fillRect/>
          </a:stretch>
        </p:blipFill>
        <p:spPr bwMode="auto">
          <a:xfrm>
            <a:off x="1120069" y="3962224"/>
            <a:ext cx="2952750" cy="2371725"/>
          </a:xfrm>
          <a:prstGeom prst="rect">
            <a:avLst/>
          </a:prstGeom>
          <a:noFill/>
          <a:ln w="9525">
            <a:noFill/>
            <a:miter lim="800000"/>
            <a:headEnd/>
            <a:tailEnd/>
          </a:ln>
          <a:effectLst/>
        </p:spPr>
      </p:pic>
      <p:pic>
        <p:nvPicPr>
          <p:cNvPr id="93187" name="Picture 3"/>
          <p:cNvPicPr>
            <a:picLocks noChangeAspect="1" noChangeArrowheads="1"/>
          </p:cNvPicPr>
          <p:nvPr/>
        </p:nvPicPr>
        <p:blipFill>
          <a:blip r:embed="rId5" cstate="print"/>
          <a:srcRect/>
          <a:stretch>
            <a:fillRect/>
          </a:stretch>
        </p:blipFill>
        <p:spPr bwMode="auto">
          <a:xfrm>
            <a:off x="1167694" y="1084616"/>
            <a:ext cx="2857500" cy="2505075"/>
          </a:xfrm>
          <a:prstGeom prst="rect">
            <a:avLst/>
          </a:prstGeom>
          <a:noFill/>
          <a:ln w="9525">
            <a:noFill/>
            <a:miter lim="800000"/>
            <a:headEnd/>
            <a:tailEnd/>
          </a:ln>
          <a:effectLst/>
        </p:spPr>
      </p:pic>
      <p:sp>
        <p:nvSpPr>
          <p:cNvPr id="17" name="TextBox 16"/>
          <p:cNvSpPr txBox="1"/>
          <p:nvPr/>
        </p:nvSpPr>
        <p:spPr>
          <a:xfrm>
            <a:off x="5850285" y="5694762"/>
            <a:ext cx="3083280" cy="276999"/>
          </a:xfrm>
          <a:prstGeom prst="rect">
            <a:avLst/>
          </a:prstGeom>
          <a:noFill/>
        </p:spPr>
        <p:txBody>
          <a:bodyPr wrap="none" rtlCol="0">
            <a:spAutoFit/>
          </a:bodyPr>
          <a:lstStyle/>
          <a:p>
            <a:pPr algn="r"/>
            <a:r>
              <a:rPr lang="en-US" sz="1200" dirty="0" smtClean="0">
                <a:latin typeface="Verdana" pitchFamily="34" charset="0"/>
                <a:ea typeface="Verdana" pitchFamily="34" charset="0"/>
                <a:cs typeface="Verdana" pitchFamily="34" charset="0"/>
              </a:rPr>
              <a:t>E. Pop, </a:t>
            </a:r>
            <a:r>
              <a:rPr lang="en-US" sz="1200" i="1" dirty="0" smtClean="0">
                <a:latin typeface="Verdana" pitchFamily="34" charset="0"/>
                <a:ea typeface="Verdana" pitchFamily="34" charset="0"/>
                <a:cs typeface="Verdana" pitchFamily="34" charset="0"/>
              </a:rPr>
              <a:t>Nano Research</a:t>
            </a:r>
            <a:r>
              <a:rPr lang="en-US" sz="1200" dirty="0" smtClean="0">
                <a:latin typeface="Verdana" pitchFamily="34" charset="0"/>
                <a:ea typeface="Verdana" pitchFamily="34" charset="0"/>
                <a:cs typeface="Verdana" pitchFamily="34" charset="0"/>
              </a:rPr>
              <a:t> 3, 147 (2010)</a:t>
            </a:r>
            <a:endParaRPr lang="en-US" sz="1200" dirty="0">
              <a:latin typeface="Verdana" pitchFamily="34" charset="0"/>
              <a:ea typeface="Verdana" pitchFamily="34" charset="0"/>
              <a:cs typeface="Verdana" pitchFamily="34" charset="0"/>
            </a:endParaRPr>
          </a:p>
        </p:txBody>
      </p:sp>
    </p:spTree>
  </p:cSld>
  <p:clrMapOvr>
    <a:masterClrMapping/>
  </p:clrMapOvr>
  <p:transition>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1EA7C11F-DB17-4004-955D-12B7EE2AF114}" type="slidenum">
              <a:rPr lang="en-US"/>
              <a:pPr/>
              <a:t>17</a:t>
            </a:fld>
            <a:endParaRPr lang="en-US"/>
          </a:p>
        </p:txBody>
      </p:sp>
      <p:sp>
        <p:nvSpPr>
          <p:cNvPr id="496642" name="Rectangle 2"/>
          <p:cNvSpPr>
            <a:spLocks noGrp="1" noChangeArrowheads="1"/>
          </p:cNvSpPr>
          <p:nvPr>
            <p:ph type="title"/>
          </p:nvPr>
        </p:nvSpPr>
        <p:spPr>
          <a:xfrm>
            <a:off x="381000" y="220663"/>
            <a:ext cx="8075613" cy="646331"/>
          </a:xfrm>
          <a:noFill/>
        </p:spPr>
        <p:txBody>
          <a:bodyPr/>
          <a:lstStyle/>
          <a:p>
            <a:r>
              <a:rPr lang="en-US" dirty="0" smtClean="0"/>
              <a:t>Thermal </a:t>
            </a:r>
            <a:r>
              <a:rPr lang="en-US" dirty="0"/>
              <a:t>Management Methods</a:t>
            </a:r>
          </a:p>
        </p:txBody>
      </p:sp>
      <p:sp>
        <p:nvSpPr>
          <p:cNvPr id="496643" name="Text Box 3"/>
          <p:cNvSpPr txBox="1">
            <a:spLocks noChangeArrowheads="1"/>
          </p:cNvSpPr>
          <p:nvPr/>
        </p:nvSpPr>
        <p:spPr bwMode="auto">
          <a:xfrm>
            <a:off x="722313" y="3311525"/>
            <a:ext cx="3646487" cy="549275"/>
          </a:xfrm>
          <a:prstGeom prst="rect">
            <a:avLst/>
          </a:prstGeom>
          <a:noFill/>
          <a:ln w="19050">
            <a:noFill/>
            <a:miter lim="800000"/>
            <a:headEnd/>
            <a:tailEnd/>
          </a:ln>
          <a:effectLst/>
        </p:spPr>
        <p:txBody>
          <a:bodyPr lIns="45720" rIns="45720">
            <a:spAutoFit/>
          </a:bodyPr>
          <a:lstStyle/>
          <a:p>
            <a:pPr algn="l" eaLnBrk="0" hangingPunct="0"/>
            <a:r>
              <a:rPr lang="en-US" sz="1800" b="1"/>
              <a:t>System Level</a:t>
            </a:r>
          </a:p>
          <a:p>
            <a:pPr algn="l" eaLnBrk="0" hangingPunct="0"/>
            <a:r>
              <a:rPr lang="en-US" b="1">
                <a:sym typeface="Wingdings" pitchFamily="2" charset="2"/>
              </a:rPr>
              <a:t> </a:t>
            </a:r>
            <a:r>
              <a:rPr lang="en-US" b="1"/>
              <a:t>Active Microchannel Cooling (Cooligy)</a:t>
            </a:r>
          </a:p>
        </p:txBody>
      </p:sp>
      <p:pic>
        <p:nvPicPr>
          <p:cNvPr id="496644" name="Picture 4" descr="cooligy1"/>
          <p:cNvPicPr>
            <a:picLocks noChangeAspect="1" noChangeArrowheads="1"/>
          </p:cNvPicPr>
          <p:nvPr/>
        </p:nvPicPr>
        <p:blipFill>
          <a:blip r:embed="rId4" cstate="print"/>
          <a:srcRect/>
          <a:stretch>
            <a:fillRect/>
          </a:stretch>
        </p:blipFill>
        <p:spPr bwMode="auto">
          <a:xfrm>
            <a:off x="774700" y="1273175"/>
            <a:ext cx="3586163" cy="2044700"/>
          </a:xfrm>
          <a:prstGeom prst="rect">
            <a:avLst/>
          </a:prstGeom>
          <a:noFill/>
        </p:spPr>
      </p:pic>
      <p:grpSp>
        <p:nvGrpSpPr>
          <p:cNvPr id="496645" name="Group 5"/>
          <p:cNvGrpSpPr>
            <a:grpSpLocks/>
          </p:cNvGrpSpPr>
          <p:nvPr/>
        </p:nvGrpSpPr>
        <p:grpSpPr bwMode="auto">
          <a:xfrm>
            <a:off x="774700" y="4216400"/>
            <a:ext cx="6927850" cy="2066925"/>
            <a:chOff x="488" y="2726"/>
            <a:chExt cx="4364" cy="1302"/>
          </a:xfrm>
        </p:grpSpPr>
        <p:sp>
          <p:nvSpPr>
            <p:cNvPr id="496646" name="Text Box 6"/>
            <p:cNvSpPr txBox="1">
              <a:spLocks noChangeArrowheads="1"/>
            </p:cNvSpPr>
            <p:nvPr/>
          </p:nvSpPr>
          <p:spPr bwMode="auto">
            <a:xfrm>
              <a:off x="2591" y="3682"/>
              <a:ext cx="2261" cy="346"/>
            </a:xfrm>
            <a:prstGeom prst="rect">
              <a:avLst/>
            </a:prstGeom>
            <a:noFill/>
            <a:ln w="19050">
              <a:noFill/>
              <a:miter lim="800000"/>
              <a:headEnd/>
              <a:tailEnd/>
            </a:ln>
            <a:effectLst/>
          </p:spPr>
          <p:txBody>
            <a:bodyPr lIns="45720" rIns="45720">
              <a:spAutoFit/>
            </a:bodyPr>
            <a:lstStyle/>
            <a:p>
              <a:pPr algn="l" eaLnBrk="0" hangingPunct="0"/>
              <a:r>
                <a:rPr lang="en-US" sz="1800" b="1"/>
                <a:t>Transistor Level</a:t>
              </a:r>
            </a:p>
            <a:p>
              <a:pPr algn="l" eaLnBrk="0" hangingPunct="0"/>
              <a:r>
                <a:rPr lang="en-US" b="1">
                  <a:sym typeface="Wingdings" pitchFamily="2" charset="2"/>
                </a:rPr>
                <a:t> </a:t>
              </a:r>
              <a:r>
                <a:rPr lang="en-US" b="1"/>
                <a:t>electro-thermal device design</a:t>
              </a:r>
            </a:p>
          </p:txBody>
        </p:sp>
        <p:pic>
          <p:nvPicPr>
            <p:cNvPr id="496647" name="Picture 7" descr="ibm-ssige"/>
            <p:cNvPicPr>
              <a:picLocks noChangeAspect="1" noChangeArrowheads="1"/>
            </p:cNvPicPr>
            <p:nvPr/>
          </p:nvPicPr>
          <p:blipFill>
            <a:blip r:embed="rId5" cstate="print"/>
            <a:srcRect/>
            <a:stretch>
              <a:fillRect/>
            </a:stretch>
          </p:blipFill>
          <p:spPr bwMode="auto">
            <a:xfrm>
              <a:off x="488" y="2726"/>
              <a:ext cx="2063" cy="1267"/>
            </a:xfrm>
            <a:prstGeom prst="rect">
              <a:avLst/>
            </a:prstGeom>
            <a:noFill/>
          </p:spPr>
        </p:pic>
      </p:grpSp>
      <p:grpSp>
        <p:nvGrpSpPr>
          <p:cNvPr id="496648" name="Group 8"/>
          <p:cNvGrpSpPr>
            <a:grpSpLocks/>
          </p:cNvGrpSpPr>
          <p:nvPr/>
        </p:nvGrpSpPr>
        <p:grpSpPr bwMode="auto">
          <a:xfrm>
            <a:off x="5205413" y="1649413"/>
            <a:ext cx="3203575" cy="3525837"/>
            <a:chOff x="3279" y="1109"/>
            <a:chExt cx="2018" cy="2221"/>
          </a:xfrm>
        </p:grpSpPr>
        <p:pic>
          <p:nvPicPr>
            <p:cNvPr id="496649" name="Picture 9" descr="ibm-bluegene-chip"/>
            <p:cNvPicPr>
              <a:picLocks noChangeAspect="1" noChangeArrowheads="1"/>
            </p:cNvPicPr>
            <p:nvPr/>
          </p:nvPicPr>
          <p:blipFill>
            <a:blip r:embed="rId6" cstate="print"/>
            <a:srcRect/>
            <a:stretch>
              <a:fillRect/>
            </a:stretch>
          </p:blipFill>
          <p:spPr bwMode="auto">
            <a:xfrm>
              <a:off x="3280" y="1109"/>
              <a:ext cx="1736" cy="1758"/>
            </a:xfrm>
            <a:prstGeom prst="rect">
              <a:avLst/>
            </a:prstGeom>
            <a:noFill/>
          </p:spPr>
        </p:pic>
        <p:sp>
          <p:nvSpPr>
            <p:cNvPr id="496650" name="Text Box 10"/>
            <p:cNvSpPr txBox="1">
              <a:spLocks noChangeArrowheads="1"/>
            </p:cNvSpPr>
            <p:nvPr/>
          </p:nvSpPr>
          <p:spPr bwMode="auto">
            <a:xfrm>
              <a:off x="3279" y="2869"/>
              <a:ext cx="2018" cy="461"/>
            </a:xfrm>
            <a:prstGeom prst="rect">
              <a:avLst/>
            </a:prstGeom>
            <a:noFill/>
            <a:ln w="19050">
              <a:noFill/>
              <a:miter lim="800000"/>
              <a:headEnd/>
              <a:tailEnd/>
            </a:ln>
            <a:effectLst/>
          </p:spPr>
          <p:txBody>
            <a:bodyPr wrap="none" lIns="45720" rIns="45720">
              <a:spAutoFit/>
            </a:bodyPr>
            <a:lstStyle/>
            <a:p>
              <a:pPr algn="l" eaLnBrk="0" hangingPunct="0"/>
              <a:r>
                <a:rPr lang="en-US" sz="1800" b="1"/>
                <a:t>Circuit + Software Level</a:t>
              </a:r>
            </a:p>
            <a:p>
              <a:pPr algn="l" eaLnBrk="0" hangingPunct="0">
                <a:buFont typeface="Wingdings" pitchFamily="2" charset="2"/>
                <a:buChar char="à"/>
              </a:pPr>
              <a:r>
                <a:rPr lang="en-US" b="1">
                  <a:sym typeface="Wingdings" pitchFamily="2" charset="2"/>
                </a:rPr>
                <a:t> active power management</a:t>
              </a:r>
            </a:p>
            <a:p>
              <a:pPr algn="l" eaLnBrk="0" hangingPunct="0">
                <a:buFont typeface="Wingdings" pitchFamily="2" charset="2"/>
                <a:buNone/>
              </a:pPr>
              <a:r>
                <a:rPr lang="en-US" b="1"/>
                <a:t>(turn parts of circuit on/off)</a:t>
              </a:r>
            </a:p>
          </p:txBody>
        </p:sp>
        <p:sp>
          <p:nvSpPr>
            <p:cNvPr id="496651" name="Text Box 11"/>
            <p:cNvSpPr txBox="1">
              <a:spLocks noChangeArrowheads="1"/>
            </p:cNvSpPr>
            <p:nvPr/>
          </p:nvSpPr>
          <p:spPr bwMode="auto">
            <a:xfrm>
              <a:off x="4721" y="2681"/>
              <a:ext cx="274" cy="173"/>
            </a:xfrm>
            <a:prstGeom prst="rect">
              <a:avLst/>
            </a:prstGeom>
            <a:noFill/>
            <a:ln w="19050">
              <a:noFill/>
              <a:miter lim="800000"/>
              <a:headEnd/>
              <a:tailEnd/>
            </a:ln>
            <a:effectLst/>
          </p:spPr>
          <p:txBody>
            <a:bodyPr wrap="none" lIns="45720" rIns="45720">
              <a:spAutoFit/>
            </a:bodyPr>
            <a:lstStyle/>
            <a:p>
              <a:pPr eaLnBrk="0" hangingPunct="0">
                <a:spcBef>
                  <a:spcPct val="50000"/>
                </a:spcBef>
              </a:pPr>
              <a:r>
                <a:rPr lang="en-US" b="1">
                  <a:solidFill>
                    <a:srgbClr val="B2B2B2"/>
                  </a:solidFill>
                </a:rPr>
                <a:t>IBM</a:t>
              </a:r>
            </a:p>
          </p:txBody>
        </p:sp>
      </p:grpSp>
      <p:pic>
        <p:nvPicPr>
          <p:cNvPr id="496652" name="Picture 12" descr="cooligy-uchannel"/>
          <p:cNvPicPr>
            <a:picLocks noChangeAspect="1" noChangeArrowheads="1"/>
          </p:cNvPicPr>
          <p:nvPr/>
        </p:nvPicPr>
        <p:blipFill>
          <a:blip r:embed="rId7" cstate="print"/>
          <a:srcRect/>
          <a:stretch>
            <a:fillRect/>
          </a:stretch>
        </p:blipFill>
        <p:spPr bwMode="auto">
          <a:xfrm>
            <a:off x="522288" y="2462213"/>
            <a:ext cx="855662" cy="635000"/>
          </a:xfrm>
          <a:prstGeom prst="rect">
            <a:avLst/>
          </a:prstGeom>
          <a:noFill/>
          <a:ln w="15875">
            <a:solidFill>
              <a:schemeClr val="tx1"/>
            </a:solidFill>
            <a:miter lim="800000"/>
            <a:headEnd/>
            <a:tailEnd/>
          </a:ln>
        </p:spPr>
      </p:pic>
    </p:spTree>
    <p:custDataLst>
      <p:tags r:id="rId1"/>
    </p:custData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6648"/>
                                        </p:tgtEl>
                                        <p:attrNameLst>
                                          <p:attrName>style.visibility</p:attrName>
                                        </p:attrNameLst>
                                      </p:cBhvr>
                                      <p:to>
                                        <p:strVal val="visible"/>
                                      </p:to>
                                    </p:set>
                                    <p:animEffect transition="in" filter="dissolve">
                                      <p:cBhvr>
                                        <p:cTn id="7" dur="500"/>
                                        <p:tgtEl>
                                          <p:spTgt spid="4966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96645"/>
                                        </p:tgtEl>
                                        <p:attrNameLst>
                                          <p:attrName>style.visibility</p:attrName>
                                        </p:attrNameLst>
                                      </p:cBhvr>
                                      <p:to>
                                        <p:strVal val="visible"/>
                                      </p:to>
                                    </p:set>
                                    <p:animEffect transition="in" filter="dissolve">
                                      <p:cBhvr>
                                        <p:cTn id="12" dur="500"/>
                                        <p:tgtEl>
                                          <p:spTgt spid="496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3"/>
          <p:cNvSpPr>
            <a:spLocks noGrp="1"/>
          </p:cNvSpPr>
          <p:nvPr>
            <p:ph type="sldNum" sz="quarter" idx="10"/>
          </p:nvPr>
        </p:nvSpPr>
        <p:spPr/>
        <p:txBody>
          <a:bodyPr/>
          <a:lstStyle/>
          <a:p>
            <a:fld id="{BBFE1CBE-B10D-430E-82F7-E4CC1035FDF9}" type="slidenum">
              <a:rPr lang="en-US"/>
              <a:pPr/>
              <a:t>18</a:t>
            </a:fld>
            <a:endParaRPr lang="en-US"/>
          </a:p>
        </p:txBody>
      </p:sp>
      <p:sp>
        <p:nvSpPr>
          <p:cNvPr id="522242" name="Rectangle 2"/>
          <p:cNvSpPr>
            <a:spLocks noGrp="1" noChangeArrowheads="1"/>
          </p:cNvSpPr>
          <p:nvPr>
            <p:ph type="title"/>
          </p:nvPr>
        </p:nvSpPr>
        <p:spPr/>
        <p:txBody>
          <a:bodyPr/>
          <a:lstStyle/>
          <a:p>
            <a:r>
              <a:rPr lang="en-US" dirty="0" smtClean="0"/>
              <a:t>Where Does the Heat Come From?</a:t>
            </a:r>
            <a:endParaRPr lang="en-US" dirty="0"/>
          </a:p>
        </p:txBody>
      </p:sp>
      <p:pic>
        <p:nvPicPr>
          <p:cNvPr id="522245" name="Picture 5" descr="Intel90nmInterconnectSEM"/>
          <p:cNvPicPr>
            <a:picLocks noChangeAspect="1" noChangeArrowheads="1"/>
          </p:cNvPicPr>
          <p:nvPr/>
        </p:nvPicPr>
        <p:blipFill>
          <a:blip r:embed="rId3" cstate="print"/>
          <a:srcRect/>
          <a:stretch>
            <a:fillRect/>
          </a:stretch>
        </p:blipFill>
        <p:spPr bwMode="auto">
          <a:xfrm>
            <a:off x="6534150" y="3160713"/>
            <a:ext cx="2095500" cy="2600325"/>
          </a:xfrm>
          <a:prstGeom prst="rect">
            <a:avLst/>
          </a:prstGeom>
          <a:noFill/>
        </p:spPr>
      </p:pic>
      <p:sp>
        <p:nvSpPr>
          <p:cNvPr id="522247" name="Text Box 7"/>
          <p:cNvSpPr txBox="1">
            <a:spLocks noChangeArrowheads="1"/>
          </p:cNvSpPr>
          <p:nvPr/>
        </p:nvSpPr>
        <p:spPr bwMode="auto">
          <a:xfrm>
            <a:off x="7435850" y="3203575"/>
            <a:ext cx="1189038" cy="274638"/>
          </a:xfrm>
          <a:prstGeom prst="rect">
            <a:avLst/>
          </a:prstGeom>
          <a:noFill/>
          <a:ln w="15875" algn="ctr">
            <a:noFill/>
            <a:miter lim="800000"/>
            <a:headEnd/>
            <a:tailEnd/>
          </a:ln>
          <a:effectLst/>
        </p:spPr>
        <p:txBody>
          <a:bodyPr wrap="none">
            <a:spAutoFit/>
          </a:bodyPr>
          <a:lstStyle/>
          <a:p>
            <a:pPr algn="l"/>
            <a:r>
              <a:rPr lang="en-US" b="1"/>
              <a:t>Intel 65 nm</a:t>
            </a:r>
          </a:p>
        </p:txBody>
      </p:sp>
      <p:sp>
        <p:nvSpPr>
          <p:cNvPr id="522249" name="Rectangle 9"/>
          <p:cNvSpPr>
            <a:spLocks noChangeArrowheads="1"/>
          </p:cNvSpPr>
          <p:nvPr/>
        </p:nvSpPr>
        <p:spPr bwMode="auto">
          <a:xfrm>
            <a:off x="1608138" y="2473325"/>
            <a:ext cx="949325" cy="301625"/>
          </a:xfrm>
          <a:prstGeom prst="rect">
            <a:avLst/>
          </a:prstGeom>
          <a:noFill/>
          <a:ln w="28575">
            <a:noFill/>
            <a:miter lim="800000"/>
            <a:headEnd/>
            <a:tailEnd/>
          </a:ln>
          <a:effectLst/>
        </p:spPr>
        <p:txBody>
          <a:bodyPr wrap="none" lIns="90487" tIns="44450" rIns="90487" bIns="44450">
            <a:spAutoFit/>
          </a:bodyPr>
          <a:lstStyle/>
          <a:p>
            <a:pPr algn="l" eaLnBrk="0" hangingPunct="0"/>
            <a:r>
              <a:rPr lang="en-US" sz="1400" b="1">
                <a:solidFill>
                  <a:srgbClr val="FF0000"/>
                </a:solidFill>
                <a:latin typeface="Georgia" pitchFamily="18" charset="0"/>
              </a:rPr>
              <a:t>T</a:t>
            </a:r>
            <a:r>
              <a:rPr lang="en-US" sz="1400" b="1" baseline="-25000">
                <a:solidFill>
                  <a:srgbClr val="FF0000"/>
                </a:solidFill>
                <a:latin typeface="Georgia" pitchFamily="18" charset="0"/>
              </a:rPr>
              <a:t>transistors</a:t>
            </a:r>
            <a:endParaRPr lang="en-US" sz="1400" b="1">
              <a:solidFill>
                <a:srgbClr val="FF0000"/>
              </a:solidFill>
              <a:latin typeface="Georgia" pitchFamily="18" charset="0"/>
            </a:endParaRPr>
          </a:p>
        </p:txBody>
      </p:sp>
      <p:sp>
        <p:nvSpPr>
          <p:cNvPr id="522253" name="Freeform 13"/>
          <p:cNvSpPr>
            <a:spLocks/>
          </p:cNvSpPr>
          <p:nvPr/>
        </p:nvSpPr>
        <p:spPr bwMode="auto">
          <a:xfrm>
            <a:off x="1557338" y="2921000"/>
            <a:ext cx="80962" cy="369888"/>
          </a:xfrm>
          <a:custGeom>
            <a:avLst/>
            <a:gdLst/>
            <a:ahLst/>
            <a:cxnLst>
              <a:cxn ang="0">
                <a:pos x="0" y="232"/>
              </a:cxn>
              <a:cxn ang="0">
                <a:pos x="0" y="232"/>
              </a:cxn>
              <a:cxn ang="0">
                <a:pos x="50" y="204"/>
              </a:cxn>
              <a:cxn ang="0">
                <a:pos x="0" y="177"/>
              </a:cxn>
              <a:cxn ang="0">
                <a:pos x="50" y="149"/>
              </a:cxn>
              <a:cxn ang="0">
                <a:pos x="0" y="116"/>
              </a:cxn>
              <a:cxn ang="0">
                <a:pos x="50" y="89"/>
              </a:cxn>
              <a:cxn ang="0">
                <a:pos x="0" y="61"/>
              </a:cxn>
              <a:cxn ang="0">
                <a:pos x="50" y="27"/>
              </a:cxn>
              <a:cxn ang="0">
                <a:pos x="0" y="0"/>
              </a:cxn>
            </a:cxnLst>
            <a:rect l="0" t="0" r="r" b="b"/>
            <a:pathLst>
              <a:path w="51" h="233">
                <a:moveTo>
                  <a:pt x="0" y="232"/>
                </a:moveTo>
                <a:lnTo>
                  <a:pt x="0" y="232"/>
                </a:lnTo>
                <a:lnTo>
                  <a:pt x="50" y="204"/>
                </a:lnTo>
                <a:lnTo>
                  <a:pt x="0" y="177"/>
                </a:lnTo>
                <a:lnTo>
                  <a:pt x="50" y="149"/>
                </a:lnTo>
                <a:lnTo>
                  <a:pt x="0" y="116"/>
                </a:lnTo>
                <a:lnTo>
                  <a:pt x="50" y="89"/>
                </a:lnTo>
                <a:lnTo>
                  <a:pt x="0" y="61"/>
                </a:lnTo>
                <a:lnTo>
                  <a:pt x="50" y="27"/>
                </a:lnTo>
                <a:lnTo>
                  <a:pt x="0" y="0"/>
                </a:lnTo>
              </a:path>
            </a:pathLst>
          </a:custGeom>
          <a:noFill/>
          <a:ln w="28575" cap="rnd" cmpd="sng">
            <a:solidFill>
              <a:srgbClr val="777777"/>
            </a:solidFill>
            <a:prstDash val="solid"/>
            <a:round/>
            <a:headEnd type="none" w="med" len="med"/>
            <a:tailEnd type="none" w="med" len="med"/>
          </a:ln>
          <a:effectLst/>
        </p:spPr>
        <p:txBody>
          <a:bodyPr/>
          <a:lstStyle/>
          <a:p>
            <a:endParaRPr lang="en-US"/>
          </a:p>
        </p:txBody>
      </p:sp>
      <p:sp>
        <p:nvSpPr>
          <p:cNvPr id="522256" name="Line 16"/>
          <p:cNvSpPr>
            <a:spLocks noChangeShapeType="1"/>
          </p:cNvSpPr>
          <p:nvPr/>
        </p:nvSpPr>
        <p:spPr bwMode="auto">
          <a:xfrm flipV="1">
            <a:off x="1557338" y="3281363"/>
            <a:ext cx="0" cy="614362"/>
          </a:xfrm>
          <a:prstGeom prst="line">
            <a:avLst/>
          </a:prstGeom>
          <a:noFill/>
          <a:ln w="28575">
            <a:solidFill>
              <a:srgbClr val="777777"/>
            </a:solidFill>
            <a:round/>
            <a:headEnd/>
            <a:tailEnd/>
          </a:ln>
          <a:effectLst/>
        </p:spPr>
        <p:txBody>
          <a:bodyPr wrap="none" anchor="ctr"/>
          <a:lstStyle/>
          <a:p>
            <a:endParaRPr lang="en-US"/>
          </a:p>
        </p:txBody>
      </p:sp>
      <p:sp>
        <p:nvSpPr>
          <p:cNvPr id="522257" name="Freeform 17"/>
          <p:cNvSpPr>
            <a:spLocks/>
          </p:cNvSpPr>
          <p:nvPr/>
        </p:nvSpPr>
        <p:spPr bwMode="auto">
          <a:xfrm>
            <a:off x="1557338" y="3895725"/>
            <a:ext cx="71437" cy="371475"/>
          </a:xfrm>
          <a:custGeom>
            <a:avLst/>
            <a:gdLst/>
            <a:ahLst/>
            <a:cxnLst>
              <a:cxn ang="0">
                <a:pos x="0" y="233"/>
              </a:cxn>
              <a:cxn ang="0">
                <a:pos x="0" y="233"/>
              </a:cxn>
              <a:cxn ang="0">
                <a:pos x="44" y="206"/>
              </a:cxn>
              <a:cxn ang="0">
                <a:pos x="0" y="178"/>
              </a:cxn>
              <a:cxn ang="0">
                <a:pos x="44" y="150"/>
              </a:cxn>
              <a:cxn ang="0">
                <a:pos x="0" y="117"/>
              </a:cxn>
              <a:cxn ang="0">
                <a:pos x="44" y="89"/>
              </a:cxn>
              <a:cxn ang="0">
                <a:pos x="0" y="61"/>
              </a:cxn>
              <a:cxn ang="0">
                <a:pos x="44" y="28"/>
              </a:cxn>
              <a:cxn ang="0">
                <a:pos x="0" y="0"/>
              </a:cxn>
            </a:cxnLst>
            <a:rect l="0" t="0" r="r" b="b"/>
            <a:pathLst>
              <a:path w="45" h="234">
                <a:moveTo>
                  <a:pt x="0" y="233"/>
                </a:moveTo>
                <a:lnTo>
                  <a:pt x="0" y="233"/>
                </a:lnTo>
                <a:lnTo>
                  <a:pt x="44" y="206"/>
                </a:lnTo>
                <a:lnTo>
                  <a:pt x="0" y="178"/>
                </a:lnTo>
                <a:lnTo>
                  <a:pt x="44" y="150"/>
                </a:lnTo>
                <a:lnTo>
                  <a:pt x="0" y="117"/>
                </a:lnTo>
                <a:lnTo>
                  <a:pt x="44" y="89"/>
                </a:lnTo>
                <a:lnTo>
                  <a:pt x="0" y="61"/>
                </a:lnTo>
                <a:lnTo>
                  <a:pt x="44" y="28"/>
                </a:lnTo>
                <a:lnTo>
                  <a:pt x="0" y="0"/>
                </a:lnTo>
              </a:path>
            </a:pathLst>
          </a:custGeom>
          <a:noFill/>
          <a:ln w="28575" cap="rnd" cmpd="sng">
            <a:solidFill>
              <a:srgbClr val="777777"/>
            </a:solidFill>
            <a:prstDash val="solid"/>
            <a:round/>
            <a:headEnd type="none" w="med" len="med"/>
            <a:tailEnd type="none" w="med" len="med"/>
          </a:ln>
          <a:effectLst/>
        </p:spPr>
        <p:txBody>
          <a:bodyPr/>
          <a:lstStyle/>
          <a:p>
            <a:endParaRPr lang="en-US"/>
          </a:p>
        </p:txBody>
      </p:sp>
      <p:sp>
        <p:nvSpPr>
          <p:cNvPr id="522258" name="Line 18"/>
          <p:cNvSpPr>
            <a:spLocks noChangeShapeType="1"/>
          </p:cNvSpPr>
          <p:nvPr/>
        </p:nvSpPr>
        <p:spPr bwMode="auto">
          <a:xfrm flipV="1">
            <a:off x="1557338" y="4267200"/>
            <a:ext cx="0" cy="587375"/>
          </a:xfrm>
          <a:prstGeom prst="line">
            <a:avLst/>
          </a:prstGeom>
          <a:noFill/>
          <a:ln w="28575">
            <a:solidFill>
              <a:srgbClr val="777777"/>
            </a:solidFill>
            <a:round/>
            <a:headEnd/>
            <a:tailEnd/>
          </a:ln>
          <a:effectLst/>
        </p:spPr>
        <p:txBody>
          <a:bodyPr wrap="none" anchor="ctr"/>
          <a:lstStyle/>
          <a:p>
            <a:endParaRPr lang="en-US"/>
          </a:p>
        </p:txBody>
      </p:sp>
      <p:sp>
        <p:nvSpPr>
          <p:cNvPr id="522265" name="Freeform 25"/>
          <p:cNvSpPr>
            <a:spLocks/>
          </p:cNvSpPr>
          <p:nvPr/>
        </p:nvSpPr>
        <p:spPr bwMode="auto">
          <a:xfrm>
            <a:off x="1557338" y="4854575"/>
            <a:ext cx="87312" cy="363538"/>
          </a:xfrm>
          <a:custGeom>
            <a:avLst/>
            <a:gdLst/>
            <a:ahLst/>
            <a:cxnLst>
              <a:cxn ang="0">
                <a:pos x="0" y="228"/>
              </a:cxn>
              <a:cxn ang="0">
                <a:pos x="0" y="228"/>
              </a:cxn>
              <a:cxn ang="0">
                <a:pos x="54" y="202"/>
              </a:cxn>
              <a:cxn ang="0">
                <a:pos x="0" y="174"/>
              </a:cxn>
              <a:cxn ang="0">
                <a:pos x="54" y="147"/>
              </a:cxn>
              <a:cxn ang="0">
                <a:pos x="0" y="114"/>
              </a:cxn>
              <a:cxn ang="0">
                <a:pos x="54" y="87"/>
              </a:cxn>
              <a:cxn ang="0">
                <a:pos x="0" y="60"/>
              </a:cxn>
              <a:cxn ang="0">
                <a:pos x="54" y="27"/>
              </a:cxn>
              <a:cxn ang="0">
                <a:pos x="0" y="0"/>
              </a:cxn>
            </a:cxnLst>
            <a:rect l="0" t="0" r="r" b="b"/>
            <a:pathLst>
              <a:path w="55" h="229">
                <a:moveTo>
                  <a:pt x="0" y="228"/>
                </a:moveTo>
                <a:lnTo>
                  <a:pt x="0" y="228"/>
                </a:lnTo>
                <a:lnTo>
                  <a:pt x="54" y="202"/>
                </a:lnTo>
                <a:lnTo>
                  <a:pt x="0" y="174"/>
                </a:lnTo>
                <a:lnTo>
                  <a:pt x="54" y="147"/>
                </a:lnTo>
                <a:lnTo>
                  <a:pt x="0" y="114"/>
                </a:lnTo>
                <a:lnTo>
                  <a:pt x="54" y="87"/>
                </a:lnTo>
                <a:lnTo>
                  <a:pt x="0" y="60"/>
                </a:lnTo>
                <a:lnTo>
                  <a:pt x="54" y="27"/>
                </a:lnTo>
                <a:lnTo>
                  <a:pt x="0" y="0"/>
                </a:lnTo>
              </a:path>
            </a:pathLst>
          </a:custGeom>
          <a:noFill/>
          <a:ln w="28575" cap="rnd" cmpd="sng">
            <a:solidFill>
              <a:srgbClr val="777777"/>
            </a:solidFill>
            <a:prstDash val="solid"/>
            <a:round/>
            <a:headEnd type="none" w="med" len="med"/>
            <a:tailEnd type="none" w="med" len="med"/>
          </a:ln>
          <a:effectLst/>
        </p:spPr>
        <p:txBody>
          <a:bodyPr/>
          <a:lstStyle/>
          <a:p>
            <a:endParaRPr lang="en-US"/>
          </a:p>
        </p:txBody>
      </p:sp>
      <p:sp>
        <p:nvSpPr>
          <p:cNvPr id="522266" name="Line 26"/>
          <p:cNvSpPr>
            <a:spLocks noChangeShapeType="1"/>
          </p:cNvSpPr>
          <p:nvPr/>
        </p:nvSpPr>
        <p:spPr bwMode="auto">
          <a:xfrm flipV="1">
            <a:off x="1557338" y="5214938"/>
            <a:ext cx="1587" cy="365125"/>
          </a:xfrm>
          <a:prstGeom prst="line">
            <a:avLst/>
          </a:prstGeom>
          <a:noFill/>
          <a:ln w="28575">
            <a:solidFill>
              <a:srgbClr val="777777"/>
            </a:solidFill>
            <a:round/>
            <a:headEnd/>
            <a:tailEnd/>
          </a:ln>
          <a:effectLst/>
        </p:spPr>
        <p:txBody>
          <a:bodyPr wrap="none" anchor="ctr"/>
          <a:lstStyle/>
          <a:p>
            <a:endParaRPr lang="en-US"/>
          </a:p>
        </p:txBody>
      </p:sp>
      <p:sp>
        <p:nvSpPr>
          <p:cNvPr id="522271" name="Rectangle 31"/>
          <p:cNvSpPr>
            <a:spLocks noChangeArrowheads="1"/>
          </p:cNvSpPr>
          <p:nvPr/>
        </p:nvSpPr>
        <p:spPr bwMode="auto">
          <a:xfrm>
            <a:off x="1617663" y="4859338"/>
            <a:ext cx="1196657" cy="351378"/>
          </a:xfrm>
          <a:prstGeom prst="rect">
            <a:avLst/>
          </a:prstGeom>
          <a:noFill/>
          <a:ln w="12700">
            <a:noFill/>
            <a:miter lim="800000"/>
            <a:headEnd/>
            <a:tailEnd/>
          </a:ln>
          <a:effectLst/>
        </p:spPr>
        <p:txBody>
          <a:bodyPr wrap="square" lIns="90487" tIns="44450" rIns="90487" bIns="44450">
            <a:spAutoFit/>
          </a:bodyPr>
          <a:lstStyle/>
          <a:p>
            <a:pPr algn="l" eaLnBrk="0" hangingPunct="0"/>
            <a:r>
              <a:rPr lang="en-US" sz="1700" b="1" i="1" dirty="0" err="1">
                <a:solidFill>
                  <a:srgbClr val="0000CC"/>
                </a:solidFill>
                <a:latin typeface="Arial" charset="0"/>
              </a:rPr>
              <a:t>R</a:t>
            </a:r>
            <a:r>
              <a:rPr lang="en-US" sz="1700" b="1" i="1" baseline="-25000" dirty="0" err="1">
                <a:solidFill>
                  <a:srgbClr val="0000CC"/>
                </a:solidFill>
                <a:latin typeface="Arial" charset="0"/>
              </a:rPr>
              <a:t>convection</a:t>
            </a:r>
            <a:endParaRPr lang="en-US" sz="1700" b="1" i="1" dirty="0">
              <a:solidFill>
                <a:srgbClr val="0000CC"/>
              </a:solidFill>
              <a:latin typeface="Arial" charset="0"/>
            </a:endParaRPr>
          </a:p>
        </p:txBody>
      </p:sp>
      <p:sp>
        <p:nvSpPr>
          <p:cNvPr id="522272" name="Rectangle 32"/>
          <p:cNvSpPr>
            <a:spLocks noChangeArrowheads="1"/>
          </p:cNvSpPr>
          <p:nvPr/>
        </p:nvSpPr>
        <p:spPr bwMode="auto">
          <a:xfrm>
            <a:off x="590550" y="2119313"/>
            <a:ext cx="979488" cy="347662"/>
          </a:xfrm>
          <a:prstGeom prst="rect">
            <a:avLst/>
          </a:prstGeom>
          <a:noFill/>
          <a:ln w="12700">
            <a:noFill/>
            <a:miter lim="800000"/>
            <a:headEnd/>
            <a:tailEnd/>
          </a:ln>
          <a:effectLst/>
        </p:spPr>
        <p:txBody>
          <a:bodyPr wrap="none" lIns="90487" tIns="44450" rIns="90487" bIns="44450">
            <a:spAutoFit/>
          </a:bodyPr>
          <a:lstStyle/>
          <a:p>
            <a:pPr algn="l" eaLnBrk="0" hangingPunct="0"/>
            <a:r>
              <a:rPr lang="en-US" sz="1700" b="1" i="1">
                <a:solidFill>
                  <a:srgbClr val="0000CC"/>
                </a:solidFill>
                <a:latin typeface="Arial" charset="0"/>
              </a:rPr>
              <a:t>C</a:t>
            </a:r>
            <a:r>
              <a:rPr lang="en-US" sz="1700" b="1" i="1" baseline="-25000">
                <a:solidFill>
                  <a:srgbClr val="0000CC"/>
                </a:solidFill>
                <a:latin typeface="Arial" charset="0"/>
              </a:rPr>
              <a:t>transistor</a:t>
            </a:r>
            <a:endParaRPr lang="en-US" sz="1700" b="1" i="1">
              <a:solidFill>
                <a:srgbClr val="0000CC"/>
              </a:solidFill>
              <a:latin typeface="Arial" charset="0"/>
            </a:endParaRPr>
          </a:p>
        </p:txBody>
      </p:sp>
      <p:sp>
        <p:nvSpPr>
          <p:cNvPr id="522273" name="Rectangle 33"/>
          <p:cNvSpPr>
            <a:spLocks noChangeArrowheads="1"/>
          </p:cNvSpPr>
          <p:nvPr/>
        </p:nvSpPr>
        <p:spPr bwMode="auto">
          <a:xfrm>
            <a:off x="590550" y="3086100"/>
            <a:ext cx="623888" cy="347663"/>
          </a:xfrm>
          <a:prstGeom prst="rect">
            <a:avLst/>
          </a:prstGeom>
          <a:noFill/>
          <a:ln w="12700">
            <a:noFill/>
            <a:miter lim="800000"/>
            <a:headEnd/>
            <a:tailEnd/>
          </a:ln>
          <a:effectLst/>
        </p:spPr>
        <p:txBody>
          <a:bodyPr wrap="none" lIns="90487" tIns="44450" rIns="90487" bIns="44450">
            <a:spAutoFit/>
          </a:bodyPr>
          <a:lstStyle/>
          <a:p>
            <a:pPr algn="l" eaLnBrk="0" hangingPunct="0"/>
            <a:r>
              <a:rPr lang="en-US" sz="1700" b="1" i="1">
                <a:solidFill>
                  <a:srgbClr val="0000CC"/>
                </a:solidFill>
                <a:latin typeface="Arial" charset="0"/>
              </a:rPr>
              <a:t>C</a:t>
            </a:r>
            <a:r>
              <a:rPr lang="en-US" sz="1700" b="1" i="1" baseline="-25000">
                <a:solidFill>
                  <a:srgbClr val="0000CC"/>
                </a:solidFill>
                <a:latin typeface="Arial" charset="0"/>
              </a:rPr>
              <a:t>chip</a:t>
            </a:r>
            <a:endParaRPr lang="en-US" sz="1700" b="1" i="1">
              <a:solidFill>
                <a:srgbClr val="0000CC"/>
              </a:solidFill>
              <a:latin typeface="Arial" charset="0"/>
            </a:endParaRPr>
          </a:p>
        </p:txBody>
      </p:sp>
      <p:sp>
        <p:nvSpPr>
          <p:cNvPr id="522274" name="Rectangle 34"/>
          <p:cNvSpPr>
            <a:spLocks noChangeArrowheads="1"/>
          </p:cNvSpPr>
          <p:nvPr/>
        </p:nvSpPr>
        <p:spPr bwMode="auto">
          <a:xfrm>
            <a:off x="590550" y="4092575"/>
            <a:ext cx="941388" cy="347663"/>
          </a:xfrm>
          <a:prstGeom prst="rect">
            <a:avLst/>
          </a:prstGeom>
          <a:noFill/>
          <a:ln w="12700">
            <a:noFill/>
            <a:miter lim="800000"/>
            <a:headEnd/>
            <a:tailEnd/>
          </a:ln>
          <a:effectLst/>
        </p:spPr>
        <p:txBody>
          <a:bodyPr wrap="none" lIns="90487" tIns="44450" rIns="90487" bIns="44450">
            <a:spAutoFit/>
          </a:bodyPr>
          <a:lstStyle/>
          <a:p>
            <a:pPr algn="l" eaLnBrk="0" hangingPunct="0"/>
            <a:r>
              <a:rPr lang="en-US" sz="1700" b="1" i="1">
                <a:solidFill>
                  <a:srgbClr val="0000CC"/>
                </a:solidFill>
                <a:latin typeface="Arial" charset="0"/>
              </a:rPr>
              <a:t>C</a:t>
            </a:r>
            <a:r>
              <a:rPr lang="en-US" sz="1700" b="1" i="1" baseline="-25000">
                <a:solidFill>
                  <a:srgbClr val="0000CC"/>
                </a:solidFill>
                <a:latin typeface="Arial" charset="0"/>
              </a:rPr>
              <a:t>heat sink</a:t>
            </a:r>
            <a:endParaRPr lang="en-US" sz="1700" b="1" i="1">
              <a:solidFill>
                <a:srgbClr val="0000CC"/>
              </a:solidFill>
              <a:latin typeface="Arial" charset="0"/>
            </a:endParaRPr>
          </a:p>
        </p:txBody>
      </p:sp>
      <p:sp>
        <p:nvSpPr>
          <p:cNvPr id="522275" name="Line 35"/>
          <p:cNvSpPr>
            <a:spLocks noChangeShapeType="1"/>
          </p:cNvSpPr>
          <p:nvPr/>
        </p:nvSpPr>
        <p:spPr bwMode="auto">
          <a:xfrm>
            <a:off x="1363663" y="5588000"/>
            <a:ext cx="388937" cy="0"/>
          </a:xfrm>
          <a:prstGeom prst="line">
            <a:avLst/>
          </a:prstGeom>
          <a:noFill/>
          <a:ln w="28575">
            <a:solidFill>
              <a:srgbClr val="777777"/>
            </a:solidFill>
            <a:round/>
            <a:headEnd/>
            <a:tailEnd/>
          </a:ln>
          <a:effectLst/>
        </p:spPr>
        <p:txBody>
          <a:bodyPr wrap="none" anchor="ctr"/>
          <a:lstStyle/>
          <a:p>
            <a:endParaRPr lang="en-US"/>
          </a:p>
        </p:txBody>
      </p:sp>
      <p:sp>
        <p:nvSpPr>
          <p:cNvPr id="522276" name="Line 36"/>
          <p:cNvSpPr>
            <a:spLocks noChangeShapeType="1"/>
          </p:cNvSpPr>
          <p:nvPr/>
        </p:nvSpPr>
        <p:spPr bwMode="auto">
          <a:xfrm>
            <a:off x="1425575" y="5637213"/>
            <a:ext cx="265113" cy="0"/>
          </a:xfrm>
          <a:prstGeom prst="line">
            <a:avLst/>
          </a:prstGeom>
          <a:noFill/>
          <a:ln w="28575">
            <a:solidFill>
              <a:srgbClr val="777777"/>
            </a:solidFill>
            <a:round/>
            <a:headEnd/>
            <a:tailEnd/>
          </a:ln>
          <a:effectLst/>
        </p:spPr>
        <p:txBody>
          <a:bodyPr wrap="none" anchor="ctr"/>
          <a:lstStyle/>
          <a:p>
            <a:endParaRPr lang="en-US"/>
          </a:p>
        </p:txBody>
      </p:sp>
      <p:sp>
        <p:nvSpPr>
          <p:cNvPr id="522277" name="Line 37"/>
          <p:cNvSpPr>
            <a:spLocks noChangeShapeType="1"/>
          </p:cNvSpPr>
          <p:nvPr/>
        </p:nvSpPr>
        <p:spPr bwMode="auto">
          <a:xfrm>
            <a:off x="1498600" y="5684838"/>
            <a:ext cx="119063" cy="0"/>
          </a:xfrm>
          <a:prstGeom prst="line">
            <a:avLst/>
          </a:prstGeom>
          <a:noFill/>
          <a:ln w="28575">
            <a:solidFill>
              <a:srgbClr val="777777"/>
            </a:solidFill>
            <a:round/>
            <a:headEnd/>
            <a:tailEnd/>
          </a:ln>
          <a:effectLst/>
        </p:spPr>
        <p:txBody>
          <a:bodyPr wrap="none" anchor="ctr"/>
          <a:lstStyle/>
          <a:p>
            <a:endParaRPr lang="en-US"/>
          </a:p>
        </p:txBody>
      </p:sp>
      <p:sp>
        <p:nvSpPr>
          <p:cNvPr id="522279" name="Rectangle 39"/>
          <p:cNvSpPr>
            <a:spLocks noChangeArrowheads="1"/>
          </p:cNvSpPr>
          <p:nvPr/>
        </p:nvSpPr>
        <p:spPr bwMode="auto">
          <a:xfrm>
            <a:off x="1608138" y="3451225"/>
            <a:ext cx="555625" cy="301625"/>
          </a:xfrm>
          <a:prstGeom prst="rect">
            <a:avLst/>
          </a:prstGeom>
          <a:noFill/>
          <a:ln w="28575">
            <a:noFill/>
            <a:miter lim="800000"/>
            <a:headEnd/>
            <a:tailEnd/>
          </a:ln>
          <a:effectLst/>
        </p:spPr>
        <p:txBody>
          <a:bodyPr wrap="none" lIns="90487" tIns="44450" rIns="90487" bIns="44450">
            <a:spAutoFit/>
          </a:bodyPr>
          <a:lstStyle/>
          <a:p>
            <a:pPr algn="l" eaLnBrk="0" hangingPunct="0"/>
            <a:r>
              <a:rPr lang="en-US" sz="1400" b="1">
                <a:solidFill>
                  <a:srgbClr val="0000CC"/>
                </a:solidFill>
                <a:latin typeface="Georgia" pitchFamily="18" charset="0"/>
              </a:rPr>
              <a:t>T</a:t>
            </a:r>
            <a:r>
              <a:rPr lang="en-US" sz="1400" b="1" baseline="-25000">
                <a:solidFill>
                  <a:srgbClr val="0000CC"/>
                </a:solidFill>
                <a:latin typeface="Georgia" pitchFamily="18" charset="0"/>
              </a:rPr>
              <a:t>chip</a:t>
            </a:r>
            <a:endParaRPr lang="en-US" sz="1400" b="1">
              <a:solidFill>
                <a:srgbClr val="0000CC"/>
              </a:solidFill>
              <a:latin typeface="Georgia" pitchFamily="18" charset="0"/>
            </a:endParaRPr>
          </a:p>
        </p:txBody>
      </p:sp>
      <p:sp>
        <p:nvSpPr>
          <p:cNvPr id="522281" name="Rectangle 41"/>
          <p:cNvSpPr>
            <a:spLocks noChangeArrowheads="1"/>
          </p:cNvSpPr>
          <p:nvPr/>
        </p:nvSpPr>
        <p:spPr bwMode="auto">
          <a:xfrm>
            <a:off x="1617663" y="3908425"/>
            <a:ext cx="623887" cy="347663"/>
          </a:xfrm>
          <a:prstGeom prst="rect">
            <a:avLst/>
          </a:prstGeom>
          <a:noFill/>
          <a:ln w="12700">
            <a:noFill/>
            <a:miter lim="800000"/>
            <a:headEnd/>
            <a:tailEnd/>
          </a:ln>
          <a:effectLst/>
        </p:spPr>
        <p:txBody>
          <a:bodyPr wrap="none" lIns="90487" tIns="44450" rIns="90487" bIns="44450">
            <a:spAutoFit/>
          </a:bodyPr>
          <a:lstStyle/>
          <a:p>
            <a:pPr algn="l" eaLnBrk="0" hangingPunct="0"/>
            <a:r>
              <a:rPr lang="en-US" sz="1700" b="1" i="1">
                <a:solidFill>
                  <a:srgbClr val="0000CC"/>
                </a:solidFill>
                <a:latin typeface="Arial" charset="0"/>
              </a:rPr>
              <a:t>R</a:t>
            </a:r>
            <a:r>
              <a:rPr lang="en-US" sz="1700" b="1" i="1" baseline="-25000">
                <a:solidFill>
                  <a:srgbClr val="0000CC"/>
                </a:solidFill>
                <a:latin typeface="Arial" charset="0"/>
              </a:rPr>
              <a:t>chip</a:t>
            </a:r>
            <a:endParaRPr lang="en-US" sz="1700" b="1" i="1">
              <a:solidFill>
                <a:srgbClr val="0000CC"/>
              </a:solidFill>
              <a:latin typeface="Arial" charset="0"/>
            </a:endParaRPr>
          </a:p>
        </p:txBody>
      </p:sp>
      <p:sp>
        <p:nvSpPr>
          <p:cNvPr id="522282" name="Rectangle 42"/>
          <p:cNvSpPr>
            <a:spLocks noChangeArrowheads="1"/>
          </p:cNvSpPr>
          <p:nvPr/>
        </p:nvSpPr>
        <p:spPr bwMode="auto">
          <a:xfrm>
            <a:off x="1608138" y="4438650"/>
            <a:ext cx="838200" cy="301625"/>
          </a:xfrm>
          <a:prstGeom prst="rect">
            <a:avLst/>
          </a:prstGeom>
          <a:noFill/>
          <a:ln w="12700">
            <a:noFill/>
            <a:miter lim="800000"/>
            <a:headEnd/>
            <a:tailEnd/>
          </a:ln>
          <a:effectLst/>
        </p:spPr>
        <p:txBody>
          <a:bodyPr wrap="none" lIns="90487" tIns="44450" rIns="90487" bIns="44450">
            <a:spAutoFit/>
          </a:bodyPr>
          <a:lstStyle/>
          <a:p>
            <a:pPr algn="l" eaLnBrk="0" hangingPunct="0"/>
            <a:r>
              <a:rPr lang="en-US" sz="1400" b="1">
                <a:solidFill>
                  <a:srgbClr val="0000CC"/>
                </a:solidFill>
                <a:latin typeface="Georgia" pitchFamily="18" charset="0"/>
              </a:rPr>
              <a:t>T</a:t>
            </a:r>
            <a:r>
              <a:rPr lang="en-US" sz="1400" b="1" baseline="-25000">
                <a:solidFill>
                  <a:srgbClr val="0000CC"/>
                </a:solidFill>
                <a:latin typeface="Georgia" pitchFamily="18" charset="0"/>
              </a:rPr>
              <a:t>heat sink</a:t>
            </a:r>
            <a:endParaRPr lang="en-US" sz="1400" b="1">
              <a:solidFill>
                <a:srgbClr val="0000CC"/>
              </a:solidFill>
              <a:latin typeface="Georgia" pitchFamily="18" charset="0"/>
            </a:endParaRPr>
          </a:p>
        </p:txBody>
      </p:sp>
      <p:sp>
        <p:nvSpPr>
          <p:cNvPr id="522284" name="Freeform 44"/>
          <p:cNvSpPr>
            <a:spLocks/>
          </p:cNvSpPr>
          <p:nvPr/>
        </p:nvSpPr>
        <p:spPr bwMode="auto">
          <a:xfrm>
            <a:off x="1557338" y="1943100"/>
            <a:ext cx="80962" cy="369888"/>
          </a:xfrm>
          <a:custGeom>
            <a:avLst/>
            <a:gdLst/>
            <a:ahLst/>
            <a:cxnLst>
              <a:cxn ang="0">
                <a:pos x="0" y="232"/>
              </a:cxn>
              <a:cxn ang="0">
                <a:pos x="0" y="232"/>
              </a:cxn>
              <a:cxn ang="0">
                <a:pos x="50" y="204"/>
              </a:cxn>
              <a:cxn ang="0">
                <a:pos x="0" y="177"/>
              </a:cxn>
              <a:cxn ang="0">
                <a:pos x="50" y="149"/>
              </a:cxn>
              <a:cxn ang="0">
                <a:pos x="0" y="116"/>
              </a:cxn>
              <a:cxn ang="0">
                <a:pos x="50" y="89"/>
              </a:cxn>
              <a:cxn ang="0">
                <a:pos x="0" y="61"/>
              </a:cxn>
              <a:cxn ang="0">
                <a:pos x="50" y="27"/>
              </a:cxn>
              <a:cxn ang="0">
                <a:pos x="0" y="0"/>
              </a:cxn>
            </a:cxnLst>
            <a:rect l="0" t="0" r="r" b="b"/>
            <a:pathLst>
              <a:path w="51" h="233">
                <a:moveTo>
                  <a:pt x="0" y="232"/>
                </a:moveTo>
                <a:lnTo>
                  <a:pt x="0" y="232"/>
                </a:lnTo>
                <a:lnTo>
                  <a:pt x="50" y="204"/>
                </a:lnTo>
                <a:lnTo>
                  <a:pt x="0" y="177"/>
                </a:lnTo>
                <a:lnTo>
                  <a:pt x="50" y="149"/>
                </a:lnTo>
                <a:lnTo>
                  <a:pt x="0" y="116"/>
                </a:lnTo>
                <a:lnTo>
                  <a:pt x="50" y="89"/>
                </a:lnTo>
                <a:lnTo>
                  <a:pt x="0" y="61"/>
                </a:lnTo>
                <a:lnTo>
                  <a:pt x="50" y="27"/>
                </a:lnTo>
                <a:lnTo>
                  <a:pt x="0" y="0"/>
                </a:lnTo>
              </a:path>
            </a:pathLst>
          </a:custGeom>
          <a:noFill/>
          <a:ln w="28575" cap="rnd" cmpd="sng">
            <a:solidFill>
              <a:srgbClr val="777777"/>
            </a:solidFill>
            <a:prstDash val="solid"/>
            <a:round/>
            <a:headEnd type="none" w="med" len="med"/>
            <a:tailEnd type="none" w="med" len="med"/>
          </a:ln>
          <a:effectLst/>
        </p:spPr>
        <p:txBody>
          <a:bodyPr/>
          <a:lstStyle/>
          <a:p>
            <a:endParaRPr lang="en-US"/>
          </a:p>
        </p:txBody>
      </p:sp>
      <p:sp>
        <p:nvSpPr>
          <p:cNvPr id="522285" name="Line 45"/>
          <p:cNvSpPr>
            <a:spLocks noChangeShapeType="1"/>
          </p:cNvSpPr>
          <p:nvPr/>
        </p:nvSpPr>
        <p:spPr bwMode="auto">
          <a:xfrm flipH="1" flipV="1">
            <a:off x="1557338" y="1770063"/>
            <a:ext cx="0" cy="179387"/>
          </a:xfrm>
          <a:prstGeom prst="line">
            <a:avLst/>
          </a:prstGeom>
          <a:noFill/>
          <a:ln w="28575">
            <a:solidFill>
              <a:srgbClr val="777777"/>
            </a:solidFill>
            <a:round/>
            <a:headEnd/>
            <a:tailEnd/>
          </a:ln>
          <a:effectLst/>
        </p:spPr>
        <p:txBody>
          <a:bodyPr wrap="none" anchor="ctr"/>
          <a:lstStyle/>
          <a:p>
            <a:endParaRPr lang="en-US"/>
          </a:p>
        </p:txBody>
      </p:sp>
      <p:sp>
        <p:nvSpPr>
          <p:cNvPr id="522288" name="Line 48"/>
          <p:cNvSpPr>
            <a:spLocks noChangeShapeType="1"/>
          </p:cNvSpPr>
          <p:nvPr/>
        </p:nvSpPr>
        <p:spPr bwMode="auto">
          <a:xfrm flipV="1">
            <a:off x="1557338" y="2314575"/>
            <a:ext cx="6350" cy="609600"/>
          </a:xfrm>
          <a:prstGeom prst="line">
            <a:avLst/>
          </a:prstGeom>
          <a:noFill/>
          <a:ln w="28575">
            <a:solidFill>
              <a:srgbClr val="777777"/>
            </a:solidFill>
            <a:round/>
            <a:headEnd/>
            <a:tailEnd/>
          </a:ln>
          <a:effectLst/>
        </p:spPr>
        <p:txBody>
          <a:bodyPr wrap="none" anchor="ctr"/>
          <a:lstStyle/>
          <a:p>
            <a:endParaRPr lang="en-US"/>
          </a:p>
        </p:txBody>
      </p:sp>
      <p:grpSp>
        <p:nvGrpSpPr>
          <p:cNvPr id="522295" name="Group 55"/>
          <p:cNvGrpSpPr>
            <a:grpSpLocks/>
          </p:cNvGrpSpPr>
          <p:nvPr/>
        </p:nvGrpSpPr>
        <p:grpSpPr bwMode="auto">
          <a:xfrm>
            <a:off x="585788" y="1633538"/>
            <a:ext cx="984250" cy="3803650"/>
            <a:chOff x="366" y="1029"/>
            <a:chExt cx="779" cy="2396"/>
          </a:xfrm>
        </p:grpSpPr>
        <p:sp>
          <p:nvSpPr>
            <p:cNvPr id="522252" name="Line 12"/>
            <p:cNvSpPr>
              <a:spLocks noChangeShapeType="1"/>
            </p:cNvSpPr>
            <p:nvPr/>
          </p:nvSpPr>
          <p:spPr bwMode="auto">
            <a:xfrm>
              <a:off x="783" y="1654"/>
              <a:ext cx="362" cy="0"/>
            </a:xfrm>
            <a:prstGeom prst="line">
              <a:avLst/>
            </a:prstGeom>
            <a:noFill/>
            <a:ln w="28575">
              <a:solidFill>
                <a:srgbClr val="777777"/>
              </a:solidFill>
              <a:round/>
              <a:headEnd/>
              <a:tailEnd/>
            </a:ln>
            <a:effectLst/>
          </p:spPr>
          <p:txBody>
            <a:bodyPr wrap="none" anchor="ctr"/>
            <a:lstStyle/>
            <a:p>
              <a:endParaRPr lang="en-US"/>
            </a:p>
          </p:txBody>
        </p:sp>
        <p:sp>
          <p:nvSpPr>
            <p:cNvPr id="522254" name="Line 14"/>
            <p:cNvSpPr>
              <a:spLocks noChangeShapeType="1"/>
            </p:cNvSpPr>
            <p:nvPr/>
          </p:nvSpPr>
          <p:spPr bwMode="auto">
            <a:xfrm>
              <a:off x="776" y="1565"/>
              <a:ext cx="2" cy="178"/>
            </a:xfrm>
            <a:prstGeom prst="line">
              <a:avLst/>
            </a:prstGeom>
            <a:noFill/>
            <a:ln w="28575">
              <a:solidFill>
                <a:srgbClr val="777777"/>
              </a:solidFill>
              <a:round/>
              <a:headEnd/>
              <a:tailEnd/>
            </a:ln>
            <a:effectLst/>
          </p:spPr>
          <p:txBody>
            <a:bodyPr wrap="none" anchor="ctr"/>
            <a:lstStyle/>
            <a:p>
              <a:endParaRPr lang="en-US"/>
            </a:p>
          </p:txBody>
        </p:sp>
        <p:sp>
          <p:nvSpPr>
            <p:cNvPr id="522255" name="Line 15"/>
            <p:cNvSpPr>
              <a:spLocks noChangeShapeType="1"/>
            </p:cNvSpPr>
            <p:nvPr/>
          </p:nvSpPr>
          <p:spPr bwMode="auto">
            <a:xfrm flipV="1">
              <a:off x="729" y="1565"/>
              <a:ext cx="0" cy="177"/>
            </a:xfrm>
            <a:prstGeom prst="line">
              <a:avLst/>
            </a:prstGeom>
            <a:noFill/>
            <a:ln w="28575">
              <a:solidFill>
                <a:srgbClr val="777777"/>
              </a:solidFill>
              <a:round/>
              <a:headEnd/>
              <a:tailEnd/>
            </a:ln>
            <a:effectLst/>
          </p:spPr>
          <p:txBody>
            <a:bodyPr wrap="none" anchor="ctr"/>
            <a:lstStyle/>
            <a:p>
              <a:endParaRPr lang="en-US"/>
            </a:p>
          </p:txBody>
        </p:sp>
        <p:sp>
          <p:nvSpPr>
            <p:cNvPr id="522259" name="Line 19"/>
            <p:cNvSpPr>
              <a:spLocks noChangeShapeType="1"/>
            </p:cNvSpPr>
            <p:nvPr/>
          </p:nvSpPr>
          <p:spPr bwMode="auto">
            <a:xfrm>
              <a:off x="366" y="1654"/>
              <a:ext cx="362" cy="0"/>
            </a:xfrm>
            <a:prstGeom prst="line">
              <a:avLst/>
            </a:prstGeom>
            <a:noFill/>
            <a:ln w="28575">
              <a:solidFill>
                <a:srgbClr val="777777"/>
              </a:solidFill>
              <a:round/>
              <a:headEnd/>
              <a:tailEnd/>
            </a:ln>
            <a:effectLst/>
          </p:spPr>
          <p:txBody>
            <a:bodyPr wrap="none" anchor="ctr"/>
            <a:lstStyle/>
            <a:p>
              <a:endParaRPr lang="en-US"/>
            </a:p>
          </p:txBody>
        </p:sp>
        <p:sp>
          <p:nvSpPr>
            <p:cNvPr id="522260" name="Line 20"/>
            <p:cNvSpPr>
              <a:spLocks noChangeShapeType="1"/>
            </p:cNvSpPr>
            <p:nvPr/>
          </p:nvSpPr>
          <p:spPr bwMode="auto">
            <a:xfrm>
              <a:off x="778" y="2270"/>
              <a:ext cx="362" cy="0"/>
            </a:xfrm>
            <a:prstGeom prst="line">
              <a:avLst/>
            </a:prstGeom>
            <a:noFill/>
            <a:ln w="28575">
              <a:solidFill>
                <a:srgbClr val="777777"/>
              </a:solidFill>
              <a:round/>
              <a:headEnd/>
              <a:tailEnd/>
            </a:ln>
            <a:effectLst/>
          </p:spPr>
          <p:txBody>
            <a:bodyPr wrap="none" anchor="ctr"/>
            <a:lstStyle/>
            <a:p>
              <a:endParaRPr lang="en-US"/>
            </a:p>
          </p:txBody>
        </p:sp>
        <p:sp>
          <p:nvSpPr>
            <p:cNvPr id="522261" name="Line 21"/>
            <p:cNvSpPr>
              <a:spLocks noChangeShapeType="1"/>
            </p:cNvSpPr>
            <p:nvPr/>
          </p:nvSpPr>
          <p:spPr bwMode="auto">
            <a:xfrm flipV="1">
              <a:off x="774" y="2181"/>
              <a:ext cx="0" cy="177"/>
            </a:xfrm>
            <a:prstGeom prst="line">
              <a:avLst/>
            </a:prstGeom>
            <a:noFill/>
            <a:ln w="28575">
              <a:solidFill>
                <a:srgbClr val="777777"/>
              </a:solidFill>
              <a:round/>
              <a:headEnd/>
              <a:tailEnd/>
            </a:ln>
            <a:effectLst/>
          </p:spPr>
          <p:txBody>
            <a:bodyPr wrap="none" anchor="ctr"/>
            <a:lstStyle/>
            <a:p>
              <a:endParaRPr lang="en-US"/>
            </a:p>
          </p:txBody>
        </p:sp>
        <p:sp>
          <p:nvSpPr>
            <p:cNvPr id="522262" name="Line 22"/>
            <p:cNvSpPr>
              <a:spLocks noChangeShapeType="1"/>
            </p:cNvSpPr>
            <p:nvPr/>
          </p:nvSpPr>
          <p:spPr bwMode="auto">
            <a:xfrm flipV="1">
              <a:off x="729" y="2181"/>
              <a:ext cx="0" cy="177"/>
            </a:xfrm>
            <a:prstGeom prst="line">
              <a:avLst/>
            </a:prstGeom>
            <a:noFill/>
            <a:ln w="28575">
              <a:solidFill>
                <a:srgbClr val="777777"/>
              </a:solidFill>
              <a:round/>
              <a:headEnd/>
              <a:tailEnd/>
            </a:ln>
            <a:effectLst/>
          </p:spPr>
          <p:txBody>
            <a:bodyPr wrap="none" anchor="ctr"/>
            <a:lstStyle/>
            <a:p>
              <a:endParaRPr lang="en-US"/>
            </a:p>
          </p:txBody>
        </p:sp>
        <p:sp>
          <p:nvSpPr>
            <p:cNvPr id="522263" name="Line 23"/>
            <p:cNvSpPr>
              <a:spLocks noChangeShapeType="1"/>
            </p:cNvSpPr>
            <p:nvPr/>
          </p:nvSpPr>
          <p:spPr bwMode="auto">
            <a:xfrm>
              <a:off x="366" y="2269"/>
              <a:ext cx="358" cy="1"/>
            </a:xfrm>
            <a:prstGeom prst="line">
              <a:avLst/>
            </a:prstGeom>
            <a:noFill/>
            <a:ln w="28575">
              <a:solidFill>
                <a:srgbClr val="777777"/>
              </a:solidFill>
              <a:round/>
              <a:headEnd/>
              <a:tailEnd/>
            </a:ln>
            <a:effectLst/>
          </p:spPr>
          <p:txBody>
            <a:bodyPr wrap="none" anchor="ctr"/>
            <a:lstStyle/>
            <a:p>
              <a:endParaRPr lang="en-US"/>
            </a:p>
          </p:txBody>
        </p:sp>
        <p:sp>
          <p:nvSpPr>
            <p:cNvPr id="522264" name="Line 24"/>
            <p:cNvSpPr>
              <a:spLocks noChangeShapeType="1"/>
            </p:cNvSpPr>
            <p:nvPr/>
          </p:nvSpPr>
          <p:spPr bwMode="auto">
            <a:xfrm flipV="1">
              <a:off x="366" y="1109"/>
              <a:ext cx="2" cy="2316"/>
            </a:xfrm>
            <a:prstGeom prst="line">
              <a:avLst/>
            </a:prstGeom>
            <a:noFill/>
            <a:ln w="28575">
              <a:solidFill>
                <a:srgbClr val="777777"/>
              </a:solidFill>
              <a:round/>
              <a:headEnd/>
              <a:tailEnd/>
            </a:ln>
            <a:effectLst/>
          </p:spPr>
          <p:txBody>
            <a:bodyPr wrap="none" anchor="ctr"/>
            <a:lstStyle/>
            <a:p>
              <a:endParaRPr lang="en-US"/>
            </a:p>
          </p:txBody>
        </p:sp>
        <p:sp>
          <p:nvSpPr>
            <p:cNvPr id="522267" name="Line 27"/>
            <p:cNvSpPr>
              <a:spLocks noChangeShapeType="1"/>
            </p:cNvSpPr>
            <p:nvPr/>
          </p:nvSpPr>
          <p:spPr bwMode="auto">
            <a:xfrm>
              <a:off x="778" y="2891"/>
              <a:ext cx="362" cy="0"/>
            </a:xfrm>
            <a:prstGeom prst="line">
              <a:avLst/>
            </a:prstGeom>
            <a:noFill/>
            <a:ln w="28575">
              <a:solidFill>
                <a:srgbClr val="777777"/>
              </a:solidFill>
              <a:round/>
              <a:headEnd/>
              <a:tailEnd/>
            </a:ln>
            <a:effectLst/>
          </p:spPr>
          <p:txBody>
            <a:bodyPr wrap="none" anchor="ctr"/>
            <a:lstStyle/>
            <a:p>
              <a:endParaRPr lang="en-US"/>
            </a:p>
          </p:txBody>
        </p:sp>
        <p:sp>
          <p:nvSpPr>
            <p:cNvPr id="522268" name="Line 28"/>
            <p:cNvSpPr>
              <a:spLocks noChangeShapeType="1"/>
            </p:cNvSpPr>
            <p:nvPr/>
          </p:nvSpPr>
          <p:spPr bwMode="auto">
            <a:xfrm flipV="1">
              <a:off x="774" y="2802"/>
              <a:ext cx="0" cy="178"/>
            </a:xfrm>
            <a:prstGeom prst="line">
              <a:avLst/>
            </a:prstGeom>
            <a:noFill/>
            <a:ln w="28575">
              <a:solidFill>
                <a:srgbClr val="777777"/>
              </a:solidFill>
              <a:round/>
              <a:headEnd/>
              <a:tailEnd/>
            </a:ln>
            <a:effectLst/>
          </p:spPr>
          <p:txBody>
            <a:bodyPr wrap="none" anchor="ctr"/>
            <a:lstStyle/>
            <a:p>
              <a:endParaRPr lang="en-US"/>
            </a:p>
          </p:txBody>
        </p:sp>
        <p:sp>
          <p:nvSpPr>
            <p:cNvPr id="522269" name="Line 29"/>
            <p:cNvSpPr>
              <a:spLocks noChangeShapeType="1"/>
            </p:cNvSpPr>
            <p:nvPr/>
          </p:nvSpPr>
          <p:spPr bwMode="auto">
            <a:xfrm flipV="1">
              <a:off x="729" y="2802"/>
              <a:ext cx="0" cy="178"/>
            </a:xfrm>
            <a:prstGeom prst="line">
              <a:avLst/>
            </a:prstGeom>
            <a:noFill/>
            <a:ln w="28575">
              <a:solidFill>
                <a:srgbClr val="777777"/>
              </a:solidFill>
              <a:round/>
              <a:headEnd/>
              <a:tailEnd/>
            </a:ln>
            <a:effectLst/>
          </p:spPr>
          <p:txBody>
            <a:bodyPr wrap="none" anchor="ctr"/>
            <a:lstStyle/>
            <a:p>
              <a:endParaRPr lang="en-US"/>
            </a:p>
          </p:txBody>
        </p:sp>
        <p:sp>
          <p:nvSpPr>
            <p:cNvPr id="522270" name="Line 30"/>
            <p:cNvSpPr>
              <a:spLocks noChangeShapeType="1"/>
            </p:cNvSpPr>
            <p:nvPr/>
          </p:nvSpPr>
          <p:spPr bwMode="auto">
            <a:xfrm>
              <a:off x="366" y="2891"/>
              <a:ext cx="354" cy="0"/>
            </a:xfrm>
            <a:prstGeom prst="line">
              <a:avLst/>
            </a:prstGeom>
            <a:noFill/>
            <a:ln w="28575">
              <a:solidFill>
                <a:srgbClr val="777777"/>
              </a:solidFill>
              <a:round/>
              <a:headEnd/>
              <a:tailEnd/>
            </a:ln>
            <a:effectLst/>
          </p:spPr>
          <p:txBody>
            <a:bodyPr wrap="none" anchor="ctr"/>
            <a:lstStyle/>
            <a:p>
              <a:endParaRPr lang="en-US"/>
            </a:p>
          </p:txBody>
        </p:sp>
        <p:sp>
          <p:nvSpPr>
            <p:cNvPr id="522278" name="Line 38"/>
            <p:cNvSpPr>
              <a:spLocks noChangeShapeType="1"/>
            </p:cNvSpPr>
            <p:nvPr/>
          </p:nvSpPr>
          <p:spPr bwMode="auto">
            <a:xfrm>
              <a:off x="372" y="3419"/>
              <a:ext cx="768" cy="0"/>
            </a:xfrm>
            <a:prstGeom prst="line">
              <a:avLst/>
            </a:prstGeom>
            <a:noFill/>
            <a:ln w="28575">
              <a:solidFill>
                <a:srgbClr val="777777"/>
              </a:solidFill>
              <a:round/>
              <a:headEnd/>
              <a:tailEnd/>
            </a:ln>
            <a:effectLst/>
          </p:spPr>
          <p:txBody>
            <a:bodyPr wrap="none" anchor="ctr"/>
            <a:lstStyle/>
            <a:p>
              <a:endParaRPr lang="en-US"/>
            </a:p>
          </p:txBody>
        </p:sp>
        <p:sp>
          <p:nvSpPr>
            <p:cNvPr id="522283" name="Line 43"/>
            <p:cNvSpPr>
              <a:spLocks noChangeShapeType="1"/>
            </p:cNvSpPr>
            <p:nvPr/>
          </p:nvSpPr>
          <p:spPr bwMode="auto">
            <a:xfrm flipV="1">
              <a:off x="793" y="1118"/>
              <a:ext cx="347" cy="0"/>
            </a:xfrm>
            <a:prstGeom prst="line">
              <a:avLst/>
            </a:prstGeom>
            <a:noFill/>
            <a:ln w="28575">
              <a:solidFill>
                <a:srgbClr val="777777"/>
              </a:solidFill>
              <a:round/>
              <a:headEnd/>
              <a:tailEnd/>
            </a:ln>
            <a:effectLst/>
          </p:spPr>
          <p:txBody>
            <a:bodyPr wrap="none" anchor="ctr"/>
            <a:lstStyle/>
            <a:p>
              <a:endParaRPr lang="en-US"/>
            </a:p>
          </p:txBody>
        </p:sp>
        <p:sp>
          <p:nvSpPr>
            <p:cNvPr id="522286" name="Line 46"/>
            <p:cNvSpPr>
              <a:spLocks noChangeShapeType="1"/>
            </p:cNvSpPr>
            <p:nvPr/>
          </p:nvSpPr>
          <p:spPr bwMode="auto">
            <a:xfrm flipH="1">
              <a:off x="792" y="1029"/>
              <a:ext cx="1" cy="178"/>
            </a:xfrm>
            <a:prstGeom prst="line">
              <a:avLst/>
            </a:prstGeom>
            <a:noFill/>
            <a:ln w="28575">
              <a:solidFill>
                <a:srgbClr val="777777"/>
              </a:solidFill>
              <a:round/>
              <a:headEnd/>
              <a:tailEnd/>
            </a:ln>
            <a:effectLst/>
          </p:spPr>
          <p:txBody>
            <a:bodyPr wrap="none" anchor="ctr"/>
            <a:lstStyle/>
            <a:p>
              <a:endParaRPr lang="en-US"/>
            </a:p>
          </p:txBody>
        </p:sp>
        <p:sp>
          <p:nvSpPr>
            <p:cNvPr id="522287" name="Line 47"/>
            <p:cNvSpPr>
              <a:spLocks noChangeShapeType="1"/>
            </p:cNvSpPr>
            <p:nvPr/>
          </p:nvSpPr>
          <p:spPr bwMode="auto">
            <a:xfrm flipV="1">
              <a:off x="737" y="1030"/>
              <a:ext cx="0" cy="177"/>
            </a:xfrm>
            <a:prstGeom prst="line">
              <a:avLst/>
            </a:prstGeom>
            <a:noFill/>
            <a:ln w="28575">
              <a:solidFill>
                <a:srgbClr val="777777"/>
              </a:solidFill>
              <a:round/>
              <a:headEnd/>
              <a:tailEnd/>
            </a:ln>
            <a:effectLst/>
          </p:spPr>
          <p:txBody>
            <a:bodyPr wrap="none" anchor="ctr"/>
            <a:lstStyle/>
            <a:p>
              <a:endParaRPr lang="en-US"/>
            </a:p>
          </p:txBody>
        </p:sp>
        <p:sp>
          <p:nvSpPr>
            <p:cNvPr id="522289" name="Line 49"/>
            <p:cNvSpPr>
              <a:spLocks noChangeShapeType="1"/>
            </p:cNvSpPr>
            <p:nvPr/>
          </p:nvSpPr>
          <p:spPr bwMode="auto">
            <a:xfrm>
              <a:off x="372" y="1117"/>
              <a:ext cx="365" cy="2"/>
            </a:xfrm>
            <a:prstGeom prst="line">
              <a:avLst/>
            </a:prstGeom>
            <a:noFill/>
            <a:ln w="28575">
              <a:solidFill>
                <a:srgbClr val="777777"/>
              </a:solidFill>
              <a:round/>
              <a:headEnd/>
              <a:tailEnd/>
            </a:ln>
            <a:effectLst/>
          </p:spPr>
          <p:txBody>
            <a:bodyPr wrap="none" anchor="ctr"/>
            <a:lstStyle/>
            <a:p>
              <a:endParaRPr lang="en-US"/>
            </a:p>
          </p:txBody>
        </p:sp>
      </p:grpSp>
      <p:sp>
        <p:nvSpPr>
          <p:cNvPr id="522290" name="Rectangle 50"/>
          <p:cNvSpPr>
            <a:spLocks noChangeArrowheads="1"/>
          </p:cNvSpPr>
          <p:nvPr/>
        </p:nvSpPr>
        <p:spPr bwMode="auto">
          <a:xfrm>
            <a:off x="590550" y="1273175"/>
            <a:ext cx="1174750" cy="347663"/>
          </a:xfrm>
          <a:prstGeom prst="rect">
            <a:avLst/>
          </a:prstGeom>
          <a:noFill/>
          <a:ln w="12700">
            <a:noFill/>
            <a:miter lim="800000"/>
            <a:headEnd/>
            <a:tailEnd/>
          </a:ln>
          <a:effectLst/>
        </p:spPr>
        <p:txBody>
          <a:bodyPr wrap="none" lIns="90487" tIns="44450" rIns="90487" bIns="44450">
            <a:spAutoFit/>
          </a:bodyPr>
          <a:lstStyle/>
          <a:p>
            <a:pPr algn="l" eaLnBrk="0" hangingPunct="0"/>
            <a:r>
              <a:rPr lang="en-US" sz="1700" b="1" i="1">
                <a:solidFill>
                  <a:srgbClr val="0000CC"/>
                </a:solidFill>
                <a:latin typeface="Arial" charset="0"/>
              </a:rPr>
              <a:t>C</a:t>
            </a:r>
            <a:r>
              <a:rPr lang="en-US" sz="1700" b="1" i="1" baseline="-25000">
                <a:solidFill>
                  <a:srgbClr val="0000CC"/>
                </a:solidFill>
                <a:latin typeface="Arial" charset="0"/>
              </a:rPr>
              <a:t>interconnect</a:t>
            </a:r>
            <a:endParaRPr lang="en-US" sz="1700" b="1" i="1">
              <a:solidFill>
                <a:srgbClr val="0000CC"/>
              </a:solidFill>
              <a:latin typeface="Arial" charset="0"/>
            </a:endParaRPr>
          </a:p>
        </p:txBody>
      </p:sp>
      <p:sp>
        <p:nvSpPr>
          <p:cNvPr id="522291" name="Rectangle 51"/>
          <p:cNvSpPr>
            <a:spLocks noChangeArrowheads="1"/>
          </p:cNvSpPr>
          <p:nvPr/>
        </p:nvSpPr>
        <p:spPr bwMode="auto">
          <a:xfrm>
            <a:off x="1608138" y="1570038"/>
            <a:ext cx="1055687" cy="301625"/>
          </a:xfrm>
          <a:prstGeom prst="rect">
            <a:avLst/>
          </a:prstGeom>
          <a:noFill/>
          <a:ln w="12700">
            <a:noFill/>
            <a:miter lim="800000"/>
            <a:headEnd/>
            <a:tailEnd/>
          </a:ln>
          <a:effectLst/>
        </p:spPr>
        <p:txBody>
          <a:bodyPr wrap="none" lIns="90487" tIns="44450" rIns="90487" bIns="44450">
            <a:spAutoFit/>
          </a:bodyPr>
          <a:lstStyle/>
          <a:p>
            <a:pPr algn="l" eaLnBrk="0" hangingPunct="0"/>
            <a:r>
              <a:rPr lang="en-US" sz="1400" b="1">
                <a:solidFill>
                  <a:srgbClr val="FF0000"/>
                </a:solidFill>
                <a:latin typeface="Georgia" pitchFamily="18" charset="0"/>
              </a:rPr>
              <a:t>T</a:t>
            </a:r>
            <a:r>
              <a:rPr lang="en-US" sz="1400" b="1" baseline="-25000">
                <a:solidFill>
                  <a:srgbClr val="FF0000"/>
                </a:solidFill>
                <a:latin typeface="Georgia" pitchFamily="18" charset="0"/>
              </a:rPr>
              <a:t>interconnect</a:t>
            </a:r>
            <a:endParaRPr lang="en-US" sz="1400" b="1">
              <a:solidFill>
                <a:srgbClr val="FF0000"/>
              </a:solidFill>
              <a:latin typeface="Georgia" pitchFamily="18" charset="0"/>
            </a:endParaRPr>
          </a:p>
        </p:txBody>
      </p:sp>
      <p:sp>
        <p:nvSpPr>
          <p:cNvPr id="522280" name="Rectangle 40"/>
          <p:cNvSpPr>
            <a:spLocks noChangeArrowheads="1"/>
          </p:cNvSpPr>
          <p:nvPr/>
        </p:nvSpPr>
        <p:spPr bwMode="auto">
          <a:xfrm>
            <a:off x="1608138" y="5640388"/>
            <a:ext cx="809625" cy="301625"/>
          </a:xfrm>
          <a:prstGeom prst="rect">
            <a:avLst/>
          </a:prstGeom>
          <a:noFill/>
          <a:ln w="12700">
            <a:noFill/>
            <a:miter lim="800000"/>
            <a:headEnd/>
            <a:tailEnd/>
          </a:ln>
          <a:effectLst/>
        </p:spPr>
        <p:txBody>
          <a:bodyPr lIns="90487" tIns="44450" rIns="90487" bIns="44450">
            <a:spAutoFit/>
          </a:bodyPr>
          <a:lstStyle/>
          <a:p>
            <a:pPr algn="l" eaLnBrk="0" hangingPunct="0"/>
            <a:r>
              <a:rPr lang="en-US" sz="1400" b="1">
                <a:solidFill>
                  <a:srgbClr val="0000CC"/>
                </a:solidFill>
                <a:latin typeface="Georgia" pitchFamily="18" charset="0"/>
              </a:rPr>
              <a:t>T</a:t>
            </a:r>
            <a:r>
              <a:rPr lang="en-US" sz="1400" b="1" baseline="-25000">
                <a:solidFill>
                  <a:srgbClr val="0000CC"/>
                </a:solidFill>
                <a:latin typeface="Georgia" pitchFamily="18" charset="0"/>
              </a:rPr>
              <a:t>coolant</a:t>
            </a:r>
            <a:endParaRPr lang="en-US" sz="1400" b="1">
              <a:solidFill>
                <a:srgbClr val="0000CC"/>
              </a:solidFill>
              <a:latin typeface="Georgia" pitchFamily="18" charset="0"/>
            </a:endParaRPr>
          </a:p>
        </p:txBody>
      </p:sp>
      <p:pic>
        <p:nvPicPr>
          <p:cNvPr id="522294" name="Picture 54"/>
          <p:cNvPicPr>
            <a:picLocks noChangeAspect="1" noChangeArrowheads="1"/>
          </p:cNvPicPr>
          <p:nvPr/>
        </p:nvPicPr>
        <p:blipFill>
          <a:blip r:embed="rId4" cstate="print"/>
          <a:srcRect/>
          <a:stretch>
            <a:fillRect/>
          </a:stretch>
        </p:blipFill>
        <p:spPr bwMode="auto">
          <a:xfrm>
            <a:off x="2779713" y="4003675"/>
            <a:ext cx="3209925" cy="1408113"/>
          </a:xfrm>
          <a:prstGeom prst="rect">
            <a:avLst/>
          </a:prstGeom>
          <a:noFill/>
          <a:ln w="12700">
            <a:noFill/>
            <a:miter lim="800000"/>
            <a:headEnd/>
            <a:tailEnd/>
          </a:ln>
          <a:effectLst/>
        </p:spPr>
      </p:pic>
      <p:sp>
        <p:nvSpPr>
          <p:cNvPr id="522296" name="Line 56"/>
          <p:cNvSpPr>
            <a:spLocks noChangeShapeType="1"/>
          </p:cNvSpPr>
          <p:nvPr/>
        </p:nvSpPr>
        <p:spPr bwMode="auto">
          <a:xfrm>
            <a:off x="1535113" y="5741988"/>
            <a:ext cx="46037" cy="0"/>
          </a:xfrm>
          <a:prstGeom prst="line">
            <a:avLst/>
          </a:prstGeom>
          <a:noFill/>
          <a:ln w="28575">
            <a:solidFill>
              <a:srgbClr val="777777"/>
            </a:solidFill>
            <a:round/>
            <a:headEnd/>
            <a:tailEnd/>
          </a:ln>
          <a:effectLst/>
        </p:spPr>
        <p:txBody>
          <a:bodyPr wrap="none" anchor="ctr"/>
          <a:lstStyle/>
          <a:p>
            <a:endParaRPr lang="en-US"/>
          </a:p>
        </p:txBody>
      </p:sp>
      <p:sp>
        <p:nvSpPr>
          <p:cNvPr id="522297" name="Rectangle 57"/>
          <p:cNvSpPr>
            <a:spLocks noChangeArrowheads="1"/>
          </p:cNvSpPr>
          <p:nvPr/>
        </p:nvSpPr>
        <p:spPr bwMode="auto">
          <a:xfrm>
            <a:off x="1617663" y="1935163"/>
            <a:ext cx="947737" cy="347662"/>
          </a:xfrm>
          <a:prstGeom prst="rect">
            <a:avLst/>
          </a:prstGeom>
          <a:noFill/>
          <a:ln w="12700">
            <a:noFill/>
            <a:miter lim="800000"/>
            <a:headEnd/>
            <a:tailEnd/>
          </a:ln>
          <a:effectLst/>
        </p:spPr>
        <p:txBody>
          <a:bodyPr wrap="none" lIns="90487" tIns="44450" rIns="90487" bIns="44450">
            <a:spAutoFit/>
          </a:bodyPr>
          <a:lstStyle/>
          <a:p>
            <a:pPr algn="l" eaLnBrk="0" hangingPunct="0"/>
            <a:r>
              <a:rPr lang="en-US" sz="1700" b="1" i="1">
                <a:solidFill>
                  <a:srgbClr val="0000CC"/>
                </a:solidFill>
                <a:latin typeface="Arial" charset="0"/>
              </a:rPr>
              <a:t>R</a:t>
            </a:r>
            <a:r>
              <a:rPr lang="en-US" sz="1700" b="1" i="1" baseline="-25000">
                <a:solidFill>
                  <a:srgbClr val="0000CC"/>
                </a:solidFill>
                <a:latin typeface="Arial" charset="0"/>
              </a:rPr>
              <a:t>dielectric</a:t>
            </a:r>
            <a:endParaRPr lang="en-US" sz="1700" b="1" i="1">
              <a:solidFill>
                <a:srgbClr val="0000CC"/>
              </a:solidFill>
              <a:latin typeface="Arial" charset="0"/>
            </a:endParaRPr>
          </a:p>
        </p:txBody>
      </p:sp>
      <p:sp>
        <p:nvSpPr>
          <p:cNvPr id="522298" name="Rectangle 58"/>
          <p:cNvSpPr>
            <a:spLocks noChangeArrowheads="1"/>
          </p:cNvSpPr>
          <p:nvPr/>
        </p:nvSpPr>
        <p:spPr bwMode="auto">
          <a:xfrm>
            <a:off x="1617663" y="2911475"/>
            <a:ext cx="1004887" cy="347663"/>
          </a:xfrm>
          <a:prstGeom prst="rect">
            <a:avLst/>
          </a:prstGeom>
          <a:noFill/>
          <a:ln w="12700">
            <a:noFill/>
            <a:miter lim="800000"/>
            <a:headEnd/>
            <a:tailEnd/>
          </a:ln>
          <a:effectLst/>
        </p:spPr>
        <p:txBody>
          <a:bodyPr wrap="none" lIns="90487" tIns="44450" rIns="90487" bIns="44450">
            <a:spAutoFit/>
          </a:bodyPr>
          <a:lstStyle/>
          <a:p>
            <a:pPr algn="l" eaLnBrk="0" hangingPunct="0"/>
            <a:r>
              <a:rPr lang="en-US" sz="1700" b="1" i="1">
                <a:solidFill>
                  <a:srgbClr val="0000CC"/>
                </a:solidFill>
                <a:latin typeface="Arial" charset="0"/>
              </a:rPr>
              <a:t>R</a:t>
            </a:r>
            <a:r>
              <a:rPr lang="en-US" sz="1700" b="1" i="1" baseline="-25000">
                <a:solidFill>
                  <a:srgbClr val="0000CC"/>
                </a:solidFill>
                <a:latin typeface="Arial" charset="0"/>
              </a:rPr>
              <a:t>spreading</a:t>
            </a:r>
            <a:endParaRPr lang="en-US" sz="1700" b="1" i="1">
              <a:solidFill>
                <a:srgbClr val="0000CC"/>
              </a:solidFill>
              <a:latin typeface="Arial" charset="0"/>
            </a:endParaRPr>
          </a:p>
        </p:txBody>
      </p:sp>
      <p:sp>
        <p:nvSpPr>
          <p:cNvPr id="522299" name="AutoShape 59"/>
          <p:cNvSpPr>
            <a:spLocks/>
          </p:cNvSpPr>
          <p:nvPr/>
        </p:nvSpPr>
        <p:spPr bwMode="auto">
          <a:xfrm>
            <a:off x="2676525" y="4370388"/>
            <a:ext cx="233363" cy="896937"/>
          </a:xfrm>
          <a:prstGeom prst="leftBrace">
            <a:avLst>
              <a:gd name="adj1" fmla="val 32029"/>
              <a:gd name="adj2" fmla="val 50000"/>
            </a:avLst>
          </a:prstGeom>
          <a:noFill/>
          <a:ln w="31750">
            <a:solidFill>
              <a:schemeClr val="tx1"/>
            </a:solidFill>
            <a:round/>
            <a:headEnd/>
            <a:tailEnd/>
          </a:ln>
          <a:effectLst/>
        </p:spPr>
        <p:txBody>
          <a:bodyPr anchor="ctr">
            <a:spAutoFit/>
          </a:bodyPr>
          <a:lstStyle/>
          <a:p>
            <a:endParaRPr lang="en-US"/>
          </a:p>
        </p:txBody>
      </p:sp>
      <p:sp>
        <p:nvSpPr>
          <p:cNvPr id="522300" name="Line 60"/>
          <p:cNvSpPr>
            <a:spLocks noChangeShapeType="1"/>
          </p:cNvSpPr>
          <p:nvPr/>
        </p:nvSpPr>
        <p:spPr bwMode="auto">
          <a:xfrm flipV="1">
            <a:off x="4559300" y="3349625"/>
            <a:ext cx="0" cy="1076325"/>
          </a:xfrm>
          <a:prstGeom prst="line">
            <a:avLst/>
          </a:prstGeom>
          <a:noFill/>
          <a:ln w="38100">
            <a:solidFill>
              <a:schemeClr val="tx1"/>
            </a:solidFill>
            <a:round/>
            <a:headEnd/>
            <a:tailEnd type="triangle" w="lg" len="lg"/>
          </a:ln>
          <a:effectLst/>
        </p:spPr>
        <p:txBody>
          <a:bodyPr anchor="ctr">
            <a:spAutoFit/>
          </a:bodyPr>
          <a:lstStyle/>
          <a:p>
            <a:endParaRPr lang="en-US"/>
          </a:p>
        </p:txBody>
      </p:sp>
      <p:sp>
        <p:nvSpPr>
          <p:cNvPr id="522301" name="Line 61"/>
          <p:cNvSpPr>
            <a:spLocks noChangeShapeType="1"/>
          </p:cNvSpPr>
          <p:nvPr/>
        </p:nvSpPr>
        <p:spPr bwMode="auto">
          <a:xfrm>
            <a:off x="5264150" y="4452938"/>
            <a:ext cx="1282700" cy="0"/>
          </a:xfrm>
          <a:prstGeom prst="line">
            <a:avLst/>
          </a:prstGeom>
          <a:noFill/>
          <a:ln w="38100">
            <a:solidFill>
              <a:schemeClr val="tx1"/>
            </a:solidFill>
            <a:round/>
            <a:headEnd/>
            <a:tailEnd type="triangle" w="lg" len="lg"/>
          </a:ln>
          <a:effectLst/>
        </p:spPr>
        <p:txBody>
          <a:bodyPr anchor="ctr">
            <a:spAutoFit/>
          </a:bodyPr>
          <a:lstStyle/>
          <a:p>
            <a:endParaRPr lang="en-US"/>
          </a:p>
        </p:txBody>
      </p:sp>
      <p:pic>
        <p:nvPicPr>
          <p:cNvPr id="522302" name="Picture 62"/>
          <p:cNvPicPr>
            <a:picLocks noChangeAspect="1" noChangeArrowheads="1"/>
          </p:cNvPicPr>
          <p:nvPr/>
        </p:nvPicPr>
        <p:blipFill>
          <a:blip r:embed="rId5" cstate="print"/>
          <a:srcRect/>
          <a:stretch>
            <a:fillRect/>
          </a:stretch>
        </p:blipFill>
        <p:spPr bwMode="auto">
          <a:xfrm>
            <a:off x="3602038" y="1382713"/>
            <a:ext cx="1895475" cy="1871662"/>
          </a:xfrm>
          <a:prstGeom prst="rect">
            <a:avLst/>
          </a:prstGeom>
          <a:noFill/>
          <a:ln w="50800" algn="ctr">
            <a:noFill/>
            <a:miter lim="800000"/>
            <a:headEnd/>
            <a:tailEnd/>
          </a:ln>
          <a:effectLst/>
        </p:spPr>
      </p:pic>
      <p:sp>
        <p:nvSpPr>
          <p:cNvPr id="522303" name="Text Box 63"/>
          <p:cNvSpPr txBox="1">
            <a:spLocks noChangeArrowheads="1"/>
          </p:cNvSpPr>
          <p:nvPr/>
        </p:nvSpPr>
        <p:spPr bwMode="auto">
          <a:xfrm>
            <a:off x="5514975" y="1477963"/>
            <a:ext cx="2292350" cy="457200"/>
          </a:xfrm>
          <a:prstGeom prst="rect">
            <a:avLst/>
          </a:prstGeom>
          <a:noFill/>
          <a:ln w="15875" algn="ctr">
            <a:noFill/>
            <a:miter lim="800000"/>
            <a:headEnd/>
            <a:tailEnd/>
          </a:ln>
          <a:effectLst/>
        </p:spPr>
        <p:txBody>
          <a:bodyPr wrap="none">
            <a:spAutoFit/>
          </a:bodyPr>
          <a:lstStyle/>
          <a:p>
            <a:pPr algn="l"/>
            <a:r>
              <a:rPr lang="en-US"/>
              <a:t>Top view</a:t>
            </a:r>
          </a:p>
          <a:p>
            <a:pPr algn="l"/>
            <a:r>
              <a:rPr lang="en-US"/>
              <a:t>Hottest spots &gt; 300 W/cm</a:t>
            </a:r>
            <a:r>
              <a:rPr lang="en-US" baseline="30000"/>
              <a:t>2</a:t>
            </a:r>
            <a:endParaRPr lang="en-US"/>
          </a:p>
        </p:txBody>
      </p:sp>
      <p:sp>
        <p:nvSpPr>
          <p:cNvPr id="522304" name="Text Box 64"/>
          <p:cNvSpPr txBox="1">
            <a:spLocks noChangeArrowheads="1"/>
          </p:cNvSpPr>
          <p:nvPr/>
        </p:nvSpPr>
        <p:spPr bwMode="auto">
          <a:xfrm>
            <a:off x="3525838" y="1111250"/>
            <a:ext cx="1335087" cy="274638"/>
          </a:xfrm>
          <a:prstGeom prst="rect">
            <a:avLst/>
          </a:prstGeom>
          <a:noFill/>
          <a:ln w="15875" algn="ctr">
            <a:noFill/>
            <a:miter lim="800000"/>
            <a:headEnd/>
            <a:tailEnd/>
          </a:ln>
          <a:effectLst/>
        </p:spPr>
        <p:txBody>
          <a:bodyPr wrap="none">
            <a:spAutoFit/>
          </a:bodyPr>
          <a:lstStyle/>
          <a:p>
            <a:pPr algn="l"/>
            <a:r>
              <a:rPr lang="en-US" b="1"/>
              <a:t>Intel Itanium</a:t>
            </a:r>
          </a:p>
        </p:txBody>
      </p:sp>
      <p:sp>
        <p:nvSpPr>
          <p:cNvPr id="522305" name="Text Box 65"/>
          <p:cNvSpPr txBox="1">
            <a:spLocks noChangeArrowheads="1"/>
          </p:cNvSpPr>
          <p:nvPr/>
        </p:nvSpPr>
        <p:spPr bwMode="auto">
          <a:xfrm>
            <a:off x="6494463" y="2681288"/>
            <a:ext cx="1752600" cy="457200"/>
          </a:xfrm>
          <a:prstGeom prst="rect">
            <a:avLst/>
          </a:prstGeom>
          <a:noFill/>
          <a:ln w="15875" algn="ctr">
            <a:noFill/>
            <a:miter lim="800000"/>
            <a:headEnd/>
            <a:tailEnd/>
          </a:ln>
          <a:effectLst/>
        </p:spPr>
        <p:txBody>
          <a:bodyPr wrap="none">
            <a:spAutoFit/>
          </a:bodyPr>
          <a:lstStyle/>
          <a:p>
            <a:pPr algn="l"/>
            <a:r>
              <a:rPr lang="en-US"/>
              <a:t>Cross-section</a:t>
            </a:r>
          </a:p>
          <a:p>
            <a:pPr algn="l"/>
            <a:r>
              <a:rPr lang="en-US"/>
              <a:t>8 metal levels + ILD</a:t>
            </a:r>
          </a:p>
        </p:txBody>
      </p:sp>
      <p:grpSp>
        <p:nvGrpSpPr>
          <p:cNvPr id="522310" name="Group 70"/>
          <p:cNvGrpSpPr>
            <a:grpSpLocks/>
          </p:cNvGrpSpPr>
          <p:nvPr/>
        </p:nvGrpSpPr>
        <p:grpSpPr bwMode="auto">
          <a:xfrm>
            <a:off x="195263" y="1871663"/>
            <a:ext cx="8551862" cy="4319587"/>
            <a:chOff x="123" y="1179"/>
            <a:chExt cx="5387" cy="2721"/>
          </a:xfrm>
        </p:grpSpPr>
        <p:sp>
          <p:nvSpPr>
            <p:cNvPr id="522306" name="Oval 66"/>
            <p:cNvSpPr>
              <a:spLocks noChangeArrowheads="1"/>
            </p:cNvSpPr>
            <p:nvPr/>
          </p:nvSpPr>
          <p:spPr bwMode="auto">
            <a:xfrm>
              <a:off x="4457" y="3547"/>
              <a:ext cx="224" cy="134"/>
            </a:xfrm>
            <a:prstGeom prst="ellipse">
              <a:avLst/>
            </a:prstGeom>
            <a:noFill/>
            <a:ln w="31750" algn="ctr">
              <a:solidFill>
                <a:schemeClr val="tx1"/>
              </a:solidFill>
              <a:round/>
              <a:headEnd/>
              <a:tailEnd/>
            </a:ln>
            <a:effectLst/>
          </p:spPr>
          <p:txBody>
            <a:bodyPr anchor="ctr">
              <a:spAutoFit/>
            </a:bodyPr>
            <a:lstStyle/>
            <a:p>
              <a:endParaRPr lang="en-US"/>
            </a:p>
          </p:txBody>
        </p:sp>
        <p:sp>
          <p:nvSpPr>
            <p:cNvPr id="522307" name="Line 67"/>
            <p:cNvSpPr>
              <a:spLocks noChangeShapeType="1"/>
            </p:cNvSpPr>
            <p:nvPr/>
          </p:nvSpPr>
          <p:spPr bwMode="auto">
            <a:xfrm flipH="1" flipV="1">
              <a:off x="4669" y="3644"/>
              <a:ext cx="151" cy="104"/>
            </a:xfrm>
            <a:prstGeom prst="line">
              <a:avLst/>
            </a:prstGeom>
            <a:noFill/>
            <a:ln w="15875">
              <a:solidFill>
                <a:schemeClr val="tx1"/>
              </a:solidFill>
              <a:round/>
              <a:headEnd/>
              <a:tailEnd type="triangle" w="med" len="med"/>
            </a:ln>
            <a:effectLst/>
          </p:spPr>
          <p:txBody>
            <a:bodyPr anchor="ctr">
              <a:spAutoFit/>
            </a:bodyPr>
            <a:lstStyle/>
            <a:p>
              <a:endParaRPr lang="en-US"/>
            </a:p>
          </p:txBody>
        </p:sp>
        <p:sp>
          <p:nvSpPr>
            <p:cNvPr id="522308" name="Text Box 68"/>
            <p:cNvSpPr txBox="1">
              <a:spLocks noChangeArrowheads="1"/>
            </p:cNvSpPr>
            <p:nvPr/>
          </p:nvSpPr>
          <p:spPr bwMode="auto">
            <a:xfrm>
              <a:off x="4394" y="3727"/>
              <a:ext cx="1116" cy="173"/>
            </a:xfrm>
            <a:prstGeom prst="rect">
              <a:avLst/>
            </a:prstGeom>
            <a:noFill/>
            <a:ln w="15875" algn="ctr">
              <a:noFill/>
              <a:miter lim="800000"/>
              <a:headEnd/>
              <a:tailEnd/>
            </a:ln>
            <a:effectLst/>
          </p:spPr>
          <p:txBody>
            <a:bodyPr wrap="none">
              <a:spAutoFit/>
            </a:bodyPr>
            <a:lstStyle/>
            <a:p>
              <a:r>
                <a:rPr lang="en-US"/>
                <a:t>Transistor &lt; 100 nm</a:t>
              </a:r>
            </a:p>
          </p:txBody>
        </p:sp>
        <p:sp>
          <p:nvSpPr>
            <p:cNvPr id="522309" name="Oval 69"/>
            <p:cNvSpPr>
              <a:spLocks noChangeArrowheads="1"/>
            </p:cNvSpPr>
            <p:nvPr/>
          </p:nvSpPr>
          <p:spPr bwMode="auto">
            <a:xfrm>
              <a:off x="123" y="1179"/>
              <a:ext cx="1811" cy="878"/>
            </a:xfrm>
            <a:prstGeom prst="ellipse">
              <a:avLst/>
            </a:prstGeom>
            <a:noFill/>
            <a:ln w="50800" algn="ctr">
              <a:solidFill>
                <a:schemeClr val="tx1"/>
              </a:solidFill>
              <a:round/>
              <a:headEnd/>
              <a:tailEnd/>
            </a:ln>
            <a:effectLst/>
          </p:spPr>
          <p:txBody>
            <a:bodyPr wrap="none" anchor="ctr">
              <a:spAutoFit/>
            </a:bodyPr>
            <a:lstStyle/>
            <a:p>
              <a:endParaRPr lang="en-US"/>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22310"/>
                                        </p:tgtEl>
                                        <p:attrNameLst>
                                          <p:attrName>style.visibility</p:attrName>
                                        </p:attrNameLst>
                                      </p:cBhvr>
                                      <p:to>
                                        <p:strVal val="visible"/>
                                      </p:to>
                                    </p:set>
                                    <p:animEffect transition="in" filter="dissolve">
                                      <p:cBhvr>
                                        <p:cTn id="7" dur="500"/>
                                        <p:tgtEl>
                                          <p:spTgt spid="522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4"/>
          <p:cNvPicPr>
            <a:picLocks noChangeAspect="1" noChangeArrowheads="1"/>
          </p:cNvPicPr>
          <p:nvPr/>
        </p:nvPicPr>
        <p:blipFill>
          <a:blip r:embed="rId3" cstate="print"/>
          <a:srcRect l="17445" b="16081"/>
          <a:stretch>
            <a:fillRect/>
          </a:stretch>
        </p:blipFill>
        <p:spPr bwMode="auto">
          <a:xfrm>
            <a:off x="1484371" y="1818653"/>
            <a:ext cx="4084002" cy="288929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More on Chip-Level Complexity</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19</a:t>
            </a:fld>
            <a:endParaRPr lang="en-US"/>
          </a:p>
        </p:txBody>
      </p:sp>
      <p:sp>
        <p:nvSpPr>
          <p:cNvPr id="6" name="Line Callout 1 5"/>
          <p:cNvSpPr/>
          <p:nvPr/>
        </p:nvSpPr>
        <p:spPr bwMode="auto">
          <a:xfrm>
            <a:off x="314960" y="1239520"/>
            <a:ext cx="1527406" cy="461665"/>
          </a:xfrm>
          <a:prstGeom prst="borderCallout1">
            <a:avLst>
              <a:gd name="adj1" fmla="val 99270"/>
              <a:gd name="adj2" fmla="val 50417"/>
              <a:gd name="adj3" fmla="val 304470"/>
              <a:gd name="adj4" fmla="val 132761"/>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Verdana" pitchFamily="34" charset="0"/>
              </a:rPr>
              <a:t>Power dissipation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t>in interconnects</a:t>
            </a:r>
            <a:endParaRPr kumimoji="0" lang="en-US" sz="1200" b="0" i="0" u="none" strike="noStrike" cap="none" normalizeH="0" baseline="0" dirty="0" smtClean="0">
              <a:ln>
                <a:noFill/>
              </a:ln>
              <a:solidFill>
                <a:schemeClr val="tx1"/>
              </a:solidFill>
              <a:effectLst/>
              <a:latin typeface="Verdana" pitchFamily="34" charset="0"/>
            </a:endParaRPr>
          </a:p>
        </p:txBody>
      </p:sp>
      <p:sp>
        <p:nvSpPr>
          <p:cNvPr id="10" name="Line Callout 1 9"/>
          <p:cNvSpPr/>
          <p:nvPr/>
        </p:nvSpPr>
        <p:spPr bwMode="auto">
          <a:xfrm>
            <a:off x="205047" y="3400599"/>
            <a:ext cx="1527406" cy="461665"/>
          </a:xfrm>
          <a:prstGeom prst="borderCallout1">
            <a:avLst>
              <a:gd name="adj1" fmla="val 49754"/>
              <a:gd name="adj2" fmla="val 99398"/>
              <a:gd name="adj3" fmla="val 45633"/>
              <a:gd name="adj4" fmla="val 202832"/>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Verdana" pitchFamily="34" charset="0"/>
              </a:rPr>
              <a:t>Powe</a:t>
            </a:r>
            <a:r>
              <a:rPr lang="en-US" dirty="0" smtClean="0"/>
              <a:t>r dissipation</a:t>
            </a:r>
          </a:p>
          <a:p>
            <a:pPr marL="0" marR="0" indent="0" algn="ctr" defTabSz="914400" rtl="0" eaLnBrk="1" fontAlgn="base" latinLnBrk="0" hangingPunct="1">
              <a:lnSpc>
                <a:spcPct val="100000"/>
              </a:lnSpc>
              <a:spcBef>
                <a:spcPct val="0"/>
              </a:spcBef>
              <a:spcAft>
                <a:spcPct val="0"/>
              </a:spcAft>
              <a:buClrTx/>
              <a:buSzTx/>
              <a:buFontTx/>
              <a:buNone/>
              <a:tabLst/>
            </a:pPr>
            <a:r>
              <a:rPr lang="en-US" dirty="0"/>
              <a:t>i</a:t>
            </a:r>
            <a:r>
              <a:rPr kumimoji="0" lang="en-US" sz="1200" b="0" i="0" u="none" strike="noStrike" cap="none" normalizeH="0" baseline="0" dirty="0" smtClean="0">
                <a:ln>
                  <a:noFill/>
                </a:ln>
                <a:solidFill>
                  <a:schemeClr val="tx1"/>
                </a:solidFill>
                <a:effectLst/>
                <a:latin typeface="Verdana" pitchFamily="34" charset="0"/>
              </a:rPr>
              <a:t>n</a:t>
            </a:r>
            <a:r>
              <a:rPr kumimoji="0" lang="en-US" sz="1200" b="0" i="0" u="none" strike="noStrike" cap="none" normalizeH="0" dirty="0" smtClean="0">
                <a:ln>
                  <a:noFill/>
                </a:ln>
                <a:solidFill>
                  <a:schemeClr val="tx1"/>
                </a:solidFill>
                <a:effectLst/>
                <a:latin typeface="Verdana" pitchFamily="34" charset="0"/>
              </a:rPr>
              <a:t> transistors</a:t>
            </a:r>
            <a:endParaRPr kumimoji="0" lang="en-US" sz="1200" b="0" i="0" u="none" strike="noStrike" cap="none" normalizeH="0" baseline="0" dirty="0" smtClean="0">
              <a:ln>
                <a:noFill/>
              </a:ln>
              <a:solidFill>
                <a:schemeClr val="tx1"/>
              </a:solidFill>
              <a:effectLst/>
              <a:latin typeface="Verdana" pitchFamily="34" charset="0"/>
            </a:endParaRPr>
          </a:p>
        </p:txBody>
      </p:sp>
      <p:sp>
        <p:nvSpPr>
          <p:cNvPr id="11" name="Line Callout 1 10"/>
          <p:cNvSpPr/>
          <p:nvPr/>
        </p:nvSpPr>
        <p:spPr bwMode="auto">
          <a:xfrm>
            <a:off x="502919" y="5111635"/>
            <a:ext cx="1929247" cy="461665"/>
          </a:xfrm>
          <a:prstGeom prst="borderCallout1">
            <a:avLst>
              <a:gd name="adj1" fmla="val 49754"/>
              <a:gd name="adj2" fmla="val 99398"/>
              <a:gd name="adj3" fmla="val -186194"/>
              <a:gd name="adj4" fmla="val 148606"/>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Verdana" pitchFamily="34" charset="0"/>
              </a:rPr>
              <a:t>Thermal conductivity</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t>of substrate, heat sink</a:t>
            </a:r>
            <a:endParaRPr kumimoji="0" lang="en-US" sz="1200" b="0" i="0" u="none" strike="noStrike" cap="none" normalizeH="0" baseline="0" dirty="0" smtClean="0">
              <a:ln>
                <a:noFill/>
              </a:ln>
              <a:solidFill>
                <a:schemeClr val="tx1"/>
              </a:solidFill>
              <a:effectLst/>
              <a:latin typeface="Verdana" pitchFamily="34" charset="0"/>
            </a:endParaRPr>
          </a:p>
        </p:txBody>
      </p:sp>
      <p:pic>
        <p:nvPicPr>
          <p:cNvPr id="13" name="Picture 13"/>
          <p:cNvPicPr>
            <a:picLocks noGrp="1" noChangeAspect="1" noChangeArrowheads="1"/>
          </p:cNvPicPr>
          <p:nvPr>
            <p:ph sz="half" idx="1"/>
          </p:nvPr>
        </p:nvPicPr>
        <p:blipFill>
          <a:blip r:embed="rId4" cstate="print"/>
          <a:srcRect/>
          <a:stretch>
            <a:fillRect/>
          </a:stretch>
        </p:blipFill>
        <p:spPr>
          <a:xfrm>
            <a:off x="5684508" y="1622771"/>
            <a:ext cx="2773363" cy="3267075"/>
          </a:xfrm>
          <a:noFill/>
          <a:ln/>
        </p:spPr>
      </p:pic>
      <p:sp>
        <p:nvSpPr>
          <p:cNvPr id="14" name="TextBox 13"/>
          <p:cNvSpPr txBox="1"/>
          <p:nvPr/>
        </p:nvSpPr>
        <p:spPr>
          <a:xfrm>
            <a:off x="4689696" y="5078995"/>
            <a:ext cx="4119326" cy="1077218"/>
          </a:xfrm>
          <a:prstGeom prst="rect">
            <a:avLst/>
          </a:prstGeom>
          <a:noFill/>
        </p:spPr>
        <p:txBody>
          <a:bodyPr wrap="square" rtlCol="0">
            <a:spAutoFit/>
          </a:bodyPr>
          <a:lstStyle/>
          <a:p>
            <a:pPr algn="r"/>
            <a:r>
              <a:rPr lang="en-US" sz="1600" dirty="0" smtClean="0"/>
              <a:t>3-D integrated circuits = the ultimate density limit</a:t>
            </a:r>
          </a:p>
          <a:p>
            <a:pPr algn="l"/>
            <a:r>
              <a:rPr lang="en-US" sz="1600" dirty="0" smtClean="0"/>
              <a:t>How do we get the power in?</a:t>
            </a:r>
          </a:p>
          <a:p>
            <a:pPr algn="l"/>
            <a:r>
              <a:rPr lang="en-US" sz="1600" dirty="0" smtClean="0"/>
              <a:t>How do we take the heat out?</a:t>
            </a:r>
          </a:p>
        </p:txBody>
      </p:sp>
    </p:spTree>
  </p:cSld>
  <p:clrMapOvr>
    <a:masterClrMapping/>
  </p:clrMapOvr>
  <p:transition>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835E01D4-55EF-40C1-8218-E577B957195A}" type="slidenum">
              <a:rPr lang="en-US"/>
              <a:pPr/>
              <a:t>2</a:t>
            </a:fld>
            <a:endParaRPr lang="en-US"/>
          </a:p>
        </p:txBody>
      </p:sp>
      <p:sp>
        <p:nvSpPr>
          <p:cNvPr id="568322" name="Rectangle 2"/>
          <p:cNvSpPr>
            <a:spLocks noGrp="1" noChangeArrowheads="1"/>
          </p:cNvSpPr>
          <p:nvPr>
            <p:ph type="title"/>
          </p:nvPr>
        </p:nvSpPr>
        <p:spPr>
          <a:xfrm>
            <a:off x="381000" y="212725"/>
            <a:ext cx="8259763" cy="549275"/>
          </a:xfrm>
        </p:spPr>
        <p:txBody>
          <a:bodyPr/>
          <a:lstStyle/>
          <a:p>
            <a:r>
              <a:rPr lang="en-US"/>
              <a:t>The Big Picture</a:t>
            </a:r>
          </a:p>
        </p:txBody>
      </p:sp>
      <p:pic>
        <p:nvPicPr>
          <p:cNvPr id="568323" name="Picture 3" descr="cooked-egg"/>
          <p:cNvPicPr>
            <a:picLocks noChangeAspect="1" noChangeArrowheads="1"/>
          </p:cNvPicPr>
          <p:nvPr/>
        </p:nvPicPr>
        <p:blipFill>
          <a:blip r:embed="rId4" cstate="print"/>
          <a:srcRect/>
          <a:stretch>
            <a:fillRect/>
          </a:stretch>
        </p:blipFill>
        <p:spPr bwMode="auto">
          <a:xfrm>
            <a:off x="1111250" y="1327150"/>
            <a:ext cx="5494338" cy="4305300"/>
          </a:xfrm>
          <a:prstGeom prst="rect">
            <a:avLst/>
          </a:prstGeom>
          <a:noFill/>
        </p:spPr>
      </p:pic>
      <p:sp>
        <p:nvSpPr>
          <p:cNvPr id="568324" name="Text Box 4"/>
          <p:cNvSpPr txBox="1">
            <a:spLocks noChangeArrowheads="1"/>
          </p:cNvSpPr>
          <p:nvPr/>
        </p:nvSpPr>
        <p:spPr bwMode="auto">
          <a:xfrm>
            <a:off x="2476500" y="5700713"/>
            <a:ext cx="4129088" cy="274637"/>
          </a:xfrm>
          <a:prstGeom prst="rect">
            <a:avLst/>
          </a:prstGeom>
          <a:noFill/>
          <a:ln w="19050">
            <a:noFill/>
            <a:miter lim="800000"/>
            <a:headEnd/>
            <a:tailEnd/>
          </a:ln>
          <a:effectLst/>
        </p:spPr>
        <p:txBody>
          <a:bodyPr wrap="none" lIns="45720" rIns="45720">
            <a:spAutoFit/>
          </a:bodyPr>
          <a:lstStyle/>
          <a:p>
            <a:pPr eaLnBrk="0" hangingPunct="0">
              <a:spcBef>
                <a:spcPct val="50000"/>
              </a:spcBef>
            </a:pPr>
            <a:r>
              <a:rPr lang="en-US" i="1" noProof="1"/>
              <a:t>http://phys.ncku.edu.tw/~htsu/humor/fry_egg.html</a:t>
            </a:r>
          </a:p>
        </p:txBody>
      </p:sp>
      <p:pic>
        <p:nvPicPr>
          <p:cNvPr id="568325" name="Picture 5" descr="AMD_logo_us-en"/>
          <p:cNvPicPr>
            <a:picLocks noChangeAspect="1" noChangeArrowheads="1"/>
          </p:cNvPicPr>
          <p:nvPr/>
        </p:nvPicPr>
        <p:blipFill>
          <a:blip r:embed="rId5" cstate="print"/>
          <a:srcRect l="8333" t="-6172" b="36111"/>
          <a:stretch>
            <a:fillRect/>
          </a:stretch>
        </p:blipFill>
        <p:spPr bwMode="auto">
          <a:xfrm>
            <a:off x="7089775" y="3284538"/>
            <a:ext cx="1065213" cy="360362"/>
          </a:xfrm>
          <a:prstGeom prst="rect">
            <a:avLst/>
          </a:prstGeom>
          <a:noFill/>
        </p:spPr>
      </p:pic>
      <p:sp>
        <p:nvSpPr>
          <p:cNvPr id="568326" name="Rectangle 6"/>
          <p:cNvSpPr>
            <a:spLocks noChangeArrowheads="1"/>
          </p:cNvSpPr>
          <p:nvPr/>
        </p:nvSpPr>
        <p:spPr bwMode="auto">
          <a:xfrm>
            <a:off x="7034213" y="3619500"/>
            <a:ext cx="1371600" cy="274638"/>
          </a:xfrm>
          <a:prstGeom prst="rect">
            <a:avLst/>
          </a:prstGeom>
          <a:noFill/>
          <a:ln w="15875" algn="ctr">
            <a:noFill/>
            <a:miter lim="800000"/>
            <a:headEnd/>
            <a:tailEnd/>
          </a:ln>
          <a:effectLst/>
        </p:spPr>
        <p:txBody>
          <a:bodyPr wrap="none">
            <a:spAutoFit/>
          </a:bodyPr>
          <a:lstStyle/>
          <a:p>
            <a:r>
              <a:rPr lang="en-US" b="1"/>
              <a:t>XP1500+ CPU</a:t>
            </a:r>
          </a:p>
        </p:txBody>
      </p:sp>
    </p:spTree>
    <p:custDataLst>
      <p:tags r:id="rId1"/>
    </p:custData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8325"/>
                                        </p:tgtEl>
                                        <p:attrNameLst>
                                          <p:attrName>style.visibility</p:attrName>
                                        </p:attrNameLst>
                                      </p:cBhvr>
                                      <p:to>
                                        <p:strVal val="visible"/>
                                      </p:to>
                                    </p:set>
                                    <p:animEffect transition="in" filter="dissolve">
                                      <p:cBhvr>
                                        <p:cTn id="7" dur="500"/>
                                        <p:tgtEl>
                                          <p:spTgt spid="5683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68326"/>
                                        </p:tgtEl>
                                        <p:attrNameLst>
                                          <p:attrName>style.visibility</p:attrName>
                                        </p:attrNameLst>
                                      </p:cBhvr>
                                      <p:to>
                                        <p:strVal val="visible"/>
                                      </p:to>
                                    </p:set>
                                    <p:animEffect transition="in" filter="dissolve">
                                      <p:cBhvr>
                                        <p:cTn id="10" dur="500"/>
                                        <p:tgtEl>
                                          <p:spTgt spid="568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pPr defTabSz="479425"/>
            <a:r>
              <a:rPr lang="en-US"/>
              <a:t>Temporal, Spatial Variations</a:t>
            </a:r>
          </a:p>
        </p:txBody>
      </p:sp>
      <p:pic>
        <p:nvPicPr>
          <p:cNvPr id="351235" name="Picture 3"/>
          <p:cNvPicPr>
            <a:picLocks noGrp="1" noChangeAspect="1" noChangeArrowheads="1"/>
          </p:cNvPicPr>
          <p:nvPr>
            <p:ph sz="half" idx="2"/>
          </p:nvPr>
        </p:nvPicPr>
        <p:blipFill>
          <a:blip r:embed="rId3" cstate="print"/>
          <a:srcRect/>
          <a:stretch>
            <a:fillRect/>
          </a:stretch>
        </p:blipFill>
        <p:spPr>
          <a:xfrm>
            <a:off x="361157" y="1077530"/>
            <a:ext cx="4875212" cy="3855626"/>
          </a:xfrm>
          <a:noFill/>
          <a:ln/>
        </p:spPr>
      </p:pic>
      <p:pic>
        <p:nvPicPr>
          <p:cNvPr id="351236" name="Picture 4" descr="base"/>
          <p:cNvPicPr>
            <a:picLocks noGrp="1" noChangeArrowheads="1"/>
          </p:cNvPicPr>
          <p:nvPr>
            <p:ph sz="half" idx="1"/>
          </p:nvPr>
        </p:nvPicPr>
        <p:blipFill>
          <a:blip r:embed="rId4" cstate="print"/>
          <a:srcRect l="41031" t="2771" r="25783" b="59070"/>
          <a:stretch>
            <a:fillRect/>
          </a:stretch>
        </p:blipFill>
        <p:spPr>
          <a:xfrm>
            <a:off x="5851525" y="3498850"/>
            <a:ext cx="2749250" cy="2665103"/>
          </a:xfrm>
          <a:noFill/>
          <a:ln/>
        </p:spPr>
      </p:pic>
      <p:sp>
        <p:nvSpPr>
          <p:cNvPr id="351237" name="Text Box 5"/>
          <p:cNvSpPr txBox="1">
            <a:spLocks noChangeArrowheads="1"/>
          </p:cNvSpPr>
          <p:nvPr/>
        </p:nvSpPr>
        <p:spPr bwMode="auto">
          <a:xfrm>
            <a:off x="5383880" y="1352551"/>
            <a:ext cx="2602833" cy="584775"/>
          </a:xfrm>
          <a:prstGeom prst="rect">
            <a:avLst/>
          </a:prstGeom>
          <a:noFill/>
          <a:ln w="9525">
            <a:noFill/>
            <a:miter lim="800000"/>
            <a:headEnd type="none" w="sm" len="sm"/>
            <a:tailEnd type="none" w="med" len="lg"/>
          </a:ln>
          <a:effectLst/>
        </p:spPr>
        <p:txBody>
          <a:bodyPr wrap="square">
            <a:spAutoFit/>
          </a:bodyPr>
          <a:lstStyle/>
          <a:p>
            <a:pPr algn="l" eaLnBrk="0" hangingPunct="0"/>
            <a:r>
              <a:rPr lang="en-US" sz="1600" dirty="0">
                <a:solidFill>
                  <a:schemeClr val="tx1"/>
                </a:solidFill>
                <a:latin typeface="+mj-lt"/>
              </a:rPr>
              <a:t>Temperature variation</a:t>
            </a:r>
          </a:p>
          <a:p>
            <a:pPr algn="l" eaLnBrk="0" hangingPunct="0"/>
            <a:r>
              <a:rPr lang="en-US" sz="1600" dirty="0">
                <a:solidFill>
                  <a:schemeClr val="tx1"/>
                </a:solidFill>
                <a:latin typeface="+mj-lt"/>
              </a:rPr>
              <a:t>of SPEC </a:t>
            </a:r>
            <a:r>
              <a:rPr lang="en-US" sz="1600" dirty="0" err="1">
                <a:solidFill>
                  <a:schemeClr val="tx1"/>
                </a:solidFill>
                <a:latin typeface="+mj-lt"/>
              </a:rPr>
              <a:t>applu</a:t>
            </a:r>
            <a:r>
              <a:rPr lang="en-US" sz="1600" dirty="0">
                <a:solidFill>
                  <a:schemeClr val="tx1"/>
                </a:solidFill>
                <a:latin typeface="+mj-lt"/>
              </a:rPr>
              <a:t> over time</a:t>
            </a:r>
          </a:p>
        </p:txBody>
      </p:sp>
      <p:sp>
        <p:nvSpPr>
          <p:cNvPr id="351238" name="Text Box 6"/>
          <p:cNvSpPr txBox="1">
            <a:spLocks noChangeArrowheads="1"/>
          </p:cNvSpPr>
          <p:nvPr/>
        </p:nvSpPr>
        <p:spPr bwMode="auto">
          <a:xfrm>
            <a:off x="3721894" y="5154611"/>
            <a:ext cx="2000249" cy="1077218"/>
          </a:xfrm>
          <a:prstGeom prst="rect">
            <a:avLst/>
          </a:prstGeom>
          <a:noFill/>
          <a:ln w="9525">
            <a:noFill/>
            <a:miter lim="800000"/>
            <a:headEnd type="none" w="sm" len="sm"/>
            <a:tailEnd type="none" w="med" len="lg"/>
          </a:ln>
          <a:effectLst/>
        </p:spPr>
        <p:txBody>
          <a:bodyPr wrap="square">
            <a:spAutoFit/>
          </a:bodyPr>
          <a:lstStyle/>
          <a:p>
            <a:pPr algn="r" eaLnBrk="0" hangingPunct="0"/>
            <a:r>
              <a:rPr lang="en-US" sz="1600" dirty="0">
                <a:solidFill>
                  <a:schemeClr val="tx1"/>
                </a:solidFill>
                <a:latin typeface="+mj-lt"/>
              </a:rPr>
              <a:t>Hot spots increase </a:t>
            </a:r>
            <a:br>
              <a:rPr lang="en-US" sz="1600" dirty="0">
                <a:solidFill>
                  <a:schemeClr val="tx1"/>
                </a:solidFill>
                <a:latin typeface="+mj-lt"/>
              </a:rPr>
            </a:br>
            <a:r>
              <a:rPr lang="en-US" sz="1600" dirty="0">
                <a:solidFill>
                  <a:schemeClr val="tx1"/>
                </a:solidFill>
                <a:latin typeface="+mj-lt"/>
              </a:rPr>
              <a:t>cooling costs</a:t>
            </a:r>
          </a:p>
          <a:p>
            <a:pPr algn="r" eaLnBrk="0" hangingPunct="0"/>
            <a:r>
              <a:rPr lang="en-US" sz="1600" dirty="0">
                <a:solidFill>
                  <a:schemeClr val="tx1"/>
                </a:solidFill>
                <a:latin typeface="+mj-lt"/>
              </a:rPr>
              <a:t>   </a:t>
            </a:r>
            <a:r>
              <a:rPr lang="en-US" sz="1600" dirty="0">
                <a:solidFill>
                  <a:schemeClr val="tx1"/>
                </a:solidFill>
                <a:latin typeface="+mj-lt"/>
                <a:sym typeface="Wingdings" pitchFamily="2" charset="2"/>
              </a:rPr>
              <a:t></a:t>
            </a:r>
            <a:r>
              <a:rPr lang="en-US" sz="1600" dirty="0">
                <a:solidFill>
                  <a:schemeClr val="tx1"/>
                </a:solidFill>
                <a:latin typeface="+mj-lt"/>
              </a:rPr>
              <a:t> must cool for</a:t>
            </a:r>
            <a:br>
              <a:rPr lang="en-US" sz="1600" dirty="0">
                <a:solidFill>
                  <a:schemeClr val="tx1"/>
                </a:solidFill>
                <a:latin typeface="+mj-lt"/>
              </a:rPr>
            </a:br>
            <a:r>
              <a:rPr lang="en-US" sz="1600" dirty="0">
                <a:solidFill>
                  <a:schemeClr val="tx1"/>
                </a:solidFill>
                <a:latin typeface="+mj-lt"/>
              </a:rPr>
              <a:t>        hot spot</a:t>
            </a:r>
          </a:p>
        </p:txBody>
      </p:sp>
      <p:sp>
        <p:nvSpPr>
          <p:cNvPr id="8" name="Slide Number Placeholder 4"/>
          <p:cNvSpPr>
            <a:spLocks noGrp="1"/>
          </p:cNvSpPr>
          <p:nvPr>
            <p:ph type="sldNum" sz="quarter" idx="10"/>
          </p:nvPr>
        </p:nvSpPr>
        <p:spPr>
          <a:xfrm>
            <a:off x="8305800" y="6555452"/>
            <a:ext cx="533400" cy="184666"/>
          </a:xfrm>
        </p:spPr>
        <p:txBody>
          <a:bodyPr/>
          <a:lstStyle/>
          <a:p>
            <a:fld id="{50901CAB-28A0-472A-8DE0-60FE0B4328CC}" type="slidenum">
              <a:rPr lang="en-US" smtClean="0"/>
              <a:pPr/>
              <a:t>20</a:t>
            </a:fld>
            <a:endParaRPr 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1236"/>
                                        </p:tgtEl>
                                        <p:attrNameLst>
                                          <p:attrName>style.visibility</p:attrName>
                                        </p:attrNameLst>
                                      </p:cBhvr>
                                      <p:to>
                                        <p:strVal val="visible"/>
                                      </p:to>
                                    </p:set>
                                    <p:animEffect transition="in" filter="dissolve">
                                      <p:cBhvr>
                                        <p:cTn id="7" dur="500"/>
                                        <p:tgtEl>
                                          <p:spTgt spid="3512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1238"/>
                                        </p:tgtEl>
                                        <p:attrNameLst>
                                          <p:attrName>style.visibility</p:attrName>
                                        </p:attrNameLst>
                                      </p:cBhvr>
                                      <p:to>
                                        <p:strVal val="visible"/>
                                      </p:to>
                                    </p:set>
                                    <p:animEffect transition="in" filter="dissolve">
                                      <p:cBhvr>
                                        <p:cTn id="10" dur="500"/>
                                        <p:tgtEl>
                                          <p:spTgt spid="351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95300" y="154780"/>
            <a:ext cx="7772400" cy="641350"/>
          </a:xfrm>
        </p:spPr>
        <p:txBody>
          <a:bodyPr/>
          <a:lstStyle/>
          <a:p>
            <a:pPr defTabSz="479425"/>
            <a:r>
              <a:rPr lang="en-US" dirty="0" smtClean="0"/>
              <a:t>Variations Depending on Application </a:t>
            </a:r>
            <a:endParaRPr lang="en-US" dirty="0"/>
          </a:p>
        </p:txBody>
      </p:sp>
      <p:sp>
        <p:nvSpPr>
          <p:cNvPr id="7" name="Rectangle 3"/>
          <p:cNvSpPr txBox="1">
            <a:spLocks noChangeArrowheads="1"/>
          </p:cNvSpPr>
          <p:nvPr/>
        </p:nvSpPr>
        <p:spPr bwMode="auto">
          <a:xfrm>
            <a:off x="409575" y="1081087"/>
            <a:ext cx="7553325" cy="18549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82600" marR="0" lvl="0" indent="-482600" algn="l" defTabSz="479425"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accent2"/>
                </a:solidFill>
                <a:effectLst/>
                <a:uLnTx/>
                <a:uFillTx/>
                <a:latin typeface="+mn-lt"/>
                <a:ea typeface="+mn-ea"/>
                <a:cs typeface="+mn-cs"/>
              </a:rPr>
              <a:t>Wide variation across applications</a:t>
            </a:r>
          </a:p>
          <a:p>
            <a:pPr marL="482600" marR="0" lvl="0" indent="-482600" algn="l" defTabSz="479425"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accent2"/>
                </a:solidFill>
                <a:effectLst/>
                <a:uLnTx/>
                <a:uFillTx/>
                <a:latin typeface="+mn-lt"/>
                <a:ea typeface="+mn-ea"/>
                <a:cs typeface="+mn-cs"/>
              </a:rPr>
              <a:t>Architectural and technology trends are making it worse, e.g. </a:t>
            </a:r>
            <a:r>
              <a:rPr kumimoji="0" lang="en-US" sz="2400" b="0" i="1" u="none" strike="noStrike" kern="0" cap="none" spc="0" normalizeH="0" baseline="0" noProof="0" dirty="0" smtClean="0">
                <a:ln>
                  <a:noFill/>
                </a:ln>
                <a:solidFill>
                  <a:schemeClr val="accent2"/>
                </a:solidFill>
                <a:effectLst/>
                <a:uLnTx/>
                <a:uFillTx/>
                <a:latin typeface="+mn-lt"/>
                <a:ea typeface="+mn-ea"/>
                <a:cs typeface="+mn-cs"/>
              </a:rPr>
              <a:t>simultaneous multithreading </a:t>
            </a:r>
            <a:r>
              <a:rPr kumimoji="0" lang="en-US" sz="2400" b="0" i="0" u="none" strike="noStrike" kern="0" cap="none" spc="0" normalizeH="0" baseline="0" noProof="0" dirty="0" smtClean="0">
                <a:ln>
                  <a:noFill/>
                </a:ln>
                <a:solidFill>
                  <a:schemeClr val="accent2"/>
                </a:solidFill>
                <a:effectLst/>
                <a:uLnTx/>
                <a:uFillTx/>
                <a:latin typeface="+mn-lt"/>
                <a:ea typeface="+mn-ea"/>
                <a:cs typeface="+mn-cs"/>
              </a:rPr>
              <a:t>(SMT)</a:t>
            </a:r>
          </a:p>
          <a:p>
            <a:pPr marL="1052513" marR="0" lvl="1" indent="-379413" algn="l" defTabSz="479425"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rPr>
              <a:t>Leakage is an especially severe problem: </a:t>
            </a:r>
            <a:r>
              <a:rPr kumimoji="0" lang="en-US" sz="2000" b="0" i="1" u="none" strike="noStrike" kern="0" cap="none" spc="0" normalizeH="0" baseline="0" noProof="0" dirty="0" smtClean="0">
                <a:ln>
                  <a:noFill/>
                </a:ln>
                <a:solidFill>
                  <a:schemeClr val="tx1"/>
                </a:solidFill>
                <a:effectLst/>
                <a:uLnTx/>
                <a:uFillTx/>
                <a:latin typeface="+mn-lt"/>
              </a:rPr>
              <a:t>exponentially dependent on temperature!</a:t>
            </a:r>
            <a:endParaRPr kumimoji="0" lang="en-US" sz="2000" b="0" i="0" u="none" strike="noStrike" kern="0" cap="none" spc="0" normalizeH="0" baseline="0" noProof="0" dirty="0" smtClean="0">
              <a:ln>
                <a:noFill/>
              </a:ln>
              <a:solidFill>
                <a:schemeClr val="tx1"/>
              </a:solidFill>
              <a:effectLst/>
              <a:uLnTx/>
              <a:uFillTx/>
              <a:latin typeface="+mn-lt"/>
            </a:endParaRPr>
          </a:p>
          <a:p>
            <a:pPr marL="482600" marR="0" lvl="0" indent="-482600" algn="l" defTabSz="479425" rtl="0" eaLnBrk="1" fontAlgn="base" latinLnBrk="0" hangingPunct="1">
              <a:lnSpc>
                <a:spcPct val="9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chemeClr val="accent2"/>
              </a:solidFill>
              <a:effectLst/>
              <a:uLnTx/>
              <a:uFillTx/>
              <a:latin typeface="+mn-lt"/>
              <a:ea typeface="+mn-ea"/>
              <a:cs typeface="+mn-cs"/>
            </a:endParaRPr>
          </a:p>
        </p:txBody>
      </p:sp>
      <p:graphicFrame>
        <p:nvGraphicFramePr>
          <p:cNvPr id="8" name="Object 5"/>
          <p:cNvGraphicFramePr>
            <a:graphicFrameLocks noChangeAspect="1"/>
          </p:cNvGraphicFramePr>
          <p:nvPr/>
        </p:nvGraphicFramePr>
        <p:xfrm>
          <a:off x="1179626" y="2929254"/>
          <a:ext cx="6508750" cy="3268800"/>
        </p:xfrm>
        <a:graphic>
          <a:graphicData uri="http://schemas.openxmlformats.org/presentationml/2006/ole">
            <p:oleObj spid="_x0000_s642050" name="Chart" r:id="rId4" imgW="4667402" imgH="2409749" progId="Excel.Sheet.8">
              <p:embed/>
            </p:oleObj>
          </a:graphicData>
        </a:graphic>
      </p:graphicFrame>
      <p:sp>
        <p:nvSpPr>
          <p:cNvPr id="9" name="Slide Number Placeholder 4"/>
          <p:cNvSpPr>
            <a:spLocks noGrp="1"/>
          </p:cNvSpPr>
          <p:nvPr>
            <p:ph type="sldNum" sz="quarter" idx="10"/>
          </p:nvPr>
        </p:nvSpPr>
        <p:spPr>
          <a:xfrm>
            <a:off x="8305800" y="6555452"/>
            <a:ext cx="533400" cy="184666"/>
          </a:xfrm>
        </p:spPr>
        <p:txBody>
          <a:bodyPr/>
          <a:lstStyle/>
          <a:p>
            <a:fld id="{50901CAB-28A0-472A-8DE0-60FE0B4328CC}" type="slidenum">
              <a:rPr lang="en-US" smtClean="0"/>
              <a:pPr/>
              <a:t>21</a:t>
            </a:fld>
            <a:endParaRPr 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10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Affects (Effects?):</a:t>
            </a:r>
            <a:endParaRPr lang="en-US" dirty="0"/>
          </a:p>
        </p:txBody>
      </p:sp>
      <p:sp>
        <p:nvSpPr>
          <p:cNvPr id="5" name="Slide Number Placeholder 4"/>
          <p:cNvSpPr>
            <a:spLocks noGrp="1"/>
          </p:cNvSpPr>
          <p:nvPr>
            <p:ph type="sldNum" sz="quarter" idx="10"/>
          </p:nvPr>
        </p:nvSpPr>
        <p:spPr/>
        <p:txBody>
          <a:bodyPr/>
          <a:lstStyle/>
          <a:p>
            <a:fld id="{50901CAB-28A0-472A-8DE0-60FE0B4328CC}" type="slidenum">
              <a:rPr lang="en-US" smtClean="0"/>
              <a:pPr/>
              <a:t>22</a:t>
            </a:fld>
            <a:endParaRPr lang="en-US"/>
          </a:p>
        </p:txBody>
      </p:sp>
      <p:sp>
        <p:nvSpPr>
          <p:cNvPr id="6" name="Rectangle 2051"/>
          <p:cNvSpPr txBox="1">
            <a:spLocks noChangeArrowheads="1"/>
          </p:cNvSpPr>
          <p:nvPr/>
        </p:nvSpPr>
        <p:spPr bwMode="auto">
          <a:xfrm>
            <a:off x="488156" y="1678781"/>
            <a:ext cx="8027194" cy="30932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mn-ea"/>
                <a:cs typeface="+mn-cs"/>
              </a:rPr>
              <a:t>Circuit performance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mn-ea"/>
                <a:cs typeface="+mn-cs"/>
              </a:rPr>
              <a:t>Circuit power (leakage exponential)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mn-ea"/>
                <a:cs typeface="+mn-cs"/>
              </a:rPr>
              <a:t>IC reliability (exponential)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mn-ea"/>
                <a:cs typeface="+mn-cs"/>
              </a:rPr>
              <a:t>IC and system packaging cost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mn-ea"/>
                <a:cs typeface="+mn-cs"/>
              </a:rPr>
              <a:t>Environment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dirty="0" smtClean="0">
              <a:ln>
                <a:noFill/>
              </a:ln>
              <a:solidFill>
                <a:schemeClr val="accent2"/>
              </a:solidFill>
              <a:effectLst/>
              <a:uLnTx/>
              <a:uFillTx/>
              <a:latin typeface="+mn-lt"/>
              <a:ea typeface="+mn-ea"/>
              <a:cs typeface="+mn-cs"/>
            </a:endParaRPr>
          </a:p>
        </p:txBody>
      </p:sp>
    </p:spTree>
  </p:cSld>
  <p:clrMapOvr>
    <a:masterClrMapping/>
  </p:clrMapOvr>
  <p:transition>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Interconnect Failure</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23</a:t>
            </a:fld>
            <a:endParaRPr lang="en-US"/>
          </a:p>
        </p:txBody>
      </p:sp>
      <p:sp>
        <p:nvSpPr>
          <p:cNvPr id="5" name="Text Box 2"/>
          <p:cNvSpPr txBox="1">
            <a:spLocks noChangeArrowheads="1"/>
          </p:cNvSpPr>
          <p:nvPr/>
        </p:nvSpPr>
        <p:spPr bwMode="auto">
          <a:xfrm>
            <a:off x="990600" y="1159662"/>
            <a:ext cx="7239000" cy="457200"/>
          </a:xfrm>
          <a:prstGeom prst="rect">
            <a:avLst/>
          </a:prstGeom>
          <a:noFill/>
          <a:ln w="9525">
            <a:noFill/>
            <a:miter lim="800000"/>
            <a:headEnd/>
            <a:tailEnd/>
          </a:ln>
          <a:effectLst/>
        </p:spPr>
        <p:txBody>
          <a:bodyPr>
            <a:spAutoFit/>
          </a:bodyPr>
          <a:lstStyle/>
          <a:p>
            <a:pPr algn="ctr">
              <a:spcBef>
                <a:spcPct val="50000"/>
              </a:spcBef>
              <a:buFont typeface="ZapfDingbats" pitchFamily="82" charset="2"/>
              <a:buNone/>
            </a:pPr>
            <a:r>
              <a:rPr lang="en-US" sz="2400">
                <a:solidFill>
                  <a:schemeClr val="accent2"/>
                </a:solidFill>
                <a:latin typeface="Helvetica" charset="0"/>
              </a:rPr>
              <a:t>Open Circuit Interconnect Failure</a:t>
            </a:r>
            <a:endParaRPr lang="en-US" sz="2400" b="0">
              <a:solidFill>
                <a:schemeClr val="accent2"/>
              </a:solidFill>
              <a:latin typeface="Times New Roman" pitchFamily="18" charset="0"/>
            </a:endParaRPr>
          </a:p>
        </p:txBody>
      </p:sp>
      <p:sp>
        <p:nvSpPr>
          <p:cNvPr id="6" name="Text Box 3"/>
          <p:cNvSpPr txBox="1">
            <a:spLocks noChangeArrowheads="1"/>
          </p:cNvSpPr>
          <p:nvPr/>
        </p:nvSpPr>
        <p:spPr bwMode="auto">
          <a:xfrm>
            <a:off x="533400" y="5501486"/>
            <a:ext cx="7989888" cy="646331"/>
          </a:xfrm>
          <a:prstGeom prst="rect">
            <a:avLst/>
          </a:prstGeom>
          <a:noFill/>
          <a:ln w="9525">
            <a:noFill/>
            <a:miter lim="800000"/>
            <a:headEnd/>
            <a:tailEnd/>
          </a:ln>
          <a:effectLst/>
        </p:spPr>
        <p:txBody>
          <a:bodyPr wrap="square">
            <a:spAutoFit/>
          </a:bodyPr>
          <a:lstStyle/>
          <a:p>
            <a:pPr marL="344488" indent="-344488" algn="l">
              <a:spcBef>
                <a:spcPct val="50000"/>
              </a:spcBef>
              <a:buFont typeface="ZapfDingbats" pitchFamily="82" charset="2"/>
              <a:buChar char="l"/>
            </a:pPr>
            <a:r>
              <a:rPr lang="en-US" sz="1800" dirty="0" err="1">
                <a:latin typeface="+mj-lt"/>
              </a:rPr>
              <a:t>Passivation</a:t>
            </a:r>
            <a:r>
              <a:rPr lang="en-US" sz="1800" dirty="0">
                <a:latin typeface="+mj-lt"/>
              </a:rPr>
              <a:t> fracture due to the expansion of critical volume of molten </a:t>
            </a:r>
            <a:r>
              <a:rPr lang="en-US" sz="1800" dirty="0" err="1">
                <a:latin typeface="+mj-lt"/>
              </a:rPr>
              <a:t>AlCu</a:t>
            </a:r>
            <a:r>
              <a:rPr lang="en-US" sz="1800" dirty="0">
                <a:latin typeface="+mj-lt"/>
              </a:rPr>
              <a:t>. (@ 1000 </a:t>
            </a:r>
            <a:r>
              <a:rPr lang="en-US" sz="1800" baseline="30000" dirty="0">
                <a:latin typeface="+mj-lt"/>
              </a:rPr>
              <a:t>0</a:t>
            </a:r>
            <a:r>
              <a:rPr lang="en-US" sz="1800" dirty="0">
                <a:latin typeface="+mj-lt"/>
              </a:rPr>
              <a:t>C</a:t>
            </a:r>
            <a:r>
              <a:rPr lang="en-US" sz="1800" dirty="0" smtClean="0">
                <a:latin typeface="+mj-lt"/>
              </a:rPr>
              <a:t>)</a:t>
            </a:r>
            <a:endParaRPr lang="en-US" sz="1800" dirty="0">
              <a:latin typeface="+mj-lt"/>
            </a:endParaRPr>
          </a:p>
        </p:txBody>
      </p:sp>
      <p:grpSp>
        <p:nvGrpSpPr>
          <p:cNvPr id="7" name="Group 4"/>
          <p:cNvGrpSpPr>
            <a:grpSpLocks/>
          </p:cNvGrpSpPr>
          <p:nvPr/>
        </p:nvGrpSpPr>
        <p:grpSpPr bwMode="auto">
          <a:xfrm>
            <a:off x="762000" y="1935952"/>
            <a:ext cx="3657600" cy="3327400"/>
            <a:chOff x="480" y="864"/>
            <a:chExt cx="2304" cy="2096"/>
          </a:xfrm>
        </p:grpSpPr>
        <p:grpSp>
          <p:nvGrpSpPr>
            <p:cNvPr id="8" name="Group 5"/>
            <p:cNvGrpSpPr>
              <a:grpSpLocks/>
            </p:cNvGrpSpPr>
            <p:nvPr/>
          </p:nvGrpSpPr>
          <p:grpSpPr bwMode="auto">
            <a:xfrm>
              <a:off x="480" y="864"/>
              <a:ext cx="2304" cy="2096"/>
              <a:chOff x="180" y="1382"/>
              <a:chExt cx="2656" cy="2393"/>
            </a:xfrm>
          </p:grpSpPr>
          <p:graphicFrame>
            <p:nvGraphicFramePr>
              <p:cNvPr id="11" name="Object 6"/>
              <p:cNvGraphicFramePr>
                <a:graphicFrameLocks/>
              </p:cNvGraphicFramePr>
              <p:nvPr/>
            </p:nvGraphicFramePr>
            <p:xfrm>
              <a:off x="180" y="1382"/>
              <a:ext cx="2656" cy="2046"/>
            </p:xfrm>
            <a:graphic>
              <a:graphicData uri="http://schemas.openxmlformats.org/presentationml/2006/ole">
                <p:oleObj spid="_x0000_s644098" name="PHOTO-PAINT Image" r:id="rId4" imgW="3272727" imgH="2523749" progId="">
                  <p:embed/>
                </p:oleObj>
              </a:graphicData>
            </a:graphic>
          </p:graphicFrame>
          <p:sp>
            <p:nvSpPr>
              <p:cNvPr id="12" name="Rectangle 7"/>
              <p:cNvSpPr>
                <a:spLocks noChangeArrowheads="1"/>
              </p:cNvSpPr>
              <p:nvPr/>
            </p:nvSpPr>
            <p:spPr bwMode="auto">
              <a:xfrm>
                <a:off x="960" y="3446"/>
                <a:ext cx="1058" cy="329"/>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2400">
                    <a:solidFill>
                      <a:schemeClr val="accent2"/>
                    </a:solidFill>
                  </a:rPr>
                  <a:t>Metal 4</a:t>
                </a:r>
                <a:endParaRPr lang="en-US" sz="2000" b="0"/>
              </a:p>
            </p:txBody>
          </p:sp>
        </p:grpSp>
        <p:sp>
          <p:nvSpPr>
            <p:cNvPr id="9" name="Line 8"/>
            <p:cNvSpPr>
              <a:spLocks noChangeShapeType="1"/>
            </p:cNvSpPr>
            <p:nvPr/>
          </p:nvSpPr>
          <p:spPr bwMode="auto">
            <a:xfrm>
              <a:off x="833" y="1200"/>
              <a:ext cx="1200" cy="0"/>
            </a:xfrm>
            <a:prstGeom prst="line">
              <a:avLst/>
            </a:prstGeom>
            <a:noFill/>
            <a:ln w="38100">
              <a:solidFill>
                <a:schemeClr val="bg1"/>
              </a:solidFill>
              <a:round/>
              <a:headEnd type="arrow" w="med" len="med"/>
              <a:tailEnd type="arrow" w="med" len="med"/>
            </a:ln>
            <a:effectLst/>
          </p:spPr>
          <p:txBody>
            <a:bodyPr wrap="none" anchor="ctr"/>
            <a:lstStyle/>
            <a:p>
              <a:endParaRPr lang="en-US"/>
            </a:p>
          </p:txBody>
        </p:sp>
        <p:sp>
          <p:nvSpPr>
            <p:cNvPr id="10" name="Text Box 9"/>
            <p:cNvSpPr txBox="1">
              <a:spLocks noChangeArrowheads="1"/>
            </p:cNvSpPr>
            <p:nvPr/>
          </p:nvSpPr>
          <p:spPr bwMode="auto">
            <a:xfrm>
              <a:off x="1008" y="912"/>
              <a:ext cx="960" cy="288"/>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rPr>
                <a:t>~ 12 </a:t>
              </a:r>
              <a:r>
                <a:rPr lang="en-US" sz="2400">
                  <a:solidFill>
                    <a:schemeClr val="bg1"/>
                  </a:solidFill>
                  <a:latin typeface="Symbol" pitchFamily="18" charset="2"/>
                </a:rPr>
                <a:t>m</a:t>
              </a:r>
              <a:r>
                <a:rPr lang="en-US" sz="2400">
                  <a:solidFill>
                    <a:schemeClr val="bg1"/>
                  </a:solidFill>
                </a:rPr>
                <a:t>m</a:t>
              </a:r>
              <a:endParaRPr lang="en-US" sz="2400"/>
            </a:p>
          </p:txBody>
        </p:sp>
      </p:grpSp>
      <p:grpSp>
        <p:nvGrpSpPr>
          <p:cNvPr id="13" name="Group 10"/>
          <p:cNvGrpSpPr>
            <a:grpSpLocks/>
          </p:cNvGrpSpPr>
          <p:nvPr/>
        </p:nvGrpSpPr>
        <p:grpSpPr bwMode="auto">
          <a:xfrm>
            <a:off x="4724400" y="1935952"/>
            <a:ext cx="3657600" cy="3400425"/>
            <a:chOff x="2976" y="864"/>
            <a:chExt cx="2304" cy="2142"/>
          </a:xfrm>
        </p:grpSpPr>
        <p:grpSp>
          <p:nvGrpSpPr>
            <p:cNvPr id="14" name="Group 11"/>
            <p:cNvGrpSpPr>
              <a:grpSpLocks/>
            </p:cNvGrpSpPr>
            <p:nvPr/>
          </p:nvGrpSpPr>
          <p:grpSpPr bwMode="auto">
            <a:xfrm>
              <a:off x="2976" y="864"/>
              <a:ext cx="2304" cy="2142"/>
              <a:chOff x="2990" y="1286"/>
              <a:chExt cx="2592" cy="2551"/>
            </a:xfrm>
          </p:grpSpPr>
          <p:graphicFrame>
            <p:nvGraphicFramePr>
              <p:cNvPr id="17" name="Object 12"/>
              <p:cNvGraphicFramePr>
                <a:graphicFrameLocks/>
              </p:cNvGraphicFramePr>
              <p:nvPr/>
            </p:nvGraphicFramePr>
            <p:xfrm>
              <a:off x="2990" y="1286"/>
              <a:ext cx="2592" cy="2210"/>
            </p:xfrm>
            <a:graphic>
              <a:graphicData uri="http://schemas.openxmlformats.org/presentationml/2006/ole">
                <p:oleObj spid="_x0000_s644099" name="PHOTO-PAINT Image" r:id="rId5" imgW="2979436" imgH="2541392" progId="">
                  <p:embed/>
                </p:oleObj>
              </a:graphicData>
            </a:graphic>
          </p:graphicFrame>
          <p:sp>
            <p:nvSpPr>
              <p:cNvPr id="18" name="Rectangle 13"/>
              <p:cNvSpPr>
                <a:spLocks noChangeArrowheads="1"/>
              </p:cNvSpPr>
              <p:nvPr/>
            </p:nvSpPr>
            <p:spPr bwMode="auto">
              <a:xfrm>
                <a:off x="3306" y="3494"/>
                <a:ext cx="1968" cy="343"/>
              </a:xfrm>
              <a:prstGeom prst="rect">
                <a:avLst/>
              </a:prstGeom>
              <a:noFill/>
              <a:ln w="9525">
                <a:noFill/>
                <a:miter lim="800000"/>
                <a:headEnd/>
                <a:tailEnd/>
              </a:ln>
              <a:effectLst/>
            </p:spPr>
            <p:txBody>
              <a:bodyPr lIns="92075" tIns="46038" rIns="92075" bIns="46038">
                <a:spAutoFit/>
              </a:bodyPr>
              <a:lstStyle/>
              <a:p>
                <a:pPr algn="ctr">
                  <a:spcBef>
                    <a:spcPct val="50000"/>
                  </a:spcBef>
                </a:pPr>
                <a:r>
                  <a:rPr lang="en-US" sz="2400">
                    <a:solidFill>
                      <a:schemeClr val="accent2"/>
                    </a:solidFill>
                  </a:rPr>
                  <a:t>Metal 1</a:t>
                </a:r>
                <a:endParaRPr lang="en-US" sz="2000" b="0"/>
              </a:p>
            </p:txBody>
          </p:sp>
        </p:grpSp>
        <p:sp>
          <p:nvSpPr>
            <p:cNvPr id="15" name="Line 14"/>
            <p:cNvSpPr>
              <a:spLocks noChangeShapeType="1"/>
            </p:cNvSpPr>
            <p:nvPr/>
          </p:nvSpPr>
          <p:spPr bwMode="auto">
            <a:xfrm>
              <a:off x="3696" y="2256"/>
              <a:ext cx="864" cy="0"/>
            </a:xfrm>
            <a:prstGeom prst="line">
              <a:avLst/>
            </a:prstGeom>
            <a:noFill/>
            <a:ln w="38100">
              <a:solidFill>
                <a:schemeClr val="bg1"/>
              </a:solidFill>
              <a:round/>
              <a:headEnd type="arrow" w="med" len="med"/>
              <a:tailEnd type="arrow" w="med" len="med"/>
            </a:ln>
            <a:effectLst/>
          </p:spPr>
          <p:txBody>
            <a:bodyPr wrap="none" anchor="ctr"/>
            <a:lstStyle/>
            <a:p>
              <a:endParaRPr lang="en-US"/>
            </a:p>
          </p:txBody>
        </p:sp>
        <p:sp>
          <p:nvSpPr>
            <p:cNvPr id="16" name="Text Box 15"/>
            <p:cNvSpPr txBox="1">
              <a:spLocks noChangeArrowheads="1"/>
            </p:cNvSpPr>
            <p:nvPr/>
          </p:nvSpPr>
          <p:spPr bwMode="auto">
            <a:xfrm>
              <a:off x="3696" y="2256"/>
              <a:ext cx="960" cy="288"/>
            </a:xfrm>
            <a:prstGeom prst="rect">
              <a:avLst/>
            </a:prstGeom>
            <a:noFill/>
            <a:ln w="9525">
              <a:noFill/>
              <a:miter lim="800000"/>
              <a:headEnd/>
              <a:tailEnd/>
            </a:ln>
            <a:effectLst/>
          </p:spPr>
          <p:txBody>
            <a:bodyPr>
              <a:spAutoFit/>
            </a:bodyPr>
            <a:lstStyle/>
            <a:p>
              <a:pPr>
                <a:spcBef>
                  <a:spcPct val="50000"/>
                </a:spcBef>
              </a:pPr>
              <a:r>
                <a:rPr lang="en-US" sz="2400">
                  <a:solidFill>
                    <a:schemeClr val="bg1"/>
                  </a:solidFill>
                </a:rPr>
                <a:t>~ 12 </a:t>
              </a:r>
              <a:r>
                <a:rPr lang="en-US" sz="2400">
                  <a:solidFill>
                    <a:schemeClr val="bg1"/>
                  </a:solidFill>
                  <a:latin typeface="Symbol" pitchFamily="18" charset="2"/>
                </a:rPr>
                <a:t>m</a:t>
              </a:r>
              <a:r>
                <a:rPr lang="en-US" sz="2400">
                  <a:solidFill>
                    <a:schemeClr val="bg1"/>
                  </a:solidFill>
                </a:rPr>
                <a:t>m</a:t>
              </a:r>
            </a:p>
          </p:txBody>
        </p:sp>
      </p:grpSp>
      <p:sp>
        <p:nvSpPr>
          <p:cNvPr id="19" name="Text Box 16"/>
          <p:cNvSpPr txBox="1">
            <a:spLocks noChangeArrowheads="1"/>
          </p:cNvSpPr>
          <p:nvPr/>
        </p:nvSpPr>
        <p:spPr bwMode="auto">
          <a:xfrm>
            <a:off x="983456" y="1509707"/>
            <a:ext cx="7162800" cy="336550"/>
          </a:xfrm>
          <a:prstGeom prst="rect">
            <a:avLst/>
          </a:prstGeom>
          <a:noFill/>
          <a:ln w="12700">
            <a:noFill/>
            <a:miter lim="800000"/>
            <a:headEnd/>
            <a:tailEnd/>
          </a:ln>
          <a:effectLst/>
        </p:spPr>
        <p:txBody>
          <a:bodyPr>
            <a:spAutoFit/>
          </a:bodyPr>
          <a:lstStyle/>
          <a:p>
            <a:pPr algn="ctr">
              <a:spcBef>
                <a:spcPct val="50000"/>
              </a:spcBef>
            </a:pPr>
            <a:r>
              <a:rPr lang="en-US" sz="1600" i="1" dirty="0">
                <a:latin typeface="Helvetica" charset="0"/>
              </a:rPr>
              <a:t>Banerjee, Kim, </a:t>
            </a:r>
            <a:r>
              <a:rPr lang="en-US" sz="1600" i="1" dirty="0" err="1">
                <a:latin typeface="Helvetica" charset="0"/>
              </a:rPr>
              <a:t>Amerasekera</a:t>
            </a:r>
            <a:r>
              <a:rPr lang="en-US" sz="1600" i="1" dirty="0">
                <a:latin typeface="Helvetica" charset="0"/>
              </a:rPr>
              <a:t>, </a:t>
            </a:r>
            <a:r>
              <a:rPr lang="en-US" sz="1600" i="1" dirty="0" err="1">
                <a:latin typeface="Helvetica" charset="0"/>
              </a:rPr>
              <a:t>Hu</a:t>
            </a:r>
            <a:r>
              <a:rPr lang="en-US" sz="1600" i="1" dirty="0">
                <a:latin typeface="Helvetica" charset="0"/>
              </a:rPr>
              <a:t>, Wong, and Goodson, IRPS 2000   </a:t>
            </a:r>
          </a:p>
        </p:txBody>
      </p:sp>
    </p:spTree>
  </p:cSld>
  <p:clrMapOvr>
    <a:masterClrMapping/>
  </p:clrMapOvr>
  <p:transition>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1"/>
          <p:cNvPicPr>
            <a:picLocks noChangeAspect="1" noChangeArrowheads="1"/>
          </p:cNvPicPr>
          <p:nvPr/>
        </p:nvPicPr>
        <p:blipFill>
          <a:blip r:embed="rId3" cstate="print"/>
          <a:srcRect/>
          <a:stretch>
            <a:fillRect/>
          </a:stretch>
        </p:blipFill>
        <p:spPr bwMode="auto">
          <a:xfrm>
            <a:off x="112949" y="1797274"/>
            <a:ext cx="4338174" cy="3738821"/>
          </a:xfrm>
          <a:prstGeom prst="rect">
            <a:avLst/>
          </a:prstGeom>
          <a:noFill/>
          <a:ln w="9525">
            <a:noFill/>
            <a:miter lim="800000"/>
            <a:headEnd/>
            <a:tailEnd/>
          </a:ln>
          <a:effectLst/>
        </p:spPr>
      </p:pic>
      <p:sp>
        <p:nvSpPr>
          <p:cNvPr id="39" name="Slide Number Placeholder 3"/>
          <p:cNvSpPr>
            <a:spLocks noGrp="1"/>
          </p:cNvSpPr>
          <p:nvPr>
            <p:ph type="sldNum" sz="quarter" idx="10"/>
          </p:nvPr>
        </p:nvSpPr>
        <p:spPr/>
        <p:txBody>
          <a:bodyPr/>
          <a:lstStyle/>
          <a:p>
            <a:fld id="{90EADEC0-10DE-4ABF-82D3-E07998FE1F92}" type="slidenum">
              <a:rPr lang="en-US"/>
              <a:pPr/>
              <a:t>24</a:t>
            </a:fld>
            <a:endParaRPr lang="en-US"/>
          </a:p>
        </p:txBody>
      </p:sp>
      <p:sp>
        <p:nvSpPr>
          <p:cNvPr id="498691" name="Rectangle 3"/>
          <p:cNvSpPr>
            <a:spLocks noGrp="1" noChangeArrowheads="1"/>
          </p:cNvSpPr>
          <p:nvPr>
            <p:ph type="title"/>
          </p:nvPr>
        </p:nvSpPr>
        <p:spPr>
          <a:xfrm>
            <a:off x="381000" y="219075"/>
            <a:ext cx="8088313" cy="549275"/>
          </a:xfrm>
          <a:noFill/>
          <a:ln/>
        </p:spPr>
        <p:txBody>
          <a:bodyPr lIns="90487" tIns="0" rIns="0" bIns="0">
            <a:spAutoFit/>
          </a:bodyPr>
          <a:lstStyle/>
          <a:p>
            <a:r>
              <a:rPr lang="en-US" dirty="0"/>
              <a:t>Chip-Level Thermal Challenges</a:t>
            </a:r>
          </a:p>
        </p:txBody>
      </p:sp>
      <p:sp>
        <p:nvSpPr>
          <p:cNvPr id="498718" name="Text Box 30"/>
          <p:cNvSpPr txBox="1">
            <a:spLocks noChangeArrowheads="1"/>
          </p:cNvSpPr>
          <p:nvPr/>
        </p:nvSpPr>
        <p:spPr bwMode="auto">
          <a:xfrm>
            <a:off x="4484616" y="3596861"/>
            <a:ext cx="601663" cy="457200"/>
          </a:xfrm>
          <a:prstGeom prst="rect">
            <a:avLst/>
          </a:prstGeom>
          <a:solidFill>
            <a:schemeClr val="bg1"/>
          </a:solidFill>
          <a:ln w="9525">
            <a:noFill/>
            <a:miter lim="800000"/>
            <a:headEnd/>
            <a:tailEnd/>
          </a:ln>
          <a:effectLst/>
        </p:spPr>
        <p:txBody>
          <a:bodyPr lIns="45720" rIns="45720" anchor="ctr">
            <a:spAutoFit/>
          </a:bodyPr>
          <a:lstStyle/>
          <a:p>
            <a:pPr eaLnBrk="0" hangingPunct="0">
              <a:spcBef>
                <a:spcPct val="50000"/>
              </a:spcBef>
            </a:pPr>
            <a:r>
              <a:rPr lang="en-US" b="1">
                <a:solidFill>
                  <a:srgbClr val="CC0000"/>
                </a:solidFill>
              </a:rPr>
              <a:t>Hot Plate</a:t>
            </a:r>
          </a:p>
        </p:txBody>
      </p:sp>
      <p:sp>
        <p:nvSpPr>
          <p:cNvPr id="498719" name="Line 31"/>
          <p:cNvSpPr>
            <a:spLocks noChangeShapeType="1"/>
          </p:cNvSpPr>
          <p:nvPr/>
        </p:nvSpPr>
        <p:spPr bwMode="auto">
          <a:xfrm flipH="1">
            <a:off x="4142532" y="3814349"/>
            <a:ext cx="347663" cy="0"/>
          </a:xfrm>
          <a:prstGeom prst="line">
            <a:avLst/>
          </a:prstGeom>
          <a:noFill/>
          <a:ln w="38100">
            <a:solidFill>
              <a:srgbClr val="CC0000"/>
            </a:solidFill>
            <a:round/>
            <a:headEnd/>
            <a:tailEnd type="triangle" w="med" len="med"/>
          </a:ln>
          <a:effectLst/>
        </p:spPr>
        <p:txBody>
          <a:bodyPr/>
          <a:lstStyle/>
          <a:p>
            <a:endParaRPr lang="en-US"/>
          </a:p>
        </p:txBody>
      </p:sp>
      <p:sp>
        <p:nvSpPr>
          <p:cNvPr id="498722" name="Line 34"/>
          <p:cNvSpPr>
            <a:spLocks noChangeShapeType="1"/>
          </p:cNvSpPr>
          <p:nvPr/>
        </p:nvSpPr>
        <p:spPr bwMode="auto">
          <a:xfrm flipH="1">
            <a:off x="4142533" y="2752725"/>
            <a:ext cx="347662" cy="0"/>
          </a:xfrm>
          <a:prstGeom prst="line">
            <a:avLst/>
          </a:prstGeom>
          <a:noFill/>
          <a:ln w="38100">
            <a:solidFill>
              <a:srgbClr val="CC0000"/>
            </a:solidFill>
            <a:round/>
            <a:headEnd/>
            <a:tailEnd type="triangle" w="med" len="med"/>
          </a:ln>
          <a:effectLst/>
        </p:spPr>
        <p:txBody>
          <a:bodyPr/>
          <a:lstStyle/>
          <a:p>
            <a:endParaRPr lang="en-US"/>
          </a:p>
        </p:txBody>
      </p:sp>
      <p:sp>
        <p:nvSpPr>
          <p:cNvPr id="498723" name="Line 35"/>
          <p:cNvSpPr>
            <a:spLocks noChangeShapeType="1"/>
          </p:cNvSpPr>
          <p:nvPr/>
        </p:nvSpPr>
        <p:spPr bwMode="auto">
          <a:xfrm>
            <a:off x="4142533" y="1799192"/>
            <a:ext cx="347662" cy="0"/>
          </a:xfrm>
          <a:prstGeom prst="line">
            <a:avLst/>
          </a:prstGeom>
          <a:noFill/>
          <a:ln w="38100">
            <a:solidFill>
              <a:srgbClr val="CC0000"/>
            </a:solidFill>
            <a:round/>
            <a:headEnd type="triangle" w="med" len="med"/>
            <a:tailEnd/>
          </a:ln>
          <a:effectLst/>
        </p:spPr>
        <p:txBody>
          <a:bodyPr/>
          <a:lstStyle/>
          <a:p>
            <a:endParaRPr lang="en-US"/>
          </a:p>
        </p:txBody>
      </p:sp>
      <p:sp>
        <p:nvSpPr>
          <p:cNvPr id="498779" name="Rectangle 91"/>
          <p:cNvSpPr>
            <a:spLocks noChangeArrowheads="1"/>
          </p:cNvSpPr>
          <p:nvPr/>
        </p:nvSpPr>
        <p:spPr bwMode="auto">
          <a:xfrm>
            <a:off x="7077209" y="5594165"/>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1.4</a:t>
            </a:r>
          </a:p>
        </p:txBody>
      </p:sp>
      <p:sp>
        <p:nvSpPr>
          <p:cNvPr id="498780" name="Rectangle 92"/>
          <p:cNvSpPr>
            <a:spLocks noChangeArrowheads="1"/>
          </p:cNvSpPr>
          <p:nvPr/>
        </p:nvSpPr>
        <p:spPr bwMode="auto">
          <a:xfrm>
            <a:off x="5640522" y="5594165"/>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SiO</a:t>
            </a:r>
            <a:r>
              <a:rPr lang="en-US" sz="1400" baseline="-25000"/>
              <a:t>2</a:t>
            </a:r>
          </a:p>
        </p:txBody>
      </p:sp>
      <p:sp>
        <p:nvSpPr>
          <p:cNvPr id="498781" name="Rectangle 93"/>
          <p:cNvSpPr>
            <a:spLocks noChangeArrowheads="1"/>
          </p:cNvSpPr>
          <p:nvPr/>
        </p:nvSpPr>
        <p:spPr bwMode="auto">
          <a:xfrm>
            <a:off x="7077209" y="5254440"/>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13</a:t>
            </a:r>
          </a:p>
        </p:txBody>
      </p:sp>
      <p:sp>
        <p:nvSpPr>
          <p:cNvPr id="498782" name="Rectangle 94"/>
          <p:cNvSpPr>
            <a:spLocks noChangeArrowheads="1"/>
          </p:cNvSpPr>
          <p:nvPr/>
        </p:nvSpPr>
        <p:spPr bwMode="auto">
          <a:xfrm>
            <a:off x="5640522" y="5254440"/>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Si (10 nm)</a:t>
            </a:r>
          </a:p>
        </p:txBody>
      </p:sp>
      <p:sp>
        <p:nvSpPr>
          <p:cNvPr id="498783" name="Rectangle 95"/>
          <p:cNvSpPr>
            <a:spLocks noChangeArrowheads="1"/>
          </p:cNvSpPr>
          <p:nvPr/>
        </p:nvSpPr>
        <p:spPr bwMode="auto">
          <a:xfrm>
            <a:off x="7077209" y="4916303"/>
            <a:ext cx="1457325" cy="338137"/>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40</a:t>
            </a:r>
          </a:p>
        </p:txBody>
      </p:sp>
      <p:sp>
        <p:nvSpPr>
          <p:cNvPr id="498784" name="Rectangle 96"/>
          <p:cNvSpPr>
            <a:spLocks noChangeArrowheads="1"/>
          </p:cNvSpPr>
          <p:nvPr/>
        </p:nvSpPr>
        <p:spPr bwMode="auto">
          <a:xfrm>
            <a:off x="5640522" y="4916303"/>
            <a:ext cx="1436687" cy="338137"/>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Silicides</a:t>
            </a:r>
          </a:p>
        </p:txBody>
      </p:sp>
      <p:sp>
        <p:nvSpPr>
          <p:cNvPr id="498785" name="Rectangle 97"/>
          <p:cNvSpPr>
            <a:spLocks noChangeArrowheads="1"/>
          </p:cNvSpPr>
          <p:nvPr/>
        </p:nvSpPr>
        <p:spPr bwMode="auto">
          <a:xfrm>
            <a:off x="7077209" y="4574990"/>
            <a:ext cx="1457325" cy="341312"/>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60</a:t>
            </a:r>
          </a:p>
        </p:txBody>
      </p:sp>
      <p:sp>
        <p:nvSpPr>
          <p:cNvPr id="498786" name="Rectangle 98"/>
          <p:cNvSpPr>
            <a:spLocks noChangeArrowheads="1"/>
          </p:cNvSpPr>
          <p:nvPr/>
        </p:nvSpPr>
        <p:spPr bwMode="auto">
          <a:xfrm>
            <a:off x="5640522" y="4574990"/>
            <a:ext cx="1436687" cy="341312"/>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Ge</a:t>
            </a:r>
          </a:p>
        </p:txBody>
      </p:sp>
      <p:sp>
        <p:nvSpPr>
          <p:cNvPr id="498787" name="Rectangle 99"/>
          <p:cNvSpPr>
            <a:spLocks noChangeArrowheads="1"/>
          </p:cNvSpPr>
          <p:nvPr/>
        </p:nvSpPr>
        <p:spPr bwMode="auto">
          <a:xfrm>
            <a:off x="7077209" y="4235265"/>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smtClean="0"/>
              <a:t>150</a:t>
            </a:r>
            <a:endParaRPr lang="en-US" sz="1400" dirty="0"/>
          </a:p>
        </p:txBody>
      </p:sp>
      <p:sp>
        <p:nvSpPr>
          <p:cNvPr id="498788" name="Rectangle 100"/>
          <p:cNvSpPr>
            <a:spLocks noChangeArrowheads="1"/>
          </p:cNvSpPr>
          <p:nvPr/>
        </p:nvSpPr>
        <p:spPr bwMode="auto">
          <a:xfrm>
            <a:off x="5640522" y="4235265"/>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a:t>Si</a:t>
            </a:r>
          </a:p>
        </p:txBody>
      </p:sp>
      <p:sp>
        <p:nvSpPr>
          <p:cNvPr id="498789" name="Rectangle 101"/>
          <p:cNvSpPr>
            <a:spLocks noChangeArrowheads="1"/>
          </p:cNvSpPr>
          <p:nvPr/>
        </p:nvSpPr>
        <p:spPr bwMode="auto">
          <a:xfrm>
            <a:off x="7077209" y="3554870"/>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600" b="1" i="1">
                <a:solidFill>
                  <a:schemeClr val="accent2"/>
                </a:solidFill>
                <a:latin typeface="Arial" charset="0"/>
              </a:rPr>
              <a:t>k (W/m/K)</a:t>
            </a:r>
          </a:p>
        </p:txBody>
      </p:sp>
      <p:sp>
        <p:nvSpPr>
          <p:cNvPr id="498790" name="Rectangle 102"/>
          <p:cNvSpPr>
            <a:spLocks noChangeArrowheads="1"/>
          </p:cNvSpPr>
          <p:nvPr/>
        </p:nvSpPr>
        <p:spPr bwMode="auto">
          <a:xfrm>
            <a:off x="5640522" y="3554870"/>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600" b="1" i="1">
                <a:solidFill>
                  <a:schemeClr val="accent2"/>
                </a:solidFill>
                <a:latin typeface="Arial" charset="0"/>
              </a:rPr>
              <a:t>Material</a:t>
            </a:r>
          </a:p>
        </p:txBody>
      </p:sp>
      <p:sp>
        <p:nvSpPr>
          <p:cNvPr id="498793" name="Line 105"/>
          <p:cNvSpPr>
            <a:spLocks noChangeShapeType="1"/>
          </p:cNvSpPr>
          <p:nvPr/>
        </p:nvSpPr>
        <p:spPr bwMode="auto">
          <a:xfrm>
            <a:off x="5640522" y="4583946"/>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98794" name="Line 106"/>
          <p:cNvSpPr>
            <a:spLocks noChangeShapeType="1"/>
          </p:cNvSpPr>
          <p:nvPr/>
        </p:nvSpPr>
        <p:spPr bwMode="auto">
          <a:xfrm>
            <a:off x="5640522" y="4916303"/>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98795" name="Line 107"/>
          <p:cNvSpPr>
            <a:spLocks noChangeShapeType="1"/>
          </p:cNvSpPr>
          <p:nvPr/>
        </p:nvSpPr>
        <p:spPr bwMode="auto">
          <a:xfrm>
            <a:off x="5640522" y="5254440"/>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98796" name="Line 108"/>
          <p:cNvSpPr>
            <a:spLocks noChangeShapeType="1"/>
          </p:cNvSpPr>
          <p:nvPr/>
        </p:nvSpPr>
        <p:spPr bwMode="auto">
          <a:xfrm>
            <a:off x="5640522" y="5594165"/>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98797" name="Line 109"/>
          <p:cNvSpPr>
            <a:spLocks noChangeShapeType="1"/>
          </p:cNvSpPr>
          <p:nvPr/>
        </p:nvSpPr>
        <p:spPr bwMode="auto">
          <a:xfrm>
            <a:off x="5640522" y="5933890"/>
            <a:ext cx="2894012" cy="0"/>
          </a:xfrm>
          <a:prstGeom prst="line">
            <a:avLst/>
          </a:prstGeom>
          <a:noFill/>
          <a:ln w="12700" cap="sq">
            <a:solidFill>
              <a:schemeClr val="tx1"/>
            </a:solidFill>
            <a:round/>
            <a:headEnd/>
            <a:tailEnd/>
          </a:ln>
          <a:effectLst/>
        </p:spPr>
        <p:txBody>
          <a:bodyPr wrap="none" tIns="18288" bIns="18288" anchor="ctr"/>
          <a:lstStyle/>
          <a:p>
            <a:endParaRPr lang="en-US"/>
          </a:p>
        </p:txBody>
      </p:sp>
      <p:pic>
        <p:nvPicPr>
          <p:cNvPr id="498801" name="Picture 113" descr="ibm-ssige"/>
          <p:cNvPicPr>
            <a:picLocks noChangeAspect="1" noChangeArrowheads="1"/>
          </p:cNvPicPr>
          <p:nvPr/>
        </p:nvPicPr>
        <p:blipFill>
          <a:blip r:embed="rId4" cstate="print"/>
          <a:srcRect/>
          <a:stretch>
            <a:fillRect/>
          </a:stretch>
        </p:blipFill>
        <p:spPr bwMode="auto">
          <a:xfrm>
            <a:off x="5417030" y="1417167"/>
            <a:ext cx="3275012" cy="1916112"/>
          </a:xfrm>
          <a:prstGeom prst="rect">
            <a:avLst/>
          </a:prstGeom>
          <a:noFill/>
        </p:spPr>
      </p:pic>
      <p:sp>
        <p:nvSpPr>
          <p:cNvPr id="498802" name="Rectangle 114"/>
          <p:cNvSpPr>
            <a:spLocks noChangeAspect="1" noChangeArrowheads="1"/>
          </p:cNvSpPr>
          <p:nvPr/>
        </p:nvSpPr>
        <p:spPr bwMode="auto">
          <a:xfrm>
            <a:off x="5350355" y="929805"/>
            <a:ext cx="3471862" cy="514350"/>
          </a:xfrm>
          <a:prstGeom prst="rect">
            <a:avLst/>
          </a:prstGeom>
          <a:noFill/>
          <a:ln w="12700">
            <a:noFill/>
            <a:miter lim="800000"/>
            <a:headEnd/>
            <a:tailEnd/>
          </a:ln>
          <a:effectLst/>
        </p:spPr>
        <p:txBody>
          <a:bodyPr lIns="90487" tIns="44450" rIns="90487" bIns="44450">
            <a:spAutoFit/>
          </a:bodyPr>
          <a:lstStyle/>
          <a:p>
            <a:pPr algn="l" eaLnBrk="0" hangingPunct="0"/>
            <a:r>
              <a:rPr lang="en-US" sz="1400" b="1" i="1">
                <a:solidFill>
                  <a:schemeClr val="tx2"/>
                </a:solidFill>
                <a:latin typeface="Arial" charset="0"/>
              </a:rPr>
              <a:t>Device Level:</a:t>
            </a:r>
          </a:p>
          <a:p>
            <a:pPr algn="l" eaLnBrk="0" hangingPunct="0"/>
            <a:r>
              <a:rPr lang="en-US" sz="1400" b="1" i="1">
                <a:solidFill>
                  <a:schemeClr val="tx2"/>
                </a:solidFill>
                <a:latin typeface="Arial" charset="0"/>
              </a:rPr>
              <a:t>Confined Geometries, Novel Materials</a:t>
            </a:r>
          </a:p>
        </p:txBody>
      </p:sp>
      <p:sp>
        <p:nvSpPr>
          <p:cNvPr id="498803" name="Text Box 115"/>
          <p:cNvSpPr txBox="1">
            <a:spLocks noChangeArrowheads="1"/>
          </p:cNvSpPr>
          <p:nvPr/>
        </p:nvSpPr>
        <p:spPr bwMode="auto">
          <a:xfrm>
            <a:off x="6305550" y="6115050"/>
            <a:ext cx="2695575" cy="274638"/>
          </a:xfrm>
          <a:prstGeom prst="rect">
            <a:avLst/>
          </a:prstGeom>
          <a:noFill/>
          <a:ln w="15875" algn="ctr">
            <a:noFill/>
            <a:miter lim="800000"/>
            <a:headEnd/>
            <a:tailEnd/>
          </a:ln>
          <a:effectLst/>
        </p:spPr>
        <p:txBody>
          <a:bodyPr>
            <a:spAutoFit/>
          </a:bodyPr>
          <a:lstStyle/>
          <a:p>
            <a:pPr algn="l"/>
            <a:r>
              <a:rPr lang="en-US"/>
              <a:t>Source: E. Pop (Proc IEEE 2006)</a:t>
            </a:r>
          </a:p>
        </p:txBody>
      </p:sp>
      <p:sp>
        <p:nvSpPr>
          <p:cNvPr id="38" name="Rectangle 99"/>
          <p:cNvSpPr>
            <a:spLocks noChangeArrowheads="1"/>
          </p:cNvSpPr>
          <p:nvPr/>
        </p:nvSpPr>
        <p:spPr bwMode="auto">
          <a:xfrm>
            <a:off x="7086173" y="3885634"/>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smtClean="0"/>
              <a:t>400</a:t>
            </a:r>
            <a:endParaRPr lang="en-US" sz="1400" dirty="0"/>
          </a:p>
        </p:txBody>
      </p:sp>
      <p:sp>
        <p:nvSpPr>
          <p:cNvPr id="40" name="Rectangle 100"/>
          <p:cNvSpPr>
            <a:spLocks noChangeArrowheads="1"/>
          </p:cNvSpPr>
          <p:nvPr/>
        </p:nvSpPr>
        <p:spPr bwMode="auto">
          <a:xfrm>
            <a:off x="5649486" y="3885634"/>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smtClean="0"/>
              <a:t>Cu</a:t>
            </a:r>
            <a:endParaRPr lang="en-US" sz="1400" dirty="0"/>
          </a:p>
        </p:txBody>
      </p:sp>
      <p:sp>
        <p:nvSpPr>
          <p:cNvPr id="41" name="Line 104"/>
          <p:cNvSpPr>
            <a:spLocks noChangeShapeType="1"/>
          </p:cNvSpPr>
          <p:nvPr/>
        </p:nvSpPr>
        <p:spPr bwMode="auto">
          <a:xfrm>
            <a:off x="5649486" y="3554870"/>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2" name="Line 105"/>
          <p:cNvSpPr>
            <a:spLocks noChangeShapeType="1"/>
          </p:cNvSpPr>
          <p:nvPr/>
        </p:nvSpPr>
        <p:spPr bwMode="auto">
          <a:xfrm>
            <a:off x="5649486" y="4225359"/>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98799" name="Line 111"/>
          <p:cNvSpPr>
            <a:spLocks noChangeShapeType="1"/>
          </p:cNvSpPr>
          <p:nvPr/>
        </p:nvSpPr>
        <p:spPr bwMode="auto">
          <a:xfrm>
            <a:off x="7077209" y="3895540"/>
            <a:ext cx="1587" cy="2038350"/>
          </a:xfrm>
          <a:prstGeom prst="line">
            <a:avLst/>
          </a:prstGeom>
          <a:noFill/>
          <a:ln w="12700">
            <a:solidFill>
              <a:schemeClr val="tx1"/>
            </a:solidFill>
            <a:round/>
            <a:headEnd/>
            <a:tailEnd/>
          </a:ln>
          <a:effectLst/>
        </p:spPr>
        <p:txBody>
          <a:bodyPr wrap="none" tIns="18288" bIns="18288" anchor="ctr"/>
          <a:lstStyle/>
          <a:p>
            <a:endParaRPr lang="en-US"/>
          </a:p>
        </p:txBody>
      </p:sp>
      <p:sp>
        <p:nvSpPr>
          <p:cNvPr id="498792" name="Line 104"/>
          <p:cNvSpPr>
            <a:spLocks noChangeShapeType="1"/>
          </p:cNvSpPr>
          <p:nvPr/>
        </p:nvSpPr>
        <p:spPr bwMode="auto">
          <a:xfrm>
            <a:off x="5640522" y="3894595"/>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98800" name="Line 112"/>
          <p:cNvSpPr>
            <a:spLocks noChangeShapeType="1"/>
          </p:cNvSpPr>
          <p:nvPr/>
        </p:nvSpPr>
        <p:spPr bwMode="auto">
          <a:xfrm flipH="1">
            <a:off x="8536120" y="3558985"/>
            <a:ext cx="0" cy="2377440"/>
          </a:xfrm>
          <a:prstGeom prst="line">
            <a:avLst/>
          </a:prstGeom>
          <a:noFill/>
          <a:ln w="12700" cap="sq">
            <a:solidFill>
              <a:schemeClr val="tx1"/>
            </a:solidFill>
            <a:round/>
            <a:headEnd/>
            <a:tailEnd/>
          </a:ln>
          <a:effectLst/>
        </p:spPr>
        <p:txBody>
          <a:bodyPr wrap="none" tIns="18288" bIns="18288" anchor="ctr"/>
          <a:lstStyle/>
          <a:p>
            <a:endParaRPr lang="en-US"/>
          </a:p>
        </p:txBody>
      </p:sp>
      <p:sp>
        <p:nvSpPr>
          <p:cNvPr id="498721" name="Text Box 33"/>
          <p:cNvSpPr txBox="1">
            <a:spLocks noChangeArrowheads="1"/>
          </p:cNvSpPr>
          <p:nvPr/>
        </p:nvSpPr>
        <p:spPr bwMode="auto">
          <a:xfrm>
            <a:off x="4484616" y="2520950"/>
            <a:ext cx="811213" cy="457200"/>
          </a:xfrm>
          <a:prstGeom prst="rect">
            <a:avLst/>
          </a:prstGeom>
          <a:solidFill>
            <a:schemeClr val="bg1"/>
          </a:solidFill>
          <a:ln w="9525">
            <a:noFill/>
            <a:miter lim="800000"/>
            <a:headEnd/>
            <a:tailEnd/>
          </a:ln>
          <a:effectLst/>
        </p:spPr>
        <p:txBody>
          <a:bodyPr lIns="45720" rIns="45720" anchor="ctr">
            <a:spAutoFit/>
          </a:bodyPr>
          <a:lstStyle/>
          <a:p>
            <a:pPr eaLnBrk="0" hangingPunct="0">
              <a:spcBef>
                <a:spcPct val="50000"/>
              </a:spcBef>
            </a:pPr>
            <a:r>
              <a:rPr lang="en-US" b="1" dirty="0">
                <a:solidFill>
                  <a:srgbClr val="CC0000"/>
                </a:solidFill>
              </a:rPr>
              <a:t>Nuclear Reactor</a:t>
            </a:r>
          </a:p>
        </p:txBody>
      </p:sp>
      <p:sp>
        <p:nvSpPr>
          <p:cNvPr id="498720" name="Text Box 32"/>
          <p:cNvSpPr txBox="1">
            <a:spLocks noChangeArrowheads="1"/>
          </p:cNvSpPr>
          <p:nvPr/>
        </p:nvSpPr>
        <p:spPr bwMode="auto">
          <a:xfrm>
            <a:off x="4484616" y="1584879"/>
            <a:ext cx="793750" cy="457200"/>
          </a:xfrm>
          <a:prstGeom prst="rect">
            <a:avLst/>
          </a:prstGeom>
          <a:solidFill>
            <a:schemeClr val="bg1"/>
          </a:solidFill>
          <a:ln w="9525">
            <a:noFill/>
            <a:miter lim="800000"/>
            <a:headEnd/>
            <a:tailEnd/>
          </a:ln>
          <a:effectLst/>
        </p:spPr>
        <p:txBody>
          <a:bodyPr lIns="45720" rIns="45720" anchor="ctr">
            <a:spAutoFit/>
          </a:bodyPr>
          <a:lstStyle/>
          <a:p>
            <a:pPr eaLnBrk="0" hangingPunct="0">
              <a:spcBef>
                <a:spcPct val="50000"/>
              </a:spcBef>
            </a:pPr>
            <a:r>
              <a:rPr lang="en-US" b="1" dirty="0">
                <a:solidFill>
                  <a:srgbClr val="CC0000"/>
                </a:solidFill>
              </a:rPr>
              <a:t>Rocket Nozzle</a:t>
            </a:r>
          </a:p>
        </p:txBody>
      </p:sp>
      <p:sp>
        <p:nvSpPr>
          <p:cNvPr id="498798" name="Line 110"/>
          <p:cNvSpPr>
            <a:spLocks noChangeShapeType="1"/>
          </p:cNvSpPr>
          <p:nvPr/>
        </p:nvSpPr>
        <p:spPr bwMode="auto">
          <a:xfrm>
            <a:off x="5640522" y="3554870"/>
            <a:ext cx="1587" cy="2377440"/>
          </a:xfrm>
          <a:prstGeom prst="line">
            <a:avLst/>
          </a:prstGeom>
          <a:noFill/>
          <a:ln w="12700" cap="sq">
            <a:solidFill>
              <a:schemeClr val="tx1"/>
            </a:solidFill>
            <a:round/>
            <a:headEnd/>
            <a:tailEnd/>
          </a:ln>
          <a:effectLst/>
        </p:spPr>
        <p:txBody>
          <a:bodyPr wrap="none" tIns="18288" bIns="18288" anchor="ctr"/>
          <a:lstStyle/>
          <a:p>
            <a:endParaRPr lang="en-US"/>
          </a:p>
        </p:txBody>
      </p:sp>
    </p:spTree>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p:cNvPicPr>
            <a:picLocks noChangeAspect="1" noChangeArrowheads="1"/>
          </p:cNvPicPr>
          <p:nvPr/>
        </p:nvPicPr>
        <p:blipFill>
          <a:blip r:embed="rId3" cstate="print"/>
          <a:srcRect/>
          <a:stretch>
            <a:fillRect/>
          </a:stretch>
        </p:blipFill>
        <p:spPr bwMode="auto">
          <a:xfrm>
            <a:off x="2351119" y="1680360"/>
            <a:ext cx="6657079" cy="4615797"/>
          </a:xfrm>
          <a:prstGeom prst="rect">
            <a:avLst/>
          </a:prstGeom>
          <a:noFill/>
          <a:ln w="15875" cap="flat" cmpd="sng" algn="ctr">
            <a:noFill/>
            <a:prstDash val="solid"/>
            <a:miter lim="800000"/>
            <a:headEnd/>
            <a:tailEnd/>
          </a:ln>
          <a:effectLst/>
        </p:spPr>
      </p:pic>
      <p:sp>
        <p:nvSpPr>
          <p:cNvPr id="2" name="Title 1"/>
          <p:cNvSpPr>
            <a:spLocks noGrp="1"/>
          </p:cNvSpPr>
          <p:nvPr>
            <p:ph type="title"/>
          </p:nvPr>
        </p:nvSpPr>
        <p:spPr>
          <a:xfrm>
            <a:off x="409575" y="123825"/>
            <a:ext cx="8229600" cy="1754326"/>
          </a:xfrm>
        </p:spPr>
        <p:txBody>
          <a:bodyPr/>
          <a:lstStyle/>
          <a:p>
            <a:r>
              <a:rPr lang="en-US" dirty="0" smtClean="0"/>
              <a:t>Why (down)Scaling?</a:t>
            </a:r>
            <a:br>
              <a:rPr lang="en-US" dirty="0" smtClean="0"/>
            </a:br>
            <a:r>
              <a:rPr lang="en-US" dirty="0" smtClean="0"/>
              <a:t>To increase speed &amp; complexity!</a:t>
            </a:r>
            <a:br>
              <a:rPr lang="en-US" dirty="0" smtClean="0"/>
            </a:br>
            <a:r>
              <a:rPr lang="en-US" dirty="0" smtClean="0"/>
              <a:t>$1000 buys:</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25</a:t>
            </a:fld>
            <a:endParaRPr lang="en-US"/>
          </a:p>
        </p:txBody>
      </p:sp>
      <p:sp>
        <p:nvSpPr>
          <p:cNvPr id="5" name="TextBox 4"/>
          <p:cNvSpPr txBox="1"/>
          <p:nvPr/>
        </p:nvSpPr>
        <p:spPr>
          <a:xfrm>
            <a:off x="409575" y="6007608"/>
            <a:ext cx="1926811" cy="276999"/>
          </a:xfrm>
          <a:prstGeom prst="rect">
            <a:avLst/>
          </a:prstGeom>
          <a:noFill/>
        </p:spPr>
        <p:txBody>
          <a:bodyPr wrap="none" rtlCol="0">
            <a:spAutoFit/>
          </a:bodyPr>
          <a:lstStyle/>
          <a:p>
            <a:r>
              <a:rPr lang="en-US" dirty="0" smtClean="0"/>
              <a:t>Source: J. Welser, IBM</a:t>
            </a:r>
            <a:endParaRPr lang="en-US" dirty="0"/>
          </a:p>
        </p:txBody>
      </p:sp>
    </p:spTree>
  </p:cSld>
  <p:clrMapOvr>
    <a:masterClrMapping/>
  </p:clrMapOvr>
  <p:transition>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 Progress in Electronics</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26</a:t>
            </a:fld>
            <a:endParaRPr lang="en-US"/>
          </a:p>
        </p:txBody>
      </p:sp>
      <p:pic>
        <p:nvPicPr>
          <p:cNvPr id="634882" name="Picture 2"/>
          <p:cNvPicPr>
            <a:picLocks noChangeAspect="1" noChangeArrowheads="1"/>
          </p:cNvPicPr>
          <p:nvPr/>
        </p:nvPicPr>
        <p:blipFill>
          <a:blip r:embed="rId3" cstate="print"/>
          <a:srcRect/>
          <a:stretch>
            <a:fillRect/>
          </a:stretch>
        </p:blipFill>
        <p:spPr bwMode="auto">
          <a:xfrm>
            <a:off x="879836" y="1048265"/>
            <a:ext cx="7331657" cy="4961915"/>
          </a:xfrm>
          <a:prstGeom prst="rect">
            <a:avLst/>
          </a:prstGeom>
          <a:noFill/>
          <a:ln w="15875" cap="flat" cmpd="sng" algn="ctr">
            <a:noFill/>
            <a:prstDash val="solid"/>
            <a:miter lim="800000"/>
            <a:headEnd/>
            <a:tailEnd/>
          </a:ln>
          <a:effectLst/>
        </p:spPr>
      </p:pic>
      <p:sp>
        <p:nvSpPr>
          <p:cNvPr id="5" name="TextBox 4"/>
          <p:cNvSpPr txBox="1"/>
          <p:nvPr/>
        </p:nvSpPr>
        <p:spPr>
          <a:xfrm>
            <a:off x="409575" y="6007608"/>
            <a:ext cx="1926811" cy="276999"/>
          </a:xfrm>
          <a:prstGeom prst="rect">
            <a:avLst/>
          </a:prstGeom>
          <a:noFill/>
        </p:spPr>
        <p:txBody>
          <a:bodyPr wrap="none" rtlCol="0">
            <a:spAutoFit/>
          </a:bodyPr>
          <a:lstStyle/>
          <a:p>
            <a:r>
              <a:rPr lang="en-US" dirty="0" smtClean="0"/>
              <a:t>Source: J. Welser, IBM</a:t>
            </a:r>
            <a:endParaRPr lang="en-US" dirty="0"/>
          </a:p>
        </p:txBody>
      </p:sp>
    </p:spTree>
  </p:cSld>
  <p:clrMapOvr>
    <a:masterClrMapping/>
  </p:clrMapOvr>
  <p:transition>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CMOS Power Issue: Active vs. Passive</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27</a:t>
            </a:fld>
            <a:endParaRPr lang="en-US"/>
          </a:p>
        </p:txBody>
      </p:sp>
      <p:pic>
        <p:nvPicPr>
          <p:cNvPr id="635906" name="Picture 2"/>
          <p:cNvPicPr>
            <a:picLocks noChangeAspect="1" noChangeArrowheads="1"/>
          </p:cNvPicPr>
          <p:nvPr/>
        </p:nvPicPr>
        <p:blipFill>
          <a:blip r:embed="rId3" cstate="print"/>
          <a:srcRect/>
          <a:stretch>
            <a:fillRect/>
          </a:stretch>
        </p:blipFill>
        <p:spPr bwMode="auto">
          <a:xfrm>
            <a:off x="378690" y="992003"/>
            <a:ext cx="8213049" cy="5095885"/>
          </a:xfrm>
          <a:prstGeom prst="rect">
            <a:avLst/>
          </a:prstGeom>
          <a:noFill/>
          <a:ln w="15875" cap="flat" cmpd="sng" algn="ctr">
            <a:noFill/>
            <a:prstDash val="solid"/>
            <a:miter lim="800000"/>
            <a:headEnd/>
            <a:tailEnd/>
          </a:ln>
          <a:effectLst/>
        </p:spPr>
      </p:pic>
    </p:spTree>
  </p:cSld>
  <p:clrMapOvr>
    <a:masterClrMapping/>
  </p:clrMapOvr>
  <p:transition>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&amp; Heat Limit Frequency Scaling</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28</a:t>
            </a:fld>
            <a:endParaRPr lang="en-US"/>
          </a:p>
        </p:txBody>
      </p:sp>
      <p:pic>
        <p:nvPicPr>
          <p:cNvPr id="636930" name="Picture 2"/>
          <p:cNvPicPr>
            <a:picLocks noChangeAspect="1" noChangeArrowheads="1"/>
          </p:cNvPicPr>
          <p:nvPr/>
        </p:nvPicPr>
        <p:blipFill>
          <a:blip r:embed="rId3" cstate="print"/>
          <a:srcRect/>
          <a:stretch>
            <a:fillRect/>
          </a:stretch>
        </p:blipFill>
        <p:spPr bwMode="auto">
          <a:xfrm>
            <a:off x="488887" y="1133041"/>
            <a:ext cx="8145384" cy="4887230"/>
          </a:xfrm>
          <a:prstGeom prst="rect">
            <a:avLst/>
          </a:prstGeom>
          <a:noFill/>
          <a:ln w="15875" cap="flat" cmpd="sng" algn="ctr">
            <a:noFill/>
            <a:prstDash val="solid"/>
            <a:miter lim="800000"/>
            <a:headEnd/>
            <a:tailEnd/>
          </a:ln>
          <a:effectLst/>
        </p:spPr>
      </p:pic>
    </p:spTree>
  </p:cSld>
  <p:clrMapOvr>
    <a:masterClrMapping/>
  </p:clrMapOvr>
  <p:transition>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123825"/>
            <a:ext cx="8229600" cy="1754326"/>
          </a:xfrm>
        </p:spPr>
        <p:txBody>
          <a:bodyPr/>
          <a:lstStyle/>
          <a:p>
            <a:r>
              <a:rPr lang="en-US" dirty="0" smtClean="0"/>
              <a:t>Industry Developed ITRS Guide</a:t>
            </a:r>
            <a:br>
              <a:rPr lang="en-US" dirty="0" smtClean="0"/>
            </a:br>
            <a:r>
              <a:rPr lang="en-US" dirty="0" smtClean="0"/>
              <a:t>(Intl. Technology Roadmap for </a:t>
            </a:r>
            <a:r>
              <a:rPr lang="en-US" dirty="0" err="1" smtClean="0"/>
              <a:t>Semic</a:t>
            </a:r>
            <a:r>
              <a:rPr lang="en-US" dirty="0" smtClean="0"/>
              <a:t>.)</a:t>
            </a:r>
            <a:br>
              <a:rPr lang="en-US" dirty="0" smtClean="0"/>
            </a:br>
            <a:r>
              <a:rPr lang="en-US" dirty="0" smtClean="0"/>
              <a:t>http://www.itrs.net</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29</a:t>
            </a:fld>
            <a:endParaRPr lang="en-US"/>
          </a:p>
        </p:txBody>
      </p:sp>
      <p:pic>
        <p:nvPicPr>
          <p:cNvPr id="637954" name="Picture 2"/>
          <p:cNvPicPr>
            <a:picLocks noChangeAspect="1" noChangeArrowheads="1"/>
          </p:cNvPicPr>
          <p:nvPr/>
        </p:nvPicPr>
        <p:blipFill>
          <a:blip r:embed="rId3" cstate="print"/>
          <a:srcRect/>
          <a:stretch>
            <a:fillRect/>
          </a:stretch>
        </p:blipFill>
        <p:spPr bwMode="auto">
          <a:xfrm>
            <a:off x="1120460" y="2107978"/>
            <a:ext cx="6864697" cy="4019144"/>
          </a:xfrm>
          <a:prstGeom prst="rect">
            <a:avLst/>
          </a:prstGeom>
          <a:noFill/>
          <a:ln w="15875" cap="flat" cmpd="sng" algn="ctr">
            <a:noFill/>
            <a:prstDash val="solid"/>
            <a:miter lim="800000"/>
            <a:headEnd/>
            <a:tailEnd/>
          </a:ln>
          <a:effectLst/>
        </p:spPr>
      </p:pic>
    </p:spTree>
  </p:cSld>
  <p:clrMapOvr>
    <a:masterClrMapping/>
  </p:clrMapOvr>
  <p:transition>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CPU without a Heat Sink</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3</a:t>
            </a:fld>
            <a:endParaRPr lang="en-US"/>
          </a:p>
        </p:txBody>
      </p:sp>
      <p:pic>
        <p:nvPicPr>
          <p:cNvPr id="5" name="Picture 4" descr="cpu1"/>
          <p:cNvPicPr>
            <a:picLocks noChangeAspect="1" noChangeArrowheads="1"/>
          </p:cNvPicPr>
          <p:nvPr/>
        </p:nvPicPr>
        <p:blipFill>
          <a:blip r:embed="rId3" cstate="print"/>
          <a:srcRect/>
          <a:stretch>
            <a:fillRect/>
          </a:stretch>
        </p:blipFill>
        <p:spPr bwMode="auto">
          <a:xfrm>
            <a:off x="828040" y="1498600"/>
            <a:ext cx="3429000" cy="3265488"/>
          </a:xfrm>
          <a:prstGeom prst="rect">
            <a:avLst/>
          </a:prstGeom>
          <a:noFill/>
          <a:ln w="9525">
            <a:noFill/>
            <a:miter lim="800000"/>
            <a:headEnd/>
            <a:tailEnd/>
          </a:ln>
        </p:spPr>
      </p:pic>
      <p:pic>
        <p:nvPicPr>
          <p:cNvPr id="6" name="Picture 5" descr="cpu2"/>
          <p:cNvPicPr>
            <a:picLocks noChangeAspect="1" noChangeArrowheads="1"/>
          </p:cNvPicPr>
          <p:nvPr/>
        </p:nvPicPr>
        <p:blipFill>
          <a:blip r:embed="rId4" cstate="print"/>
          <a:srcRect/>
          <a:stretch>
            <a:fillRect/>
          </a:stretch>
        </p:blipFill>
        <p:spPr bwMode="auto">
          <a:xfrm>
            <a:off x="4714240" y="1498600"/>
            <a:ext cx="3429000" cy="3276600"/>
          </a:xfrm>
          <a:prstGeom prst="rect">
            <a:avLst/>
          </a:prstGeom>
          <a:noFill/>
          <a:ln w="9525">
            <a:noFill/>
            <a:miter lim="800000"/>
            <a:headEnd/>
            <a:tailEnd/>
          </a:ln>
        </p:spPr>
      </p:pic>
      <p:sp>
        <p:nvSpPr>
          <p:cNvPr id="7" name="Text Box 6"/>
          <p:cNvSpPr txBox="1">
            <a:spLocks noChangeArrowheads="1"/>
          </p:cNvSpPr>
          <p:nvPr/>
        </p:nvSpPr>
        <p:spPr bwMode="auto">
          <a:xfrm>
            <a:off x="1431290" y="5440680"/>
            <a:ext cx="7160935" cy="646331"/>
          </a:xfrm>
          <a:prstGeom prst="rect">
            <a:avLst/>
          </a:prstGeom>
          <a:noFill/>
          <a:ln w="9525">
            <a:noFill/>
            <a:miter lim="800000"/>
            <a:headEnd/>
            <a:tailEnd/>
          </a:ln>
          <a:effectLst/>
        </p:spPr>
        <p:txBody>
          <a:bodyPr wrap="none">
            <a:spAutoFit/>
          </a:bodyPr>
          <a:lstStyle/>
          <a:p>
            <a:pPr algn="l" eaLnBrk="0" hangingPunct="0">
              <a:spcBef>
                <a:spcPct val="50000"/>
              </a:spcBef>
              <a:buClr>
                <a:schemeClr val="tx2"/>
              </a:buClr>
              <a:buSzPct val="80000"/>
              <a:buFont typeface="Wingdings" pitchFamily="2" charset="2"/>
              <a:buNone/>
            </a:pPr>
            <a:r>
              <a:rPr lang="en-US" sz="1800" i="1" dirty="0">
                <a:solidFill>
                  <a:srgbClr val="3333CC"/>
                </a:solidFill>
              </a:rPr>
              <a:t>Source: Tom’s Hardware Guide</a:t>
            </a:r>
            <a:br>
              <a:rPr lang="en-US" sz="1800" i="1" dirty="0">
                <a:solidFill>
                  <a:srgbClr val="3333CC"/>
                </a:solidFill>
              </a:rPr>
            </a:br>
            <a:r>
              <a:rPr lang="en-US" sz="1800" i="1" dirty="0">
                <a:solidFill>
                  <a:srgbClr val="3333CC"/>
                </a:solidFill>
                <a:latin typeface="Arial" charset="0"/>
              </a:rPr>
              <a:t>http://www6.tomshardware.com/cpu/01q3/010917/heatvideo-01.html</a:t>
            </a:r>
          </a:p>
        </p:txBody>
      </p:sp>
    </p:spTree>
  </p:cSld>
  <p:clrMapOvr>
    <a:masterClrMapping/>
  </p:clrMapOvr>
  <p:transition>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 This Ever Happened Before?</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30</a:t>
            </a:fld>
            <a:endParaRPr lang="en-US"/>
          </a:p>
        </p:txBody>
      </p:sp>
      <p:pic>
        <p:nvPicPr>
          <p:cNvPr id="638978" name="Picture 2"/>
          <p:cNvPicPr>
            <a:picLocks noChangeAspect="1" noChangeArrowheads="1"/>
          </p:cNvPicPr>
          <p:nvPr/>
        </p:nvPicPr>
        <p:blipFill>
          <a:blip r:embed="rId3" cstate="print"/>
          <a:srcRect/>
          <a:stretch>
            <a:fillRect/>
          </a:stretch>
        </p:blipFill>
        <p:spPr bwMode="auto">
          <a:xfrm>
            <a:off x="774779" y="1323080"/>
            <a:ext cx="7286625" cy="4429125"/>
          </a:xfrm>
          <a:prstGeom prst="rect">
            <a:avLst/>
          </a:prstGeom>
          <a:noFill/>
          <a:ln w="15875" cap="flat" cmpd="sng" algn="ctr">
            <a:noFill/>
            <a:prstDash val="solid"/>
            <a:miter lim="800000"/>
            <a:headEnd/>
            <a:tailEnd/>
          </a:ln>
          <a:effectLst/>
        </p:spPr>
      </p:pic>
      <p:sp>
        <p:nvSpPr>
          <p:cNvPr id="5" name="TextBox 4"/>
          <p:cNvSpPr txBox="1"/>
          <p:nvPr/>
        </p:nvSpPr>
        <p:spPr>
          <a:xfrm>
            <a:off x="409575" y="6007608"/>
            <a:ext cx="1926811" cy="276999"/>
          </a:xfrm>
          <a:prstGeom prst="rect">
            <a:avLst/>
          </a:prstGeom>
          <a:noFill/>
        </p:spPr>
        <p:txBody>
          <a:bodyPr wrap="none" rtlCol="0">
            <a:spAutoFit/>
          </a:bodyPr>
          <a:lstStyle/>
          <a:p>
            <a:r>
              <a:rPr lang="en-US" dirty="0" smtClean="0"/>
              <a:t>Source: J. Welser, IBM</a:t>
            </a:r>
            <a:endParaRPr lang="en-US" dirty="0"/>
          </a:p>
        </p:txBody>
      </p:sp>
    </p:spTree>
  </p:cSld>
  <p:clrMapOvr>
    <a:masterClrMapping/>
  </p:clrMapOvr>
  <p:transition>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Nanoscale Circuits</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31</a:t>
            </a:fld>
            <a:endParaRPr lang="en-US"/>
          </a:p>
        </p:txBody>
      </p:sp>
      <p:pic>
        <p:nvPicPr>
          <p:cNvPr id="640002" name="Picture 2"/>
          <p:cNvPicPr>
            <a:picLocks noChangeAspect="1" noChangeArrowheads="1"/>
          </p:cNvPicPr>
          <p:nvPr/>
        </p:nvPicPr>
        <p:blipFill>
          <a:blip r:embed="rId3" cstate="print"/>
          <a:srcRect/>
          <a:stretch>
            <a:fillRect/>
          </a:stretch>
        </p:blipFill>
        <p:spPr bwMode="auto">
          <a:xfrm>
            <a:off x="457200" y="1145452"/>
            <a:ext cx="8229600" cy="4838700"/>
          </a:xfrm>
          <a:prstGeom prst="rect">
            <a:avLst/>
          </a:prstGeom>
          <a:noFill/>
          <a:ln w="15875" cap="flat" cmpd="sng" algn="ctr">
            <a:noFill/>
            <a:prstDash val="solid"/>
            <a:miter lim="800000"/>
            <a:headEnd/>
            <a:tailEnd/>
          </a:ln>
          <a:effectLst/>
        </p:spPr>
      </p:pic>
    </p:spTree>
  </p:cSld>
  <p:clrMapOvr>
    <a:masterClrMapping/>
  </p:clrMapOvr>
  <p:transition>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3"/>
          <p:cNvSpPr>
            <a:spLocks noGrp="1"/>
          </p:cNvSpPr>
          <p:nvPr>
            <p:ph type="sldNum" sz="quarter" idx="10"/>
          </p:nvPr>
        </p:nvSpPr>
        <p:spPr/>
        <p:txBody>
          <a:bodyPr/>
          <a:lstStyle/>
          <a:p>
            <a:fld id="{8C58057F-1500-4074-BCEE-8E09B83109D3}" type="slidenum">
              <a:rPr lang="en-US"/>
              <a:pPr/>
              <a:t>32</a:t>
            </a:fld>
            <a:endParaRPr lang="en-US"/>
          </a:p>
        </p:txBody>
      </p:sp>
      <p:sp>
        <p:nvSpPr>
          <p:cNvPr id="572418" name="Rectangle 2"/>
          <p:cNvSpPr>
            <a:spLocks noGrp="1" noChangeArrowheads="1"/>
          </p:cNvSpPr>
          <p:nvPr>
            <p:ph type="title"/>
          </p:nvPr>
        </p:nvSpPr>
        <p:spPr>
          <a:xfrm>
            <a:off x="381000" y="219075"/>
            <a:ext cx="8088313" cy="549275"/>
          </a:xfrm>
          <a:noFill/>
          <a:ln/>
        </p:spPr>
        <p:txBody>
          <a:bodyPr lIns="90487" tIns="0" rIns="0" bIns="0">
            <a:spAutoFit/>
          </a:bodyPr>
          <a:lstStyle/>
          <a:p>
            <a:r>
              <a:rPr lang="en-US"/>
              <a:t>Transistor-Level Thermal Challenges</a:t>
            </a:r>
          </a:p>
        </p:txBody>
      </p:sp>
      <p:sp>
        <p:nvSpPr>
          <p:cNvPr id="572444" name="Rectangle 28"/>
          <p:cNvSpPr>
            <a:spLocks noGrp="1" noChangeArrowheads="1"/>
          </p:cNvSpPr>
          <p:nvPr>
            <p:ph type="body" idx="4294967295"/>
          </p:nvPr>
        </p:nvSpPr>
        <p:spPr>
          <a:xfrm>
            <a:off x="438150" y="1306513"/>
            <a:ext cx="4338638" cy="4757737"/>
          </a:xfrm>
        </p:spPr>
        <p:txBody>
          <a:bodyPr/>
          <a:lstStyle/>
          <a:p>
            <a:pPr marL="169863" indent="-169863">
              <a:lnSpc>
                <a:spcPct val="120000"/>
              </a:lnSpc>
            </a:pPr>
            <a:r>
              <a:rPr lang="en-US" sz="2300" dirty="0"/>
              <a:t>Small geometry</a:t>
            </a:r>
          </a:p>
          <a:p>
            <a:pPr marL="574675" lvl="1" indent="-234950">
              <a:lnSpc>
                <a:spcPct val="120000"/>
              </a:lnSpc>
            </a:pPr>
            <a:r>
              <a:rPr lang="en-US" sz="1800" dirty="0"/>
              <a:t>High power density (device-level hot spot)</a:t>
            </a:r>
          </a:p>
          <a:p>
            <a:pPr marL="574675" lvl="1" indent="-234950">
              <a:lnSpc>
                <a:spcPct val="120000"/>
              </a:lnSpc>
            </a:pPr>
            <a:r>
              <a:rPr lang="en-US" sz="1800" dirty="0"/>
              <a:t>Higher </a:t>
            </a:r>
            <a:r>
              <a:rPr lang="en-US" sz="1800" dirty="0" smtClean="0"/>
              <a:t>surface area -to- volume ratio, </a:t>
            </a:r>
            <a:r>
              <a:rPr lang="en-US" sz="1800" dirty="0"/>
              <a:t>i.e. higher role of thermal interfaces between materials</a:t>
            </a:r>
          </a:p>
          <a:p>
            <a:pPr marL="169863" indent="-169863">
              <a:lnSpc>
                <a:spcPct val="120000"/>
              </a:lnSpc>
            </a:pPr>
            <a:r>
              <a:rPr lang="en-US" sz="2300" dirty="0"/>
              <a:t>Lower thermal conductivity</a:t>
            </a:r>
          </a:p>
          <a:p>
            <a:pPr marL="169863" indent="-169863">
              <a:lnSpc>
                <a:spcPct val="120000"/>
              </a:lnSpc>
            </a:pPr>
            <a:r>
              <a:rPr lang="en-US" sz="2300" dirty="0">
                <a:solidFill>
                  <a:srgbClr val="00CC00"/>
                </a:solidFill>
              </a:rPr>
              <a:t>Lowering power (but can it ever be low enough?!)</a:t>
            </a:r>
          </a:p>
          <a:p>
            <a:pPr marL="169863" indent="-169863">
              <a:lnSpc>
                <a:spcPct val="120000"/>
              </a:lnSpc>
            </a:pPr>
            <a:r>
              <a:rPr lang="en-US" sz="2300" dirty="0">
                <a:solidFill>
                  <a:schemeClr val="tx1"/>
                </a:solidFill>
              </a:rPr>
              <a:t>Device-level thermal design (phonon engineering)</a:t>
            </a:r>
          </a:p>
        </p:txBody>
      </p:sp>
      <p:sp>
        <p:nvSpPr>
          <p:cNvPr id="572445" name="Text Box 29"/>
          <p:cNvSpPr txBox="1">
            <a:spLocks noChangeArrowheads="1"/>
          </p:cNvSpPr>
          <p:nvPr/>
        </p:nvSpPr>
        <p:spPr bwMode="auto">
          <a:xfrm>
            <a:off x="6305550" y="6115050"/>
            <a:ext cx="2695575" cy="274638"/>
          </a:xfrm>
          <a:prstGeom prst="rect">
            <a:avLst/>
          </a:prstGeom>
          <a:noFill/>
          <a:ln w="15875" algn="ctr">
            <a:noFill/>
            <a:miter lim="800000"/>
            <a:headEnd/>
            <a:tailEnd/>
          </a:ln>
          <a:effectLst/>
        </p:spPr>
        <p:txBody>
          <a:bodyPr>
            <a:spAutoFit/>
          </a:bodyPr>
          <a:lstStyle/>
          <a:p>
            <a:pPr algn="l"/>
            <a:r>
              <a:rPr lang="en-US"/>
              <a:t>Source: E. Pop (Proc IEEE 2006)</a:t>
            </a:r>
          </a:p>
        </p:txBody>
      </p:sp>
      <p:sp>
        <p:nvSpPr>
          <p:cNvPr id="31" name="Rectangle 91"/>
          <p:cNvSpPr>
            <a:spLocks noChangeArrowheads="1"/>
          </p:cNvSpPr>
          <p:nvPr/>
        </p:nvSpPr>
        <p:spPr bwMode="auto">
          <a:xfrm>
            <a:off x="6769100" y="5594165"/>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1.4</a:t>
            </a:r>
          </a:p>
        </p:txBody>
      </p:sp>
      <p:sp>
        <p:nvSpPr>
          <p:cNvPr id="32" name="Rectangle 92"/>
          <p:cNvSpPr>
            <a:spLocks noChangeArrowheads="1"/>
          </p:cNvSpPr>
          <p:nvPr/>
        </p:nvSpPr>
        <p:spPr bwMode="auto">
          <a:xfrm>
            <a:off x="5332413" y="5594165"/>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SiO</a:t>
            </a:r>
            <a:r>
              <a:rPr lang="en-US" sz="1400" baseline="-25000"/>
              <a:t>2</a:t>
            </a:r>
          </a:p>
        </p:txBody>
      </p:sp>
      <p:sp>
        <p:nvSpPr>
          <p:cNvPr id="33" name="Rectangle 93"/>
          <p:cNvSpPr>
            <a:spLocks noChangeArrowheads="1"/>
          </p:cNvSpPr>
          <p:nvPr/>
        </p:nvSpPr>
        <p:spPr bwMode="auto">
          <a:xfrm>
            <a:off x="6769100" y="5254440"/>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13</a:t>
            </a:r>
          </a:p>
        </p:txBody>
      </p:sp>
      <p:sp>
        <p:nvSpPr>
          <p:cNvPr id="34" name="Rectangle 94"/>
          <p:cNvSpPr>
            <a:spLocks noChangeArrowheads="1"/>
          </p:cNvSpPr>
          <p:nvPr/>
        </p:nvSpPr>
        <p:spPr bwMode="auto">
          <a:xfrm>
            <a:off x="5332413" y="5254440"/>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Si (10 nm)</a:t>
            </a:r>
          </a:p>
        </p:txBody>
      </p:sp>
      <p:sp>
        <p:nvSpPr>
          <p:cNvPr id="35" name="Rectangle 95"/>
          <p:cNvSpPr>
            <a:spLocks noChangeArrowheads="1"/>
          </p:cNvSpPr>
          <p:nvPr/>
        </p:nvSpPr>
        <p:spPr bwMode="auto">
          <a:xfrm>
            <a:off x="6769100" y="4916303"/>
            <a:ext cx="1457325" cy="338137"/>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40</a:t>
            </a:r>
          </a:p>
        </p:txBody>
      </p:sp>
      <p:sp>
        <p:nvSpPr>
          <p:cNvPr id="36" name="Rectangle 96"/>
          <p:cNvSpPr>
            <a:spLocks noChangeArrowheads="1"/>
          </p:cNvSpPr>
          <p:nvPr/>
        </p:nvSpPr>
        <p:spPr bwMode="auto">
          <a:xfrm>
            <a:off x="5332413" y="4916303"/>
            <a:ext cx="1436687" cy="338137"/>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Silicides</a:t>
            </a:r>
          </a:p>
        </p:txBody>
      </p:sp>
      <p:sp>
        <p:nvSpPr>
          <p:cNvPr id="37" name="Rectangle 97"/>
          <p:cNvSpPr>
            <a:spLocks noChangeArrowheads="1"/>
          </p:cNvSpPr>
          <p:nvPr/>
        </p:nvSpPr>
        <p:spPr bwMode="auto">
          <a:xfrm>
            <a:off x="6769100" y="4574990"/>
            <a:ext cx="1457325" cy="341312"/>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60</a:t>
            </a:r>
          </a:p>
        </p:txBody>
      </p:sp>
      <p:sp>
        <p:nvSpPr>
          <p:cNvPr id="38" name="Rectangle 98"/>
          <p:cNvSpPr>
            <a:spLocks noChangeArrowheads="1"/>
          </p:cNvSpPr>
          <p:nvPr/>
        </p:nvSpPr>
        <p:spPr bwMode="auto">
          <a:xfrm>
            <a:off x="5332413" y="4574990"/>
            <a:ext cx="1436687" cy="341312"/>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a:t>Ge</a:t>
            </a:r>
          </a:p>
        </p:txBody>
      </p:sp>
      <p:sp>
        <p:nvSpPr>
          <p:cNvPr id="39" name="Rectangle 99"/>
          <p:cNvSpPr>
            <a:spLocks noChangeArrowheads="1"/>
          </p:cNvSpPr>
          <p:nvPr/>
        </p:nvSpPr>
        <p:spPr bwMode="auto">
          <a:xfrm>
            <a:off x="6769100" y="4235265"/>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smtClean="0"/>
              <a:t>150</a:t>
            </a:r>
            <a:endParaRPr lang="en-US" sz="1400" dirty="0"/>
          </a:p>
        </p:txBody>
      </p:sp>
      <p:sp>
        <p:nvSpPr>
          <p:cNvPr id="40" name="Rectangle 100"/>
          <p:cNvSpPr>
            <a:spLocks noChangeArrowheads="1"/>
          </p:cNvSpPr>
          <p:nvPr/>
        </p:nvSpPr>
        <p:spPr bwMode="auto">
          <a:xfrm>
            <a:off x="5332413" y="4235265"/>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a:t>Si</a:t>
            </a:r>
          </a:p>
        </p:txBody>
      </p:sp>
      <p:sp>
        <p:nvSpPr>
          <p:cNvPr id="41" name="Rectangle 101"/>
          <p:cNvSpPr>
            <a:spLocks noChangeArrowheads="1"/>
          </p:cNvSpPr>
          <p:nvPr/>
        </p:nvSpPr>
        <p:spPr bwMode="auto">
          <a:xfrm>
            <a:off x="6769100" y="3554870"/>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600" b="1" i="1">
                <a:solidFill>
                  <a:schemeClr val="accent2"/>
                </a:solidFill>
                <a:latin typeface="Arial" charset="0"/>
              </a:rPr>
              <a:t>k (W/m/K)</a:t>
            </a:r>
          </a:p>
        </p:txBody>
      </p:sp>
      <p:sp>
        <p:nvSpPr>
          <p:cNvPr id="42" name="Rectangle 102"/>
          <p:cNvSpPr>
            <a:spLocks noChangeArrowheads="1"/>
          </p:cNvSpPr>
          <p:nvPr/>
        </p:nvSpPr>
        <p:spPr bwMode="auto">
          <a:xfrm>
            <a:off x="5332413" y="3554870"/>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600" b="1" i="1">
                <a:solidFill>
                  <a:schemeClr val="accent2"/>
                </a:solidFill>
                <a:latin typeface="Arial" charset="0"/>
              </a:rPr>
              <a:t>Material</a:t>
            </a:r>
          </a:p>
        </p:txBody>
      </p:sp>
      <p:sp>
        <p:nvSpPr>
          <p:cNvPr id="43" name="Line 105"/>
          <p:cNvSpPr>
            <a:spLocks noChangeShapeType="1"/>
          </p:cNvSpPr>
          <p:nvPr/>
        </p:nvSpPr>
        <p:spPr bwMode="auto">
          <a:xfrm>
            <a:off x="5332413" y="4583946"/>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4" name="Line 106"/>
          <p:cNvSpPr>
            <a:spLocks noChangeShapeType="1"/>
          </p:cNvSpPr>
          <p:nvPr/>
        </p:nvSpPr>
        <p:spPr bwMode="auto">
          <a:xfrm>
            <a:off x="5332413" y="4916303"/>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5" name="Line 107"/>
          <p:cNvSpPr>
            <a:spLocks noChangeShapeType="1"/>
          </p:cNvSpPr>
          <p:nvPr/>
        </p:nvSpPr>
        <p:spPr bwMode="auto">
          <a:xfrm>
            <a:off x="5332413" y="5254440"/>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6" name="Line 108"/>
          <p:cNvSpPr>
            <a:spLocks noChangeShapeType="1"/>
          </p:cNvSpPr>
          <p:nvPr/>
        </p:nvSpPr>
        <p:spPr bwMode="auto">
          <a:xfrm>
            <a:off x="5332413" y="5594165"/>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47" name="Line 109"/>
          <p:cNvSpPr>
            <a:spLocks noChangeShapeType="1"/>
          </p:cNvSpPr>
          <p:nvPr/>
        </p:nvSpPr>
        <p:spPr bwMode="auto">
          <a:xfrm>
            <a:off x="5332413" y="5933890"/>
            <a:ext cx="2894012" cy="0"/>
          </a:xfrm>
          <a:prstGeom prst="line">
            <a:avLst/>
          </a:prstGeom>
          <a:noFill/>
          <a:ln w="12700" cap="sq">
            <a:solidFill>
              <a:schemeClr val="tx1"/>
            </a:solidFill>
            <a:round/>
            <a:headEnd/>
            <a:tailEnd/>
          </a:ln>
          <a:effectLst/>
        </p:spPr>
        <p:txBody>
          <a:bodyPr wrap="none" tIns="18288" bIns="18288" anchor="ctr"/>
          <a:lstStyle/>
          <a:p>
            <a:endParaRPr lang="en-US"/>
          </a:p>
        </p:txBody>
      </p:sp>
      <p:pic>
        <p:nvPicPr>
          <p:cNvPr id="49" name="Picture 113" descr="ibm-ssige"/>
          <p:cNvPicPr>
            <a:picLocks noChangeAspect="1" noChangeArrowheads="1"/>
          </p:cNvPicPr>
          <p:nvPr/>
        </p:nvPicPr>
        <p:blipFill>
          <a:blip r:embed="rId3" cstate="print"/>
          <a:srcRect/>
          <a:stretch>
            <a:fillRect/>
          </a:stretch>
        </p:blipFill>
        <p:spPr bwMode="auto">
          <a:xfrm>
            <a:off x="5138738" y="1417167"/>
            <a:ext cx="3275012" cy="1916112"/>
          </a:xfrm>
          <a:prstGeom prst="rect">
            <a:avLst/>
          </a:prstGeom>
          <a:noFill/>
        </p:spPr>
      </p:pic>
      <p:sp>
        <p:nvSpPr>
          <p:cNvPr id="50" name="Rectangle 114"/>
          <p:cNvSpPr>
            <a:spLocks noChangeAspect="1" noChangeArrowheads="1"/>
          </p:cNvSpPr>
          <p:nvPr/>
        </p:nvSpPr>
        <p:spPr bwMode="auto">
          <a:xfrm>
            <a:off x="5072063" y="929805"/>
            <a:ext cx="3471862" cy="514350"/>
          </a:xfrm>
          <a:prstGeom prst="rect">
            <a:avLst/>
          </a:prstGeom>
          <a:noFill/>
          <a:ln w="12700">
            <a:noFill/>
            <a:miter lim="800000"/>
            <a:headEnd/>
            <a:tailEnd/>
          </a:ln>
          <a:effectLst/>
        </p:spPr>
        <p:txBody>
          <a:bodyPr lIns="90487" tIns="44450" rIns="90487" bIns="44450">
            <a:spAutoFit/>
          </a:bodyPr>
          <a:lstStyle/>
          <a:p>
            <a:pPr algn="l" eaLnBrk="0" hangingPunct="0"/>
            <a:r>
              <a:rPr lang="en-US" sz="1400" b="1" i="1">
                <a:solidFill>
                  <a:schemeClr val="tx2"/>
                </a:solidFill>
                <a:latin typeface="Arial" charset="0"/>
              </a:rPr>
              <a:t>Device Level:</a:t>
            </a:r>
          </a:p>
          <a:p>
            <a:pPr algn="l" eaLnBrk="0" hangingPunct="0"/>
            <a:r>
              <a:rPr lang="en-US" sz="1400" b="1" i="1">
                <a:solidFill>
                  <a:schemeClr val="tx2"/>
                </a:solidFill>
                <a:latin typeface="Arial" charset="0"/>
              </a:rPr>
              <a:t>Confined Geometries, Novel Materials</a:t>
            </a:r>
          </a:p>
        </p:txBody>
      </p:sp>
      <p:sp>
        <p:nvSpPr>
          <p:cNvPr id="51" name="Rectangle 99"/>
          <p:cNvSpPr>
            <a:spLocks noChangeArrowheads="1"/>
          </p:cNvSpPr>
          <p:nvPr/>
        </p:nvSpPr>
        <p:spPr bwMode="auto">
          <a:xfrm>
            <a:off x="6778064" y="3885634"/>
            <a:ext cx="1457325"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smtClean="0"/>
              <a:t>400</a:t>
            </a:r>
            <a:endParaRPr lang="en-US" sz="1400" dirty="0"/>
          </a:p>
        </p:txBody>
      </p:sp>
      <p:sp>
        <p:nvSpPr>
          <p:cNvPr id="52" name="Rectangle 100"/>
          <p:cNvSpPr>
            <a:spLocks noChangeArrowheads="1"/>
          </p:cNvSpPr>
          <p:nvPr/>
        </p:nvSpPr>
        <p:spPr bwMode="auto">
          <a:xfrm>
            <a:off x="5341377" y="3885634"/>
            <a:ext cx="1436687" cy="339725"/>
          </a:xfrm>
          <a:prstGeom prst="rect">
            <a:avLst/>
          </a:prstGeom>
          <a:solidFill>
            <a:srgbClr val="FFFF99"/>
          </a:solidFill>
          <a:ln w="12700">
            <a:noFill/>
            <a:miter lim="800000"/>
            <a:headEnd/>
            <a:tailEnd/>
          </a:ln>
          <a:effectLst/>
        </p:spPr>
        <p:txBody>
          <a:bodyPr tIns="18288" bIns="18288" anchor="ctr"/>
          <a:lstStyle/>
          <a:p>
            <a:pPr>
              <a:spcBef>
                <a:spcPct val="20000"/>
              </a:spcBef>
            </a:pPr>
            <a:r>
              <a:rPr lang="en-US" sz="1400" dirty="0" smtClean="0"/>
              <a:t>Cu</a:t>
            </a:r>
            <a:endParaRPr lang="en-US" sz="1400" dirty="0"/>
          </a:p>
        </p:txBody>
      </p:sp>
      <p:sp>
        <p:nvSpPr>
          <p:cNvPr id="53" name="Line 104"/>
          <p:cNvSpPr>
            <a:spLocks noChangeShapeType="1"/>
          </p:cNvSpPr>
          <p:nvPr/>
        </p:nvSpPr>
        <p:spPr bwMode="auto">
          <a:xfrm>
            <a:off x="5341377" y="3554870"/>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54" name="Line 105"/>
          <p:cNvSpPr>
            <a:spLocks noChangeShapeType="1"/>
          </p:cNvSpPr>
          <p:nvPr/>
        </p:nvSpPr>
        <p:spPr bwMode="auto">
          <a:xfrm>
            <a:off x="5341377" y="4225359"/>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55" name="Line 111"/>
          <p:cNvSpPr>
            <a:spLocks noChangeShapeType="1"/>
          </p:cNvSpPr>
          <p:nvPr/>
        </p:nvSpPr>
        <p:spPr bwMode="auto">
          <a:xfrm>
            <a:off x="6769100" y="3895540"/>
            <a:ext cx="1587" cy="2038350"/>
          </a:xfrm>
          <a:prstGeom prst="line">
            <a:avLst/>
          </a:prstGeom>
          <a:noFill/>
          <a:ln w="12700">
            <a:solidFill>
              <a:schemeClr val="tx1"/>
            </a:solidFill>
            <a:round/>
            <a:headEnd/>
            <a:tailEnd/>
          </a:ln>
          <a:effectLst/>
        </p:spPr>
        <p:txBody>
          <a:bodyPr wrap="none" tIns="18288" bIns="18288" anchor="ctr"/>
          <a:lstStyle/>
          <a:p>
            <a:endParaRPr lang="en-US"/>
          </a:p>
        </p:txBody>
      </p:sp>
      <p:sp>
        <p:nvSpPr>
          <p:cNvPr id="56" name="Line 104"/>
          <p:cNvSpPr>
            <a:spLocks noChangeShapeType="1"/>
          </p:cNvSpPr>
          <p:nvPr/>
        </p:nvSpPr>
        <p:spPr bwMode="auto">
          <a:xfrm>
            <a:off x="5332413" y="3894595"/>
            <a:ext cx="2894012" cy="0"/>
          </a:xfrm>
          <a:prstGeom prst="line">
            <a:avLst/>
          </a:prstGeom>
          <a:noFill/>
          <a:ln w="12700">
            <a:solidFill>
              <a:schemeClr val="tx1"/>
            </a:solidFill>
            <a:round/>
            <a:headEnd/>
            <a:tailEnd/>
          </a:ln>
          <a:effectLst/>
        </p:spPr>
        <p:txBody>
          <a:bodyPr wrap="none" tIns="18288" bIns="18288" anchor="ctr"/>
          <a:lstStyle/>
          <a:p>
            <a:endParaRPr lang="en-US"/>
          </a:p>
        </p:txBody>
      </p:sp>
      <p:sp>
        <p:nvSpPr>
          <p:cNvPr id="57" name="Line 112"/>
          <p:cNvSpPr>
            <a:spLocks noChangeShapeType="1"/>
          </p:cNvSpPr>
          <p:nvPr/>
        </p:nvSpPr>
        <p:spPr bwMode="auto">
          <a:xfrm flipH="1">
            <a:off x="8228011" y="3558985"/>
            <a:ext cx="0" cy="2377440"/>
          </a:xfrm>
          <a:prstGeom prst="line">
            <a:avLst/>
          </a:prstGeom>
          <a:noFill/>
          <a:ln w="12700" cap="sq">
            <a:solidFill>
              <a:schemeClr val="tx1"/>
            </a:solidFill>
            <a:round/>
            <a:headEnd/>
            <a:tailEnd/>
          </a:ln>
          <a:effectLst/>
        </p:spPr>
        <p:txBody>
          <a:bodyPr wrap="none" tIns="18288" bIns="18288" anchor="ctr"/>
          <a:lstStyle/>
          <a:p>
            <a:endParaRPr lang="en-US"/>
          </a:p>
        </p:txBody>
      </p:sp>
      <p:sp>
        <p:nvSpPr>
          <p:cNvPr id="48" name="Line 110"/>
          <p:cNvSpPr>
            <a:spLocks noChangeShapeType="1"/>
          </p:cNvSpPr>
          <p:nvPr/>
        </p:nvSpPr>
        <p:spPr bwMode="auto">
          <a:xfrm>
            <a:off x="5332413" y="3554870"/>
            <a:ext cx="1587" cy="2377440"/>
          </a:xfrm>
          <a:prstGeom prst="line">
            <a:avLst/>
          </a:prstGeom>
          <a:noFill/>
          <a:ln w="12700" cap="sq">
            <a:solidFill>
              <a:schemeClr val="tx1"/>
            </a:solidFill>
            <a:round/>
            <a:headEnd/>
            <a:tailEnd/>
          </a:ln>
          <a:effectLst/>
        </p:spPr>
        <p:txBody>
          <a:bodyPr wrap="none" tIns="18288" bIns="18288" anchor="ctr"/>
          <a:lstStyle/>
          <a:p>
            <a:endParaRPr lang="en-US"/>
          </a:p>
        </p:txBody>
      </p:sp>
    </p:spTree>
  </p:cSld>
  <p:clrMapOvr>
    <a:masterClrMapping/>
  </p:clrMapOvr>
  <p:transition>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625C9A75-E7F0-4C9E-A4D4-60D06F880685}" type="slidenum">
              <a:rPr lang="en-US"/>
              <a:pPr/>
              <a:t>33</a:t>
            </a:fld>
            <a:endParaRPr lang="en-US"/>
          </a:p>
        </p:txBody>
      </p:sp>
      <p:sp>
        <p:nvSpPr>
          <p:cNvPr id="570370" name="Rectangle 2"/>
          <p:cNvSpPr>
            <a:spLocks noGrp="1" noChangeArrowheads="1"/>
          </p:cNvSpPr>
          <p:nvPr>
            <p:ph type="title"/>
          </p:nvPr>
        </p:nvSpPr>
        <p:spPr/>
        <p:txBody>
          <a:bodyPr/>
          <a:lstStyle/>
          <a:p>
            <a:r>
              <a:rPr lang="en-US"/>
              <a:t>The Tiny Picture</a:t>
            </a:r>
          </a:p>
        </p:txBody>
      </p:sp>
      <p:sp>
        <p:nvSpPr>
          <p:cNvPr id="570371" name="Rectangle 3"/>
          <p:cNvSpPr>
            <a:spLocks noGrp="1" noChangeArrowheads="1"/>
          </p:cNvSpPr>
          <p:nvPr>
            <p:ph type="body" idx="1"/>
          </p:nvPr>
        </p:nvSpPr>
        <p:spPr>
          <a:xfrm>
            <a:off x="701675" y="5238750"/>
            <a:ext cx="7662863" cy="519113"/>
          </a:xfrm>
        </p:spPr>
        <p:txBody>
          <a:bodyPr/>
          <a:lstStyle/>
          <a:p>
            <a:pPr>
              <a:buFontTx/>
              <a:buNone/>
            </a:pPr>
            <a:r>
              <a:rPr lang="en-US"/>
              <a:t>Carbon nanotubes </a:t>
            </a:r>
            <a:r>
              <a:rPr lang="en-US" i="1" u="sng"/>
              <a:t>burn</a:t>
            </a:r>
            <a:r>
              <a:rPr lang="en-US"/>
              <a:t> at high enough applied voltage</a:t>
            </a:r>
          </a:p>
        </p:txBody>
      </p:sp>
      <p:sp>
        <p:nvSpPr>
          <p:cNvPr id="570372" name="Text Box 4"/>
          <p:cNvSpPr txBox="1">
            <a:spLocks noChangeArrowheads="1"/>
          </p:cNvSpPr>
          <p:nvPr/>
        </p:nvSpPr>
        <p:spPr bwMode="auto">
          <a:xfrm>
            <a:off x="2782888" y="4508500"/>
            <a:ext cx="1276350" cy="304800"/>
          </a:xfrm>
          <a:prstGeom prst="rect">
            <a:avLst/>
          </a:prstGeom>
          <a:noFill/>
          <a:ln w="9525" algn="ctr">
            <a:noFill/>
            <a:miter lim="800000"/>
            <a:headEnd/>
            <a:tailEnd/>
          </a:ln>
          <a:effectLst/>
        </p:spPr>
        <p:txBody>
          <a:bodyPr wrap="none">
            <a:spAutoFit/>
          </a:bodyPr>
          <a:lstStyle/>
          <a:p>
            <a:pPr algn="l"/>
            <a:r>
              <a:rPr lang="en-US" sz="1400" b="1"/>
              <a:t>Suspended</a:t>
            </a:r>
          </a:p>
        </p:txBody>
      </p:sp>
      <p:sp>
        <p:nvSpPr>
          <p:cNvPr id="570373" name="Text Box 5"/>
          <p:cNvSpPr txBox="1">
            <a:spLocks noChangeArrowheads="1"/>
          </p:cNvSpPr>
          <p:nvPr/>
        </p:nvSpPr>
        <p:spPr bwMode="auto">
          <a:xfrm>
            <a:off x="4519613" y="4508500"/>
            <a:ext cx="1470025" cy="304800"/>
          </a:xfrm>
          <a:prstGeom prst="rect">
            <a:avLst/>
          </a:prstGeom>
          <a:noFill/>
          <a:ln w="9525" algn="ctr">
            <a:noFill/>
            <a:miter lim="800000"/>
            <a:headEnd/>
            <a:tailEnd/>
          </a:ln>
          <a:effectLst/>
        </p:spPr>
        <p:txBody>
          <a:bodyPr wrap="none">
            <a:spAutoFit/>
          </a:bodyPr>
          <a:lstStyle/>
          <a:p>
            <a:pPr algn="l"/>
            <a:r>
              <a:rPr lang="en-US" sz="1400" b="1"/>
              <a:t>On substrate</a:t>
            </a:r>
          </a:p>
        </p:txBody>
      </p:sp>
      <p:pic>
        <p:nvPicPr>
          <p:cNvPr id="570374" name="Picture 6"/>
          <p:cNvPicPr>
            <a:picLocks noChangeAspect="1" noChangeArrowheads="1"/>
          </p:cNvPicPr>
          <p:nvPr/>
        </p:nvPicPr>
        <p:blipFill>
          <a:blip r:embed="rId3" cstate="print"/>
          <a:srcRect/>
          <a:stretch>
            <a:fillRect/>
          </a:stretch>
        </p:blipFill>
        <p:spPr bwMode="auto">
          <a:xfrm>
            <a:off x="2747963" y="1652588"/>
            <a:ext cx="1409700" cy="2852737"/>
          </a:xfrm>
          <a:prstGeom prst="rect">
            <a:avLst/>
          </a:prstGeom>
          <a:noFill/>
          <a:ln w="15875" algn="ctr">
            <a:noFill/>
            <a:miter lim="800000"/>
            <a:headEnd/>
            <a:tailEnd/>
          </a:ln>
          <a:effectLst/>
        </p:spPr>
      </p:pic>
      <p:pic>
        <p:nvPicPr>
          <p:cNvPr id="570375" name="Picture 7"/>
          <p:cNvPicPr>
            <a:picLocks noChangeAspect="1" noChangeArrowheads="1"/>
          </p:cNvPicPr>
          <p:nvPr/>
        </p:nvPicPr>
        <p:blipFill>
          <a:blip r:embed="rId4" cstate="print"/>
          <a:srcRect b="2573"/>
          <a:stretch>
            <a:fillRect/>
          </a:stretch>
        </p:blipFill>
        <p:spPr bwMode="auto">
          <a:xfrm>
            <a:off x="4476750" y="1581150"/>
            <a:ext cx="1531938" cy="2924175"/>
          </a:xfrm>
          <a:prstGeom prst="rect">
            <a:avLst/>
          </a:prstGeom>
          <a:noFill/>
          <a:ln w="15875" algn="ctr">
            <a:noFill/>
            <a:miter lim="800000"/>
            <a:headEnd/>
            <a:tailEnd/>
          </a:ln>
          <a:effectLst/>
        </p:spPr>
      </p:pic>
    </p:spTree>
  </p:cSld>
  <p:clrMapOvr>
    <a:masterClrMapping/>
  </p:clrMapOvr>
  <p:transition>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0"/>
          </p:nvPr>
        </p:nvSpPr>
        <p:spPr/>
        <p:txBody>
          <a:bodyPr/>
          <a:lstStyle/>
          <a:p>
            <a:fld id="{07FE8FAD-F83B-4A41-9DDF-122673E668BE}" type="slidenum">
              <a:rPr lang="en-US"/>
              <a:pPr/>
              <a:t>34</a:t>
            </a:fld>
            <a:endParaRPr lang="en-US"/>
          </a:p>
        </p:txBody>
      </p:sp>
      <p:sp>
        <p:nvSpPr>
          <p:cNvPr id="576514" name="Rectangle 2"/>
          <p:cNvSpPr>
            <a:spLocks noGrp="1" noChangeArrowheads="1"/>
          </p:cNvSpPr>
          <p:nvPr>
            <p:ph type="title"/>
          </p:nvPr>
        </p:nvSpPr>
        <p:spPr>
          <a:xfrm>
            <a:off x="354013" y="123825"/>
            <a:ext cx="8474075" cy="715963"/>
          </a:xfrm>
        </p:spPr>
        <p:txBody>
          <a:bodyPr/>
          <a:lstStyle/>
          <a:p>
            <a:r>
              <a:rPr lang="en-US" sz="3400"/>
              <a:t>K of Nano{wires;layers}, R</a:t>
            </a:r>
            <a:r>
              <a:rPr lang="en-US" sz="3400" baseline="-25000"/>
              <a:t>B</a:t>
            </a:r>
            <a:r>
              <a:rPr lang="en-US" sz="3400"/>
              <a:t> of Interfaces</a:t>
            </a:r>
          </a:p>
        </p:txBody>
      </p:sp>
      <p:sp>
        <p:nvSpPr>
          <p:cNvPr id="576515" name="Rectangle 3"/>
          <p:cNvSpPr>
            <a:spLocks noGrp="1" noChangeArrowheads="1"/>
          </p:cNvSpPr>
          <p:nvPr>
            <p:ph type="body" idx="1"/>
          </p:nvPr>
        </p:nvSpPr>
        <p:spPr>
          <a:xfrm>
            <a:off x="157163" y="4765675"/>
            <a:ext cx="5132387" cy="973138"/>
          </a:xfrm>
        </p:spPr>
        <p:txBody>
          <a:bodyPr/>
          <a:lstStyle/>
          <a:p>
            <a:pPr marL="0" indent="0">
              <a:lnSpc>
                <a:spcPct val="120000"/>
              </a:lnSpc>
              <a:buFontTx/>
              <a:buNone/>
            </a:pPr>
            <a:r>
              <a:rPr lang="en-US" sz="1600">
                <a:solidFill>
                  <a:srgbClr val="000099"/>
                </a:solidFill>
              </a:rPr>
              <a:t>Thermal conductivity (K) of thin films and nanowires:</a:t>
            </a:r>
          </a:p>
          <a:p>
            <a:pPr marL="287338" lvl="1" indent="-173038">
              <a:lnSpc>
                <a:spcPct val="120000"/>
              </a:lnSpc>
            </a:pPr>
            <a:r>
              <a:rPr lang="en-US" sz="1300"/>
              <a:t>Decrease due to phonon confinement and boundary scattering</a:t>
            </a:r>
          </a:p>
          <a:p>
            <a:pPr marL="287338" lvl="1" indent="-173038">
              <a:lnSpc>
                <a:spcPct val="120000"/>
              </a:lnSpc>
            </a:pPr>
            <a:r>
              <a:rPr lang="en-US" sz="1300"/>
              <a:t>Up to an order of magnitude decrease from bulk values</a:t>
            </a:r>
          </a:p>
        </p:txBody>
      </p:sp>
      <p:pic>
        <p:nvPicPr>
          <p:cNvPr id="576516" name="Picture 4"/>
          <p:cNvPicPr>
            <a:picLocks noChangeAspect="1" noChangeArrowheads="1"/>
          </p:cNvPicPr>
          <p:nvPr/>
        </p:nvPicPr>
        <p:blipFill>
          <a:blip r:embed="rId3" cstate="print"/>
          <a:srcRect/>
          <a:stretch>
            <a:fillRect/>
          </a:stretch>
        </p:blipFill>
        <p:spPr bwMode="auto">
          <a:xfrm>
            <a:off x="490538" y="1112838"/>
            <a:ext cx="3635375" cy="3051175"/>
          </a:xfrm>
          <a:prstGeom prst="rect">
            <a:avLst/>
          </a:prstGeom>
          <a:noFill/>
          <a:ln w="9525">
            <a:noFill/>
            <a:miter lim="800000"/>
            <a:headEnd/>
            <a:tailEnd/>
          </a:ln>
        </p:spPr>
      </p:pic>
      <p:sp>
        <p:nvSpPr>
          <p:cNvPr id="576517" name="Text Box 5"/>
          <p:cNvSpPr txBox="1">
            <a:spLocks noChangeArrowheads="1"/>
          </p:cNvSpPr>
          <p:nvPr/>
        </p:nvSpPr>
        <p:spPr bwMode="auto">
          <a:xfrm>
            <a:off x="146050" y="6115050"/>
            <a:ext cx="4019550" cy="274638"/>
          </a:xfrm>
          <a:prstGeom prst="rect">
            <a:avLst/>
          </a:prstGeom>
          <a:noFill/>
          <a:ln w="15875" algn="ctr">
            <a:noFill/>
            <a:miter lim="800000"/>
            <a:headEnd/>
            <a:tailEnd/>
          </a:ln>
          <a:effectLst/>
        </p:spPr>
        <p:txBody>
          <a:bodyPr>
            <a:spAutoFit/>
          </a:bodyPr>
          <a:lstStyle/>
          <a:p>
            <a:pPr algn="l"/>
            <a:r>
              <a:rPr lang="en-US"/>
              <a:t>Data: Li (2003), Liu (2005); Model: Pop (2004)</a:t>
            </a:r>
          </a:p>
        </p:txBody>
      </p:sp>
      <p:pic>
        <p:nvPicPr>
          <p:cNvPr id="576518" name="Picture 6"/>
          <p:cNvPicPr>
            <a:picLocks noChangeAspect="1" noChangeArrowheads="1"/>
          </p:cNvPicPr>
          <p:nvPr/>
        </p:nvPicPr>
        <p:blipFill>
          <a:blip r:embed="rId4" cstate="print"/>
          <a:srcRect/>
          <a:stretch>
            <a:fillRect/>
          </a:stretch>
        </p:blipFill>
        <p:spPr bwMode="auto">
          <a:xfrm>
            <a:off x="5240338" y="1108075"/>
            <a:ext cx="3457575" cy="3360738"/>
          </a:xfrm>
          <a:prstGeom prst="rect">
            <a:avLst/>
          </a:prstGeom>
          <a:noFill/>
          <a:ln w="50800" algn="ctr">
            <a:noFill/>
            <a:miter lim="800000"/>
            <a:headEnd/>
            <a:tailEnd/>
          </a:ln>
          <a:effectLst/>
        </p:spPr>
      </p:pic>
      <p:sp>
        <p:nvSpPr>
          <p:cNvPr id="576519" name="Text Box 7"/>
          <p:cNvSpPr txBox="1">
            <a:spLocks noChangeArrowheads="1"/>
          </p:cNvSpPr>
          <p:nvPr/>
        </p:nvSpPr>
        <p:spPr bwMode="auto">
          <a:xfrm>
            <a:off x="7488238" y="2297113"/>
            <a:ext cx="525462" cy="136525"/>
          </a:xfrm>
          <a:prstGeom prst="rect">
            <a:avLst/>
          </a:prstGeom>
          <a:noFill/>
          <a:ln w="50800" algn="ctr">
            <a:noFill/>
            <a:miter lim="800000"/>
            <a:headEnd/>
            <a:tailEnd/>
          </a:ln>
          <a:effectLst/>
        </p:spPr>
        <p:txBody>
          <a:bodyPr wrap="none" lIns="0" tIns="0" rIns="0" bIns="0">
            <a:spAutoFit/>
          </a:bodyPr>
          <a:lstStyle/>
          <a:p>
            <a:pPr algn="l" eaLnBrk="0" hangingPunct="0"/>
            <a:r>
              <a:rPr lang="en-US" sz="900" b="1">
                <a:solidFill>
                  <a:srgbClr val="333300"/>
                </a:solidFill>
                <a:latin typeface="Arial" charset="0"/>
              </a:rPr>
              <a:t>Al/SiO</a:t>
            </a:r>
            <a:r>
              <a:rPr lang="en-US" sz="900" b="1" baseline="-25000">
                <a:solidFill>
                  <a:srgbClr val="333300"/>
                </a:solidFill>
                <a:latin typeface="Arial" charset="0"/>
              </a:rPr>
              <a:t>2</a:t>
            </a:r>
            <a:r>
              <a:rPr lang="en-US" sz="900" b="1">
                <a:solidFill>
                  <a:srgbClr val="333300"/>
                </a:solidFill>
                <a:latin typeface="Arial" charset="0"/>
              </a:rPr>
              <a:t>/Si</a:t>
            </a:r>
          </a:p>
        </p:txBody>
      </p:sp>
      <p:sp>
        <p:nvSpPr>
          <p:cNvPr id="576520" name="Text Box 8"/>
          <p:cNvSpPr txBox="1">
            <a:spLocks noChangeArrowheads="1"/>
          </p:cNvSpPr>
          <p:nvPr/>
        </p:nvSpPr>
        <p:spPr bwMode="auto">
          <a:xfrm>
            <a:off x="7189788" y="2455863"/>
            <a:ext cx="754062" cy="136525"/>
          </a:xfrm>
          <a:prstGeom prst="rect">
            <a:avLst/>
          </a:prstGeom>
          <a:noFill/>
          <a:ln w="50800" algn="ctr">
            <a:noFill/>
            <a:miter lim="800000"/>
            <a:headEnd/>
            <a:tailEnd/>
          </a:ln>
          <a:effectLst/>
        </p:spPr>
        <p:txBody>
          <a:bodyPr wrap="none" lIns="0" tIns="0" rIns="0" bIns="0">
            <a:spAutoFit/>
          </a:bodyPr>
          <a:lstStyle/>
          <a:p>
            <a:pPr algn="l" eaLnBrk="0" hangingPunct="0"/>
            <a:r>
              <a:rPr lang="en-US" sz="900" b="1">
                <a:solidFill>
                  <a:srgbClr val="333300"/>
                </a:solidFill>
                <a:latin typeface="Arial" charset="0"/>
              </a:rPr>
              <a:t>GST/ZnS/SiO</a:t>
            </a:r>
            <a:r>
              <a:rPr lang="en-US" sz="900" b="1" baseline="-25000">
                <a:solidFill>
                  <a:srgbClr val="333300"/>
                </a:solidFill>
                <a:latin typeface="Arial" charset="0"/>
              </a:rPr>
              <a:t>2</a:t>
            </a:r>
          </a:p>
        </p:txBody>
      </p:sp>
      <p:sp>
        <p:nvSpPr>
          <p:cNvPr id="576521" name="Text Box 9"/>
          <p:cNvSpPr txBox="1">
            <a:spLocks noChangeArrowheads="1"/>
          </p:cNvSpPr>
          <p:nvPr/>
        </p:nvSpPr>
        <p:spPr bwMode="auto">
          <a:xfrm>
            <a:off x="1149350" y="1285875"/>
            <a:ext cx="2616200" cy="260350"/>
          </a:xfrm>
          <a:prstGeom prst="rect">
            <a:avLst/>
          </a:prstGeom>
          <a:noFill/>
          <a:ln w="15875" algn="ctr">
            <a:noFill/>
            <a:miter lim="800000"/>
            <a:headEnd/>
            <a:tailEnd/>
          </a:ln>
          <a:effectLst/>
        </p:spPr>
        <p:txBody>
          <a:bodyPr wrap="none">
            <a:spAutoFit/>
          </a:bodyPr>
          <a:lstStyle/>
          <a:p>
            <a:pPr algn="l"/>
            <a:r>
              <a:rPr lang="en-US" sz="1100" b="1"/>
              <a:t>Bulk Si ~ 150, Ge ~ 60 W/m/K</a:t>
            </a:r>
          </a:p>
        </p:txBody>
      </p:sp>
      <p:sp>
        <p:nvSpPr>
          <p:cNvPr id="576522" name="Text Box 10"/>
          <p:cNvSpPr txBox="1">
            <a:spLocks noChangeArrowheads="1"/>
          </p:cNvSpPr>
          <p:nvPr/>
        </p:nvSpPr>
        <p:spPr bwMode="auto">
          <a:xfrm>
            <a:off x="7872413" y="6115050"/>
            <a:ext cx="1252537" cy="274638"/>
          </a:xfrm>
          <a:prstGeom prst="rect">
            <a:avLst/>
          </a:prstGeom>
          <a:noFill/>
          <a:ln w="15875" algn="ctr">
            <a:noFill/>
            <a:miter lim="800000"/>
            <a:headEnd/>
            <a:tailEnd/>
          </a:ln>
          <a:effectLst/>
        </p:spPr>
        <p:txBody>
          <a:bodyPr>
            <a:spAutoFit/>
          </a:bodyPr>
          <a:lstStyle/>
          <a:p>
            <a:pPr algn="l"/>
            <a:r>
              <a:rPr lang="en-US"/>
              <a:t>Lyeo (2006)</a:t>
            </a:r>
          </a:p>
        </p:txBody>
      </p:sp>
      <p:sp>
        <p:nvSpPr>
          <p:cNvPr id="576523" name="Rectangle 11" descr="Newsprint"/>
          <p:cNvSpPr>
            <a:spLocks noChangeArrowheads="1"/>
          </p:cNvSpPr>
          <p:nvPr/>
        </p:nvSpPr>
        <p:spPr bwMode="auto">
          <a:xfrm>
            <a:off x="5786438" y="4979988"/>
            <a:ext cx="2376487" cy="414337"/>
          </a:xfrm>
          <a:prstGeom prst="rect">
            <a:avLst/>
          </a:prstGeom>
          <a:blipFill dpi="0" rotWithShape="0">
            <a:blip r:embed="rId5" cstate="print"/>
            <a:srcRect/>
            <a:tile tx="0" ty="0" sx="100000" sy="100000" flip="none" algn="tl"/>
          </a:blipFill>
          <a:ln w="25400">
            <a:solidFill>
              <a:srgbClr val="777777"/>
            </a:solidFill>
            <a:miter lim="800000"/>
            <a:headEnd/>
            <a:tailEnd/>
          </a:ln>
          <a:effectLst/>
        </p:spPr>
        <p:txBody>
          <a:bodyPr wrap="none" anchor="ctr"/>
          <a:lstStyle/>
          <a:p>
            <a:endParaRPr lang="en-US"/>
          </a:p>
        </p:txBody>
      </p:sp>
      <p:sp>
        <p:nvSpPr>
          <p:cNvPr id="576524" name="Rectangle 12" descr="Walnut"/>
          <p:cNvSpPr>
            <a:spLocks noChangeArrowheads="1"/>
          </p:cNvSpPr>
          <p:nvPr/>
        </p:nvSpPr>
        <p:spPr bwMode="auto">
          <a:xfrm>
            <a:off x="5786438" y="4627563"/>
            <a:ext cx="2376487" cy="398462"/>
          </a:xfrm>
          <a:prstGeom prst="rect">
            <a:avLst/>
          </a:prstGeom>
          <a:blipFill dpi="0" rotWithShape="0">
            <a:blip r:embed="rId6" cstate="print"/>
            <a:srcRect/>
            <a:tile tx="0" ty="0" sx="100000" sy="100000" flip="none" algn="tl"/>
          </a:blipFill>
          <a:ln w="25400">
            <a:solidFill>
              <a:srgbClr val="777777"/>
            </a:solidFill>
            <a:miter lim="800000"/>
            <a:headEnd/>
            <a:tailEnd/>
          </a:ln>
          <a:effectLst/>
        </p:spPr>
        <p:txBody>
          <a:bodyPr wrap="none" anchor="ctr"/>
          <a:lstStyle/>
          <a:p>
            <a:endParaRPr lang="en-US"/>
          </a:p>
        </p:txBody>
      </p:sp>
      <p:sp>
        <p:nvSpPr>
          <p:cNvPr id="576525" name="Text Box 13"/>
          <p:cNvSpPr txBox="1">
            <a:spLocks noChangeArrowheads="1"/>
          </p:cNvSpPr>
          <p:nvPr/>
        </p:nvSpPr>
        <p:spPr bwMode="auto">
          <a:xfrm>
            <a:off x="5843588" y="5056188"/>
            <a:ext cx="603250" cy="304800"/>
          </a:xfrm>
          <a:prstGeom prst="rect">
            <a:avLst/>
          </a:prstGeom>
          <a:noFill/>
          <a:ln w="25400">
            <a:noFill/>
            <a:miter lim="800000"/>
            <a:headEnd/>
            <a:tailEnd/>
          </a:ln>
          <a:effectLst/>
        </p:spPr>
        <p:txBody>
          <a:bodyPr wrap="none">
            <a:spAutoFit/>
          </a:bodyPr>
          <a:lstStyle/>
          <a:p>
            <a:pPr eaLnBrk="0" hangingPunct="0">
              <a:spcBef>
                <a:spcPct val="50000"/>
              </a:spcBef>
            </a:pPr>
            <a:r>
              <a:rPr lang="en-US" sz="1400" b="1"/>
              <a:t>SiO</a:t>
            </a:r>
            <a:r>
              <a:rPr lang="en-US" sz="1400" b="1" baseline="-25000"/>
              <a:t>2</a:t>
            </a:r>
          </a:p>
        </p:txBody>
      </p:sp>
      <p:sp>
        <p:nvSpPr>
          <p:cNvPr id="576526" name="Text Box 14"/>
          <p:cNvSpPr txBox="1">
            <a:spLocks noChangeArrowheads="1"/>
          </p:cNvSpPr>
          <p:nvPr/>
        </p:nvSpPr>
        <p:spPr bwMode="auto">
          <a:xfrm>
            <a:off x="5843588" y="4675188"/>
            <a:ext cx="382587" cy="304800"/>
          </a:xfrm>
          <a:prstGeom prst="rect">
            <a:avLst/>
          </a:prstGeom>
          <a:noFill/>
          <a:ln w="25400">
            <a:noFill/>
            <a:miter lim="800000"/>
            <a:headEnd/>
            <a:tailEnd/>
          </a:ln>
          <a:effectLst/>
        </p:spPr>
        <p:txBody>
          <a:bodyPr wrap="none">
            <a:spAutoFit/>
          </a:bodyPr>
          <a:lstStyle/>
          <a:p>
            <a:pPr eaLnBrk="0" hangingPunct="0">
              <a:spcBef>
                <a:spcPct val="50000"/>
              </a:spcBef>
            </a:pPr>
            <a:r>
              <a:rPr lang="en-US" sz="1400" b="1">
                <a:solidFill>
                  <a:schemeClr val="bg1"/>
                </a:solidFill>
              </a:rPr>
              <a:t>Al</a:t>
            </a:r>
          </a:p>
        </p:txBody>
      </p:sp>
      <p:sp>
        <p:nvSpPr>
          <p:cNvPr id="576527" name="Freeform 15"/>
          <p:cNvSpPr>
            <a:spLocks/>
          </p:cNvSpPr>
          <p:nvPr/>
        </p:nvSpPr>
        <p:spPr bwMode="auto">
          <a:xfrm>
            <a:off x="6853238" y="4683125"/>
            <a:ext cx="307975" cy="650875"/>
          </a:xfrm>
          <a:custGeom>
            <a:avLst/>
            <a:gdLst/>
            <a:ahLst/>
            <a:cxnLst>
              <a:cxn ang="0">
                <a:pos x="138" y="666"/>
              </a:cxn>
              <a:cxn ang="0">
                <a:pos x="138" y="536"/>
              </a:cxn>
              <a:cxn ang="0">
                <a:pos x="8" y="471"/>
              </a:cxn>
              <a:cxn ang="0">
                <a:pos x="235" y="414"/>
              </a:cxn>
              <a:cxn ang="0">
                <a:pos x="0" y="357"/>
              </a:cxn>
              <a:cxn ang="0">
                <a:pos x="235" y="309"/>
              </a:cxn>
              <a:cxn ang="0">
                <a:pos x="7" y="259"/>
              </a:cxn>
              <a:cxn ang="0">
                <a:pos x="236" y="200"/>
              </a:cxn>
              <a:cxn ang="0">
                <a:pos x="105" y="146"/>
              </a:cxn>
              <a:cxn ang="0">
                <a:pos x="105" y="0"/>
              </a:cxn>
            </a:cxnLst>
            <a:rect l="0" t="0" r="r" b="b"/>
            <a:pathLst>
              <a:path w="236" h="666">
                <a:moveTo>
                  <a:pt x="138" y="666"/>
                </a:moveTo>
                <a:lnTo>
                  <a:pt x="138" y="536"/>
                </a:lnTo>
                <a:lnTo>
                  <a:pt x="8" y="471"/>
                </a:lnTo>
                <a:lnTo>
                  <a:pt x="235" y="414"/>
                </a:lnTo>
                <a:lnTo>
                  <a:pt x="0" y="357"/>
                </a:lnTo>
                <a:lnTo>
                  <a:pt x="235" y="309"/>
                </a:lnTo>
                <a:lnTo>
                  <a:pt x="7" y="259"/>
                </a:lnTo>
                <a:lnTo>
                  <a:pt x="236" y="200"/>
                </a:lnTo>
                <a:lnTo>
                  <a:pt x="105" y="146"/>
                </a:lnTo>
                <a:lnTo>
                  <a:pt x="105" y="0"/>
                </a:lnTo>
              </a:path>
            </a:pathLst>
          </a:custGeom>
          <a:noFill/>
          <a:ln w="38100" cap="flat" cmpd="sng">
            <a:solidFill>
              <a:srgbClr val="FF0000"/>
            </a:solidFill>
            <a:prstDash val="solid"/>
            <a:round/>
            <a:headEnd type="none" w="med" len="med"/>
            <a:tailEnd type="none" w="med" len="med"/>
          </a:ln>
          <a:effectLst/>
        </p:spPr>
        <p:txBody>
          <a:bodyPr lIns="66084" tIns="33041" rIns="66084" bIns="33041" anchorCtr="1">
            <a:spAutoFit/>
          </a:bodyPr>
          <a:lstStyle/>
          <a:p>
            <a:endParaRPr lang="en-US"/>
          </a:p>
        </p:txBody>
      </p:sp>
      <p:sp>
        <p:nvSpPr>
          <p:cNvPr id="576528" name="Text Box 16"/>
          <p:cNvSpPr txBox="1">
            <a:spLocks noChangeArrowheads="1"/>
          </p:cNvSpPr>
          <p:nvPr/>
        </p:nvSpPr>
        <p:spPr bwMode="auto">
          <a:xfrm>
            <a:off x="7135813" y="4975225"/>
            <a:ext cx="458787" cy="366713"/>
          </a:xfrm>
          <a:prstGeom prst="rect">
            <a:avLst/>
          </a:prstGeom>
          <a:noFill/>
          <a:ln w="28575">
            <a:noFill/>
            <a:miter lim="800000"/>
            <a:headEnd/>
            <a:tailEnd/>
          </a:ln>
          <a:effectLst/>
        </p:spPr>
        <p:txBody>
          <a:bodyPr wrap="none">
            <a:spAutoFit/>
          </a:bodyPr>
          <a:lstStyle/>
          <a:p>
            <a:pPr eaLnBrk="0" hangingPunct="0"/>
            <a:r>
              <a:rPr lang="en-US" sz="1600" b="1" i="1">
                <a:solidFill>
                  <a:srgbClr val="FF0000"/>
                </a:solidFill>
              </a:rPr>
              <a:t>R</a:t>
            </a:r>
            <a:r>
              <a:rPr lang="en-US" sz="1800" b="1" i="1" baseline="-25000">
                <a:solidFill>
                  <a:srgbClr val="FF0000"/>
                </a:solidFill>
              </a:rPr>
              <a:t>B</a:t>
            </a:r>
            <a:endParaRPr lang="en-US" sz="1800" b="1" i="1">
              <a:solidFill>
                <a:srgbClr val="FF0000"/>
              </a:solidFill>
              <a:latin typeface="Arial" charset="0"/>
            </a:endParaRPr>
          </a:p>
        </p:txBody>
      </p:sp>
      <p:sp>
        <p:nvSpPr>
          <p:cNvPr id="576529" name="Text Box 17"/>
          <p:cNvSpPr txBox="1">
            <a:spLocks noChangeArrowheads="1"/>
          </p:cNvSpPr>
          <p:nvPr/>
        </p:nvSpPr>
        <p:spPr bwMode="auto">
          <a:xfrm>
            <a:off x="5135563" y="5570538"/>
            <a:ext cx="3821112" cy="320675"/>
          </a:xfrm>
          <a:prstGeom prst="rect">
            <a:avLst/>
          </a:prstGeom>
          <a:noFill/>
          <a:ln w="15875" algn="ctr">
            <a:noFill/>
            <a:miter lim="800000"/>
            <a:headEnd/>
            <a:tailEnd/>
          </a:ln>
          <a:effectLst/>
        </p:spPr>
        <p:txBody>
          <a:bodyPr wrap="none">
            <a:spAutoFit/>
          </a:bodyPr>
          <a:lstStyle/>
          <a:p>
            <a:r>
              <a:rPr lang="en-US" sz="1500">
                <a:solidFill>
                  <a:srgbClr val="000099"/>
                </a:solidFill>
                <a:latin typeface="Arial" charset="0"/>
              </a:rPr>
              <a:t>Thermal interface resistance </a:t>
            </a:r>
            <a:r>
              <a:rPr lang="en-US" sz="1500">
                <a:solidFill>
                  <a:srgbClr val="000099"/>
                </a:solidFill>
              </a:rPr>
              <a:t>~</a:t>
            </a:r>
            <a:r>
              <a:rPr lang="en-US" sz="1500">
                <a:solidFill>
                  <a:srgbClr val="000099"/>
                </a:solidFill>
                <a:latin typeface="Arial" charset="0"/>
              </a:rPr>
              <a:t> 10 nm SiO</a:t>
            </a:r>
            <a:r>
              <a:rPr lang="en-US" sz="1500" baseline="-25000">
                <a:solidFill>
                  <a:srgbClr val="000099"/>
                </a:solidFill>
                <a:latin typeface="Arial" charset="0"/>
              </a:rPr>
              <a:t>2</a:t>
            </a:r>
          </a:p>
        </p:txBody>
      </p:sp>
      <p:sp>
        <p:nvSpPr>
          <p:cNvPr id="576530" name="Rectangle 18"/>
          <p:cNvSpPr>
            <a:spLocks noChangeArrowheads="1"/>
          </p:cNvSpPr>
          <p:nvPr/>
        </p:nvSpPr>
        <p:spPr bwMode="auto">
          <a:xfrm>
            <a:off x="893763" y="4270375"/>
            <a:ext cx="3016250" cy="254000"/>
          </a:xfrm>
          <a:prstGeom prst="rect">
            <a:avLst/>
          </a:prstGeom>
          <a:solidFill>
            <a:srgbClr val="DDDDDD"/>
          </a:solidFill>
          <a:ln w="25400">
            <a:noFill/>
            <a:miter lim="800000"/>
            <a:headEnd/>
            <a:tailEnd/>
          </a:ln>
          <a:effectLst/>
        </p:spPr>
        <p:txBody>
          <a:bodyPr wrap="none" anchor="ctr"/>
          <a:lstStyle/>
          <a:p>
            <a:pPr eaLnBrk="0" hangingPunct="0">
              <a:spcBef>
                <a:spcPct val="50000"/>
              </a:spcBef>
            </a:pPr>
            <a:endParaRPr lang="en-US" b="1"/>
          </a:p>
        </p:txBody>
      </p:sp>
      <p:sp>
        <p:nvSpPr>
          <p:cNvPr id="576531" name="Line 19"/>
          <p:cNvSpPr>
            <a:spLocks noChangeShapeType="1"/>
          </p:cNvSpPr>
          <p:nvPr/>
        </p:nvSpPr>
        <p:spPr bwMode="auto">
          <a:xfrm>
            <a:off x="893763" y="4537075"/>
            <a:ext cx="3016250" cy="0"/>
          </a:xfrm>
          <a:prstGeom prst="line">
            <a:avLst/>
          </a:prstGeom>
          <a:noFill/>
          <a:ln w="31750">
            <a:solidFill>
              <a:srgbClr val="969696"/>
            </a:solidFill>
            <a:round/>
            <a:headEnd/>
            <a:tailEnd/>
          </a:ln>
          <a:effectLst/>
        </p:spPr>
        <p:txBody>
          <a:bodyPr wrap="none" anchor="ctr">
            <a:spAutoFit/>
          </a:bodyPr>
          <a:lstStyle/>
          <a:p>
            <a:endParaRPr lang="en-US"/>
          </a:p>
        </p:txBody>
      </p:sp>
      <p:sp>
        <p:nvSpPr>
          <p:cNvPr id="576532" name="Line 20"/>
          <p:cNvSpPr>
            <a:spLocks noChangeShapeType="1"/>
          </p:cNvSpPr>
          <p:nvPr/>
        </p:nvSpPr>
        <p:spPr bwMode="auto">
          <a:xfrm flipV="1">
            <a:off x="1054100" y="4267200"/>
            <a:ext cx="646113" cy="252413"/>
          </a:xfrm>
          <a:prstGeom prst="line">
            <a:avLst/>
          </a:prstGeom>
          <a:noFill/>
          <a:ln w="25400">
            <a:solidFill>
              <a:srgbClr val="FF0000"/>
            </a:solidFill>
            <a:round/>
            <a:headEnd/>
            <a:tailEnd type="none" w="lg" len="lg"/>
          </a:ln>
          <a:effectLst/>
        </p:spPr>
        <p:txBody>
          <a:bodyPr anchor="ctr">
            <a:spAutoFit/>
          </a:bodyPr>
          <a:lstStyle/>
          <a:p>
            <a:endParaRPr lang="en-US"/>
          </a:p>
        </p:txBody>
      </p:sp>
      <p:sp>
        <p:nvSpPr>
          <p:cNvPr id="576533" name="Line 21"/>
          <p:cNvSpPr>
            <a:spLocks noChangeShapeType="1"/>
          </p:cNvSpPr>
          <p:nvPr/>
        </p:nvSpPr>
        <p:spPr bwMode="auto">
          <a:xfrm flipH="1" flipV="1">
            <a:off x="1693863" y="4259263"/>
            <a:ext cx="200025" cy="271462"/>
          </a:xfrm>
          <a:prstGeom prst="line">
            <a:avLst/>
          </a:prstGeom>
          <a:noFill/>
          <a:ln w="25400">
            <a:solidFill>
              <a:srgbClr val="FF0000"/>
            </a:solidFill>
            <a:round/>
            <a:headEnd/>
            <a:tailEnd type="none" w="lg" len="lg"/>
          </a:ln>
          <a:effectLst/>
        </p:spPr>
        <p:txBody>
          <a:bodyPr anchor="ctr">
            <a:spAutoFit/>
          </a:bodyPr>
          <a:lstStyle/>
          <a:p>
            <a:endParaRPr lang="en-US"/>
          </a:p>
        </p:txBody>
      </p:sp>
      <p:sp>
        <p:nvSpPr>
          <p:cNvPr id="576534" name="Line 22"/>
          <p:cNvSpPr>
            <a:spLocks noChangeShapeType="1"/>
          </p:cNvSpPr>
          <p:nvPr/>
        </p:nvSpPr>
        <p:spPr bwMode="auto">
          <a:xfrm flipH="1">
            <a:off x="1879600" y="4270375"/>
            <a:ext cx="233363" cy="258763"/>
          </a:xfrm>
          <a:prstGeom prst="line">
            <a:avLst/>
          </a:prstGeom>
          <a:noFill/>
          <a:ln w="25400">
            <a:solidFill>
              <a:srgbClr val="FF0000"/>
            </a:solidFill>
            <a:round/>
            <a:headEnd/>
            <a:tailEnd type="none" w="lg" len="lg"/>
          </a:ln>
          <a:effectLst/>
        </p:spPr>
        <p:txBody>
          <a:bodyPr anchor="ctr">
            <a:spAutoFit/>
          </a:bodyPr>
          <a:lstStyle/>
          <a:p>
            <a:endParaRPr lang="en-US"/>
          </a:p>
        </p:txBody>
      </p:sp>
      <p:sp>
        <p:nvSpPr>
          <p:cNvPr id="576535" name="Line 23"/>
          <p:cNvSpPr>
            <a:spLocks noChangeShapeType="1"/>
          </p:cNvSpPr>
          <p:nvPr/>
        </p:nvSpPr>
        <p:spPr bwMode="auto">
          <a:xfrm>
            <a:off x="2106613" y="4262438"/>
            <a:ext cx="393700" cy="260350"/>
          </a:xfrm>
          <a:prstGeom prst="line">
            <a:avLst/>
          </a:prstGeom>
          <a:noFill/>
          <a:ln w="25400">
            <a:solidFill>
              <a:srgbClr val="FF0000"/>
            </a:solidFill>
            <a:round/>
            <a:headEnd/>
            <a:tailEnd type="none" w="lg" len="lg"/>
          </a:ln>
          <a:effectLst/>
        </p:spPr>
        <p:txBody>
          <a:bodyPr anchor="ctr">
            <a:spAutoFit/>
          </a:bodyPr>
          <a:lstStyle/>
          <a:p>
            <a:endParaRPr lang="en-US"/>
          </a:p>
        </p:txBody>
      </p:sp>
      <p:sp>
        <p:nvSpPr>
          <p:cNvPr id="576536" name="Line 24"/>
          <p:cNvSpPr>
            <a:spLocks noChangeShapeType="1"/>
          </p:cNvSpPr>
          <p:nvPr/>
        </p:nvSpPr>
        <p:spPr bwMode="auto">
          <a:xfrm flipV="1">
            <a:off x="2484438" y="4271963"/>
            <a:ext cx="630237" cy="252412"/>
          </a:xfrm>
          <a:prstGeom prst="line">
            <a:avLst/>
          </a:prstGeom>
          <a:noFill/>
          <a:ln w="25400">
            <a:solidFill>
              <a:srgbClr val="FF0000"/>
            </a:solidFill>
            <a:round/>
            <a:headEnd/>
            <a:tailEnd type="none" w="lg" len="lg"/>
          </a:ln>
          <a:effectLst/>
        </p:spPr>
        <p:txBody>
          <a:bodyPr anchor="ctr">
            <a:spAutoFit/>
          </a:bodyPr>
          <a:lstStyle/>
          <a:p>
            <a:endParaRPr lang="en-US"/>
          </a:p>
        </p:txBody>
      </p:sp>
      <p:sp>
        <p:nvSpPr>
          <p:cNvPr id="576537" name="Line 25"/>
          <p:cNvSpPr>
            <a:spLocks noChangeShapeType="1"/>
          </p:cNvSpPr>
          <p:nvPr/>
        </p:nvSpPr>
        <p:spPr bwMode="auto">
          <a:xfrm>
            <a:off x="3098800" y="4271963"/>
            <a:ext cx="403225" cy="260350"/>
          </a:xfrm>
          <a:prstGeom prst="line">
            <a:avLst/>
          </a:prstGeom>
          <a:noFill/>
          <a:ln w="25400">
            <a:solidFill>
              <a:srgbClr val="FF0000"/>
            </a:solidFill>
            <a:round/>
            <a:headEnd/>
            <a:tailEnd type="triangle" w="lg" len="lg"/>
          </a:ln>
          <a:effectLst/>
        </p:spPr>
        <p:txBody>
          <a:bodyPr anchor="ctr">
            <a:spAutoFit/>
          </a:bodyPr>
          <a:lstStyle/>
          <a:p>
            <a:endParaRPr lang="en-US"/>
          </a:p>
        </p:txBody>
      </p:sp>
      <p:sp>
        <p:nvSpPr>
          <p:cNvPr id="576538" name="Line 26"/>
          <p:cNvSpPr>
            <a:spLocks noChangeShapeType="1"/>
          </p:cNvSpPr>
          <p:nvPr/>
        </p:nvSpPr>
        <p:spPr bwMode="auto">
          <a:xfrm>
            <a:off x="893763" y="4252913"/>
            <a:ext cx="3016250" cy="0"/>
          </a:xfrm>
          <a:prstGeom prst="line">
            <a:avLst/>
          </a:prstGeom>
          <a:noFill/>
          <a:ln w="31750">
            <a:solidFill>
              <a:srgbClr val="969696"/>
            </a:solidFill>
            <a:round/>
            <a:headEnd/>
            <a:tailEnd/>
          </a:ln>
          <a:effectLst/>
        </p:spPr>
        <p:txBody>
          <a:bodyPr wrap="none" anchor="ctr">
            <a:spAutoFit/>
          </a:bodyPr>
          <a:lstStyle/>
          <a:p>
            <a:endParaRPr 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76518"/>
                                        </p:tgtEl>
                                        <p:attrNameLst>
                                          <p:attrName>style.visibility</p:attrName>
                                        </p:attrNameLst>
                                      </p:cBhvr>
                                      <p:to>
                                        <p:strVal val="visible"/>
                                      </p:to>
                                    </p:set>
                                    <p:animEffect transition="in" filter="dissolve">
                                      <p:cBhvr>
                                        <p:cTn id="7" dur="500"/>
                                        <p:tgtEl>
                                          <p:spTgt spid="5765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76519"/>
                                        </p:tgtEl>
                                        <p:attrNameLst>
                                          <p:attrName>style.visibility</p:attrName>
                                        </p:attrNameLst>
                                      </p:cBhvr>
                                      <p:to>
                                        <p:strVal val="visible"/>
                                      </p:to>
                                    </p:set>
                                    <p:animEffect transition="in" filter="dissolve">
                                      <p:cBhvr>
                                        <p:cTn id="10" dur="500"/>
                                        <p:tgtEl>
                                          <p:spTgt spid="5765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76520"/>
                                        </p:tgtEl>
                                        <p:attrNameLst>
                                          <p:attrName>style.visibility</p:attrName>
                                        </p:attrNameLst>
                                      </p:cBhvr>
                                      <p:to>
                                        <p:strVal val="visible"/>
                                      </p:to>
                                    </p:set>
                                    <p:animEffect transition="in" filter="dissolve">
                                      <p:cBhvr>
                                        <p:cTn id="13" dur="500"/>
                                        <p:tgtEl>
                                          <p:spTgt spid="57652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76523"/>
                                        </p:tgtEl>
                                        <p:attrNameLst>
                                          <p:attrName>style.visibility</p:attrName>
                                        </p:attrNameLst>
                                      </p:cBhvr>
                                      <p:to>
                                        <p:strVal val="visible"/>
                                      </p:to>
                                    </p:set>
                                    <p:animEffect transition="in" filter="dissolve">
                                      <p:cBhvr>
                                        <p:cTn id="16" dur="500"/>
                                        <p:tgtEl>
                                          <p:spTgt spid="57652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76524"/>
                                        </p:tgtEl>
                                        <p:attrNameLst>
                                          <p:attrName>style.visibility</p:attrName>
                                        </p:attrNameLst>
                                      </p:cBhvr>
                                      <p:to>
                                        <p:strVal val="visible"/>
                                      </p:to>
                                    </p:set>
                                    <p:animEffect transition="in" filter="dissolve">
                                      <p:cBhvr>
                                        <p:cTn id="19" dur="500"/>
                                        <p:tgtEl>
                                          <p:spTgt spid="57652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76525"/>
                                        </p:tgtEl>
                                        <p:attrNameLst>
                                          <p:attrName>style.visibility</p:attrName>
                                        </p:attrNameLst>
                                      </p:cBhvr>
                                      <p:to>
                                        <p:strVal val="visible"/>
                                      </p:to>
                                    </p:set>
                                    <p:animEffect transition="in" filter="dissolve">
                                      <p:cBhvr>
                                        <p:cTn id="22" dur="500"/>
                                        <p:tgtEl>
                                          <p:spTgt spid="57652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76526"/>
                                        </p:tgtEl>
                                        <p:attrNameLst>
                                          <p:attrName>style.visibility</p:attrName>
                                        </p:attrNameLst>
                                      </p:cBhvr>
                                      <p:to>
                                        <p:strVal val="visible"/>
                                      </p:to>
                                    </p:set>
                                    <p:animEffect transition="in" filter="dissolve">
                                      <p:cBhvr>
                                        <p:cTn id="25" dur="500"/>
                                        <p:tgtEl>
                                          <p:spTgt spid="57652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76527"/>
                                        </p:tgtEl>
                                        <p:attrNameLst>
                                          <p:attrName>style.visibility</p:attrName>
                                        </p:attrNameLst>
                                      </p:cBhvr>
                                      <p:to>
                                        <p:strVal val="visible"/>
                                      </p:to>
                                    </p:set>
                                    <p:animEffect transition="in" filter="dissolve">
                                      <p:cBhvr>
                                        <p:cTn id="28" dur="500"/>
                                        <p:tgtEl>
                                          <p:spTgt spid="57652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76528"/>
                                        </p:tgtEl>
                                        <p:attrNameLst>
                                          <p:attrName>style.visibility</p:attrName>
                                        </p:attrNameLst>
                                      </p:cBhvr>
                                      <p:to>
                                        <p:strVal val="visible"/>
                                      </p:to>
                                    </p:set>
                                    <p:animEffect transition="in" filter="dissolve">
                                      <p:cBhvr>
                                        <p:cTn id="31" dur="500"/>
                                        <p:tgtEl>
                                          <p:spTgt spid="57652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76529"/>
                                        </p:tgtEl>
                                        <p:attrNameLst>
                                          <p:attrName>style.visibility</p:attrName>
                                        </p:attrNameLst>
                                      </p:cBhvr>
                                      <p:to>
                                        <p:strVal val="visible"/>
                                      </p:to>
                                    </p:set>
                                    <p:animEffect transition="in" filter="dissolve">
                                      <p:cBhvr>
                                        <p:cTn id="34" dur="500"/>
                                        <p:tgtEl>
                                          <p:spTgt spid="576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9" grpId="0"/>
      <p:bldP spid="576520" grpId="0"/>
      <p:bldP spid="576523" grpId="0" animBg="1"/>
      <p:bldP spid="576524" grpId="0" animBg="1"/>
      <p:bldP spid="576525" grpId="0"/>
      <p:bldP spid="576526" grpId="0"/>
      <p:bldP spid="576527" grpId="0" animBg="1"/>
      <p:bldP spid="576528" grpId="0"/>
      <p:bldP spid="5765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p:cNvSpPr>
            <a:spLocks noGrp="1"/>
          </p:cNvSpPr>
          <p:nvPr>
            <p:ph type="sldNum" sz="quarter" idx="10"/>
          </p:nvPr>
        </p:nvSpPr>
        <p:spPr/>
        <p:txBody>
          <a:bodyPr/>
          <a:lstStyle/>
          <a:p>
            <a:fld id="{11A7279A-57FB-42F2-8B3C-C5E79E4D9ABF}" type="slidenum">
              <a:rPr lang="en-US"/>
              <a:pPr/>
              <a:t>35</a:t>
            </a:fld>
            <a:endParaRPr lang="en-US"/>
          </a:p>
        </p:txBody>
      </p:sp>
      <p:pic>
        <p:nvPicPr>
          <p:cNvPr id="580610" name="Picture 2"/>
          <p:cNvPicPr>
            <a:picLocks noChangeAspect="1" noChangeArrowheads="1"/>
          </p:cNvPicPr>
          <p:nvPr/>
        </p:nvPicPr>
        <p:blipFill>
          <a:blip r:embed="rId3" cstate="print"/>
          <a:srcRect/>
          <a:stretch>
            <a:fillRect/>
          </a:stretch>
        </p:blipFill>
        <p:spPr bwMode="auto">
          <a:xfrm>
            <a:off x="207963" y="1108075"/>
            <a:ext cx="5616575" cy="4714875"/>
          </a:xfrm>
          <a:prstGeom prst="rect">
            <a:avLst/>
          </a:prstGeom>
          <a:noFill/>
          <a:ln w="28575" algn="ctr">
            <a:noFill/>
            <a:miter lim="800000"/>
            <a:headEnd/>
            <a:tailEnd/>
          </a:ln>
          <a:effectLst/>
        </p:spPr>
      </p:pic>
      <p:sp>
        <p:nvSpPr>
          <p:cNvPr id="580611" name="Rectangle 3"/>
          <p:cNvSpPr>
            <a:spLocks noGrp="1" noChangeArrowheads="1"/>
          </p:cNvSpPr>
          <p:nvPr>
            <p:ph type="title"/>
          </p:nvPr>
        </p:nvSpPr>
        <p:spPr/>
        <p:txBody>
          <a:bodyPr/>
          <a:lstStyle/>
          <a:p>
            <a:r>
              <a:rPr lang="en-US"/>
              <a:t>Thermal Resistance at Device Level</a:t>
            </a:r>
          </a:p>
        </p:txBody>
      </p:sp>
      <p:pic>
        <p:nvPicPr>
          <p:cNvPr id="580612" name="Picture 4"/>
          <p:cNvPicPr>
            <a:picLocks noChangeAspect="1" noChangeArrowheads="1"/>
          </p:cNvPicPr>
          <p:nvPr/>
        </p:nvPicPr>
        <p:blipFill>
          <a:blip r:embed="rId4" cstate="print"/>
          <a:srcRect/>
          <a:stretch>
            <a:fillRect/>
          </a:stretch>
        </p:blipFill>
        <p:spPr bwMode="auto">
          <a:xfrm>
            <a:off x="2166938" y="3730625"/>
            <a:ext cx="403225" cy="403225"/>
          </a:xfrm>
          <a:prstGeom prst="rect">
            <a:avLst/>
          </a:prstGeom>
          <a:noFill/>
          <a:ln w="15875" algn="ctr">
            <a:noFill/>
            <a:miter lim="800000"/>
            <a:headEnd/>
            <a:tailEnd/>
          </a:ln>
          <a:effectLst/>
        </p:spPr>
      </p:pic>
      <p:sp>
        <p:nvSpPr>
          <p:cNvPr id="580613" name="Rectangle 5"/>
          <p:cNvSpPr>
            <a:spLocks noChangeArrowheads="1"/>
          </p:cNvSpPr>
          <p:nvPr/>
        </p:nvSpPr>
        <p:spPr bwMode="auto">
          <a:xfrm>
            <a:off x="1620838" y="2384425"/>
            <a:ext cx="542925" cy="508000"/>
          </a:xfrm>
          <a:prstGeom prst="rect">
            <a:avLst/>
          </a:prstGeom>
          <a:solidFill>
            <a:schemeClr val="bg1"/>
          </a:solidFill>
          <a:ln w="15875" algn="ctr">
            <a:noFill/>
            <a:miter lim="800000"/>
            <a:headEnd/>
            <a:tailEnd/>
          </a:ln>
          <a:effectLst/>
        </p:spPr>
        <p:txBody>
          <a:bodyPr wrap="none" anchor="ctr">
            <a:spAutoFit/>
          </a:bodyPr>
          <a:lstStyle/>
          <a:p>
            <a:endParaRPr lang="en-US"/>
          </a:p>
        </p:txBody>
      </p:sp>
      <p:pic>
        <p:nvPicPr>
          <p:cNvPr id="580614" name="Picture 6"/>
          <p:cNvPicPr>
            <a:picLocks noChangeAspect="1" noChangeArrowheads="1"/>
          </p:cNvPicPr>
          <p:nvPr/>
        </p:nvPicPr>
        <p:blipFill>
          <a:blip r:embed="rId5" cstate="print"/>
          <a:srcRect/>
          <a:stretch>
            <a:fillRect/>
          </a:stretch>
        </p:blipFill>
        <p:spPr bwMode="auto">
          <a:xfrm>
            <a:off x="1679575" y="2428875"/>
            <a:ext cx="428625" cy="428625"/>
          </a:xfrm>
          <a:prstGeom prst="rect">
            <a:avLst/>
          </a:prstGeom>
          <a:noFill/>
          <a:ln w="15875" algn="ctr">
            <a:noFill/>
            <a:miter lim="800000"/>
            <a:headEnd/>
            <a:tailEnd/>
          </a:ln>
          <a:effectLst/>
        </p:spPr>
      </p:pic>
      <p:pic>
        <p:nvPicPr>
          <p:cNvPr id="580615" name="Picture 7"/>
          <p:cNvPicPr>
            <a:picLocks noChangeAspect="1" noChangeArrowheads="1"/>
          </p:cNvPicPr>
          <p:nvPr/>
        </p:nvPicPr>
        <p:blipFill>
          <a:blip r:embed="rId6" cstate="print"/>
          <a:srcRect/>
          <a:stretch>
            <a:fillRect/>
          </a:stretch>
        </p:blipFill>
        <p:spPr bwMode="auto">
          <a:xfrm>
            <a:off x="6818313" y="3036888"/>
            <a:ext cx="438150" cy="438150"/>
          </a:xfrm>
          <a:prstGeom prst="rect">
            <a:avLst/>
          </a:prstGeom>
          <a:noFill/>
          <a:ln w="15875" algn="ctr">
            <a:noFill/>
            <a:miter lim="800000"/>
            <a:headEnd/>
            <a:tailEnd/>
          </a:ln>
          <a:effectLst/>
        </p:spPr>
      </p:pic>
      <p:pic>
        <p:nvPicPr>
          <p:cNvPr id="580616" name="Picture 8"/>
          <p:cNvPicPr>
            <a:picLocks noChangeAspect="1" noChangeArrowheads="1"/>
          </p:cNvPicPr>
          <p:nvPr/>
        </p:nvPicPr>
        <p:blipFill>
          <a:blip r:embed="rId7" cstate="print"/>
          <a:srcRect/>
          <a:stretch>
            <a:fillRect/>
          </a:stretch>
        </p:blipFill>
        <p:spPr bwMode="auto">
          <a:xfrm>
            <a:off x="3211513" y="4446588"/>
            <a:ext cx="401637" cy="401637"/>
          </a:xfrm>
          <a:prstGeom prst="rect">
            <a:avLst/>
          </a:prstGeom>
          <a:noFill/>
          <a:ln w="15875" algn="ctr">
            <a:noFill/>
            <a:miter lim="800000"/>
            <a:headEnd/>
            <a:tailEnd/>
          </a:ln>
          <a:effectLst/>
        </p:spPr>
      </p:pic>
      <p:sp>
        <p:nvSpPr>
          <p:cNvPr id="580617" name="Line 9"/>
          <p:cNvSpPr>
            <a:spLocks noChangeShapeType="1"/>
          </p:cNvSpPr>
          <p:nvPr/>
        </p:nvSpPr>
        <p:spPr bwMode="auto">
          <a:xfrm flipH="1">
            <a:off x="4665663" y="3298825"/>
            <a:ext cx="1003300" cy="446088"/>
          </a:xfrm>
          <a:prstGeom prst="line">
            <a:avLst/>
          </a:prstGeom>
          <a:noFill/>
          <a:ln w="31750">
            <a:solidFill>
              <a:schemeClr val="tx1"/>
            </a:solidFill>
            <a:round/>
            <a:headEnd/>
            <a:tailEnd type="triangle" w="lg" len="lg"/>
          </a:ln>
          <a:effectLst/>
        </p:spPr>
        <p:txBody>
          <a:bodyPr anchor="ctr">
            <a:spAutoFit/>
          </a:bodyPr>
          <a:lstStyle/>
          <a:p>
            <a:endParaRPr lang="en-US"/>
          </a:p>
        </p:txBody>
      </p:sp>
      <p:sp>
        <p:nvSpPr>
          <p:cNvPr id="580618" name="Text Box 10"/>
          <p:cNvSpPr txBox="1">
            <a:spLocks noChangeArrowheads="1"/>
          </p:cNvSpPr>
          <p:nvPr/>
        </p:nvSpPr>
        <p:spPr bwMode="auto">
          <a:xfrm>
            <a:off x="5741988" y="3108325"/>
            <a:ext cx="1044575" cy="330200"/>
          </a:xfrm>
          <a:prstGeom prst="rect">
            <a:avLst/>
          </a:prstGeom>
          <a:noFill/>
          <a:ln w="15875" algn="ctr">
            <a:noFill/>
            <a:miter lim="800000"/>
            <a:headEnd/>
            <a:tailEnd/>
          </a:ln>
          <a:effectLst/>
        </p:spPr>
        <p:txBody>
          <a:bodyPr lIns="0" tIns="0" rIns="0" bIns="0">
            <a:spAutoFit/>
          </a:bodyPr>
          <a:lstStyle/>
          <a:p>
            <a:pPr algn="l">
              <a:lnSpc>
                <a:spcPct val="90000"/>
              </a:lnSpc>
            </a:pPr>
            <a:r>
              <a:rPr lang="en-US"/>
              <a:t>Silicon-on-</a:t>
            </a:r>
          </a:p>
          <a:p>
            <a:pPr algn="l">
              <a:lnSpc>
                <a:spcPct val="90000"/>
              </a:lnSpc>
            </a:pPr>
            <a:r>
              <a:rPr lang="en-US"/>
              <a:t>Insulator FET</a:t>
            </a:r>
          </a:p>
        </p:txBody>
      </p:sp>
      <p:sp>
        <p:nvSpPr>
          <p:cNvPr id="580619" name="Line 11"/>
          <p:cNvSpPr>
            <a:spLocks noChangeShapeType="1"/>
          </p:cNvSpPr>
          <p:nvPr/>
        </p:nvSpPr>
        <p:spPr bwMode="auto">
          <a:xfrm flipV="1">
            <a:off x="3725863" y="4075113"/>
            <a:ext cx="238125" cy="536575"/>
          </a:xfrm>
          <a:prstGeom prst="line">
            <a:avLst/>
          </a:prstGeom>
          <a:noFill/>
          <a:ln w="31750">
            <a:solidFill>
              <a:schemeClr val="tx1"/>
            </a:solidFill>
            <a:round/>
            <a:headEnd/>
            <a:tailEnd type="triangle" w="lg" len="lg"/>
          </a:ln>
          <a:effectLst/>
        </p:spPr>
        <p:txBody>
          <a:bodyPr anchor="ctr">
            <a:spAutoFit/>
          </a:bodyPr>
          <a:lstStyle/>
          <a:p>
            <a:endParaRPr lang="en-US"/>
          </a:p>
        </p:txBody>
      </p:sp>
      <p:sp>
        <p:nvSpPr>
          <p:cNvPr id="580620" name="Text Box 12"/>
          <p:cNvSpPr txBox="1">
            <a:spLocks noChangeArrowheads="1"/>
          </p:cNvSpPr>
          <p:nvPr/>
        </p:nvSpPr>
        <p:spPr bwMode="auto">
          <a:xfrm>
            <a:off x="3662363" y="4684713"/>
            <a:ext cx="671512" cy="182562"/>
          </a:xfrm>
          <a:prstGeom prst="rect">
            <a:avLst/>
          </a:prstGeom>
          <a:noFill/>
          <a:ln w="15875" algn="ctr">
            <a:noFill/>
            <a:miter lim="800000"/>
            <a:headEnd/>
            <a:tailEnd/>
          </a:ln>
          <a:effectLst/>
        </p:spPr>
        <p:txBody>
          <a:bodyPr lIns="0" tIns="0" rIns="0" bIns="0">
            <a:spAutoFit/>
          </a:bodyPr>
          <a:lstStyle/>
          <a:p>
            <a:pPr algn="l">
              <a:spcBef>
                <a:spcPct val="10000"/>
              </a:spcBef>
            </a:pPr>
            <a:r>
              <a:rPr lang="en-US"/>
              <a:t>Bulk FET</a:t>
            </a:r>
          </a:p>
        </p:txBody>
      </p:sp>
      <p:sp>
        <p:nvSpPr>
          <p:cNvPr id="580621" name="Line 13"/>
          <p:cNvSpPr>
            <a:spLocks noChangeShapeType="1"/>
          </p:cNvSpPr>
          <p:nvPr/>
        </p:nvSpPr>
        <p:spPr bwMode="auto">
          <a:xfrm flipV="1">
            <a:off x="2690813" y="3441700"/>
            <a:ext cx="400050" cy="484188"/>
          </a:xfrm>
          <a:prstGeom prst="line">
            <a:avLst/>
          </a:prstGeom>
          <a:noFill/>
          <a:ln w="31750">
            <a:solidFill>
              <a:schemeClr val="tx1"/>
            </a:solidFill>
            <a:round/>
            <a:headEnd/>
            <a:tailEnd type="triangle" w="lg" len="lg"/>
          </a:ln>
          <a:effectLst/>
        </p:spPr>
        <p:txBody>
          <a:bodyPr anchor="ctr">
            <a:spAutoFit/>
          </a:bodyPr>
          <a:lstStyle/>
          <a:p>
            <a:endParaRPr lang="en-US"/>
          </a:p>
        </p:txBody>
      </p:sp>
      <p:sp>
        <p:nvSpPr>
          <p:cNvPr id="580622" name="Text Box 14"/>
          <p:cNvSpPr txBox="1">
            <a:spLocks noChangeArrowheads="1"/>
          </p:cNvSpPr>
          <p:nvPr/>
        </p:nvSpPr>
        <p:spPr bwMode="auto">
          <a:xfrm>
            <a:off x="2622550" y="3978275"/>
            <a:ext cx="534988" cy="182563"/>
          </a:xfrm>
          <a:prstGeom prst="rect">
            <a:avLst/>
          </a:prstGeom>
          <a:noFill/>
          <a:ln w="15875" algn="ctr">
            <a:noFill/>
            <a:miter lim="800000"/>
            <a:headEnd/>
            <a:tailEnd/>
          </a:ln>
          <a:effectLst/>
        </p:spPr>
        <p:txBody>
          <a:bodyPr lIns="0" tIns="0" rIns="0" bIns="0">
            <a:spAutoFit/>
          </a:bodyPr>
          <a:lstStyle/>
          <a:p>
            <a:pPr algn="l">
              <a:spcBef>
                <a:spcPct val="10000"/>
              </a:spcBef>
            </a:pPr>
            <a:r>
              <a:rPr lang="en-US"/>
              <a:t>Cu Via</a:t>
            </a:r>
          </a:p>
        </p:txBody>
      </p:sp>
      <p:sp>
        <p:nvSpPr>
          <p:cNvPr id="580623" name="Text Box 15"/>
          <p:cNvSpPr txBox="1">
            <a:spLocks noChangeArrowheads="1"/>
          </p:cNvSpPr>
          <p:nvPr/>
        </p:nvSpPr>
        <p:spPr bwMode="auto">
          <a:xfrm>
            <a:off x="1639888" y="2884488"/>
            <a:ext cx="1238250" cy="330200"/>
          </a:xfrm>
          <a:prstGeom prst="rect">
            <a:avLst/>
          </a:prstGeom>
          <a:solidFill>
            <a:schemeClr val="bg1"/>
          </a:solidFill>
          <a:ln w="15875" algn="ctr">
            <a:noFill/>
            <a:miter lim="800000"/>
            <a:headEnd/>
            <a:tailEnd/>
          </a:ln>
          <a:effectLst/>
        </p:spPr>
        <p:txBody>
          <a:bodyPr lIns="45720" tIns="0" rIns="0" bIns="0">
            <a:spAutoFit/>
          </a:bodyPr>
          <a:lstStyle/>
          <a:p>
            <a:pPr algn="l">
              <a:lnSpc>
                <a:spcPct val="90000"/>
              </a:lnSpc>
            </a:pPr>
            <a:r>
              <a:rPr lang="en-US"/>
              <a:t>Phase-change Memory (PCM)</a:t>
            </a:r>
          </a:p>
        </p:txBody>
      </p:sp>
      <p:sp>
        <p:nvSpPr>
          <p:cNvPr id="580624" name="Line 16"/>
          <p:cNvSpPr>
            <a:spLocks noChangeShapeType="1"/>
          </p:cNvSpPr>
          <p:nvPr/>
        </p:nvSpPr>
        <p:spPr bwMode="auto">
          <a:xfrm flipV="1">
            <a:off x="2214563" y="2738438"/>
            <a:ext cx="407987" cy="96837"/>
          </a:xfrm>
          <a:prstGeom prst="line">
            <a:avLst/>
          </a:prstGeom>
          <a:noFill/>
          <a:ln w="31750">
            <a:solidFill>
              <a:schemeClr val="tx1"/>
            </a:solidFill>
            <a:round/>
            <a:headEnd/>
            <a:tailEnd type="triangle" w="lg" len="lg"/>
          </a:ln>
          <a:effectLst/>
        </p:spPr>
        <p:txBody>
          <a:bodyPr anchor="ctr">
            <a:spAutoFit/>
          </a:bodyPr>
          <a:lstStyle/>
          <a:p>
            <a:endParaRPr lang="en-US"/>
          </a:p>
        </p:txBody>
      </p:sp>
      <p:sp>
        <p:nvSpPr>
          <p:cNvPr id="580625" name="Line 17"/>
          <p:cNvSpPr>
            <a:spLocks noChangeShapeType="1"/>
          </p:cNvSpPr>
          <p:nvPr/>
        </p:nvSpPr>
        <p:spPr bwMode="auto">
          <a:xfrm flipH="1">
            <a:off x="4330700" y="1516063"/>
            <a:ext cx="142875" cy="530225"/>
          </a:xfrm>
          <a:prstGeom prst="line">
            <a:avLst/>
          </a:prstGeom>
          <a:noFill/>
          <a:ln w="31750">
            <a:solidFill>
              <a:schemeClr val="tx1"/>
            </a:solidFill>
            <a:round/>
            <a:headEnd/>
            <a:tailEnd type="triangle" w="lg" len="lg"/>
          </a:ln>
          <a:effectLst/>
        </p:spPr>
        <p:txBody>
          <a:bodyPr anchor="ctr">
            <a:spAutoFit/>
          </a:bodyPr>
          <a:lstStyle/>
          <a:p>
            <a:endParaRPr lang="en-US"/>
          </a:p>
        </p:txBody>
      </p:sp>
      <p:sp>
        <p:nvSpPr>
          <p:cNvPr id="580626" name="Text Box 18"/>
          <p:cNvSpPr txBox="1">
            <a:spLocks noChangeArrowheads="1"/>
          </p:cNvSpPr>
          <p:nvPr/>
        </p:nvSpPr>
        <p:spPr bwMode="auto">
          <a:xfrm>
            <a:off x="3725863" y="1108075"/>
            <a:ext cx="1044575" cy="330200"/>
          </a:xfrm>
          <a:prstGeom prst="rect">
            <a:avLst/>
          </a:prstGeom>
          <a:solidFill>
            <a:schemeClr val="bg1"/>
          </a:solidFill>
          <a:ln w="15875" algn="ctr">
            <a:noFill/>
            <a:miter lim="800000"/>
            <a:headEnd/>
            <a:tailEnd/>
          </a:ln>
          <a:effectLst/>
        </p:spPr>
        <p:txBody>
          <a:bodyPr tIns="0" bIns="0">
            <a:spAutoFit/>
          </a:bodyPr>
          <a:lstStyle/>
          <a:p>
            <a:pPr algn="l">
              <a:lnSpc>
                <a:spcPct val="90000"/>
              </a:lnSpc>
            </a:pPr>
            <a:r>
              <a:rPr lang="en-US"/>
              <a:t>Single-wall nanotube</a:t>
            </a:r>
          </a:p>
        </p:txBody>
      </p:sp>
      <p:sp>
        <p:nvSpPr>
          <p:cNvPr id="580627" name="Rectangle 19"/>
          <p:cNvSpPr>
            <a:spLocks noChangeArrowheads="1"/>
          </p:cNvSpPr>
          <p:nvPr/>
        </p:nvSpPr>
        <p:spPr bwMode="auto">
          <a:xfrm>
            <a:off x="4533900" y="1284288"/>
            <a:ext cx="542925" cy="508000"/>
          </a:xfrm>
          <a:prstGeom prst="rect">
            <a:avLst/>
          </a:prstGeom>
          <a:solidFill>
            <a:schemeClr val="bg1"/>
          </a:solidFill>
          <a:ln w="15875" algn="ctr">
            <a:noFill/>
            <a:miter lim="800000"/>
            <a:headEnd/>
            <a:tailEnd/>
          </a:ln>
          <a:effectLst/>
        </p:spPr>
        <p:txBody>
          <a:bodyPr wrap="none" anchor="ctr">
            <a:spAutoFit/>
          </a:bodyPr>
          <a:lstStyle/>
          <a:p>
            <a:endParaRPr lang="en-US"/>
          </a:p>
        </p:txBody>
      </p:sp>
      <p:pic>
        <p:nvPicPr>
          <p:cNvPr id="580628" name="Picture 20"/>
          <p:cNvPicPr>
            <a:picLocks noChangeAspect="1" noChangeArrowheads="1"/>
          </p:cNvPicPr>
          <p:nvPr/>
        </p:nvPicPr>
        <p:blipFill>
          <a:blip r:embed="rId8" cstate="print"/>
          <a:srcRect/>
          <a:stretch>
            <a:fillRect/>
          </a:stretch>
        </p:blipFill>
        <p:spPr bwMode="auto">
          <a:xfrm>
            <a:off x="4583113" y="1322388"/>
            <a:ext cx="414337" cy="414337"/>
          </a:xfrm>
          <a:prstGeom prst="rect">
            <a:avLst/>
          </a:prstGeom>
          <a:noFill/>
          <a:ln w="15875" algn="ctr">
            <a:noFill/>
            <a:miter lim="800000"/>
            <a:headEnd/>
            <a:tailEnd/>
          </a:ln>
          <a:effectLst/>
        </p:spPr>
      </p:pic>
      <p:sp>
        <p:nvSpPr>
          <p:cNvPr id="580629" name="Text Box 21"/>
          <p:cNvSpPr txBox="1">
            <a:spLocks noChangeArrowheads="1"/>
          </p:cNvSpPr>
          <p:nvPr/>
        </p:nvSpPr>
        <p:spPr bwMode="auto">
          <a:xfrm>
            <a:off x="146050" y="5929313"/>
            <a:ext cx="7685088" cy="457200"/>
          </a:xfrm>
          <a:prstGeom prst="rect">
            <a:avLst/>
          </a:prstGeom>
          <a:noFill/>
          <a:ln w="15875" algn="ctr">
            <a:noFill/>
            <a:miter lim="800000"/>
            <a:headEnd/>
            <a:tailEnd/>
          </a:ln>
          <a:effectLst/>
        </p:spPr>
        <p:txBody>
          <a:bodyPr>
            <a:spAutoFit/>
          </a:bodyPr>
          <a:lstStyle/>
          <a:p>
            <a:pPr algn="l"/>
            <a:r>
              <a:rPr lang="en-US"/>
              <a:t>Data: Mautry (1990), Bunyan (1992), Su (1994), Lee (1995), Jenkins (1995), Tenbroek (1996), Jin (2001), Reyboz (2004), Javey (2004), Seidel (2004), Pop (2004-6), Maune (2006).</a:t>
            </a:r>
          </a:p>
        </p:txBody>
      </p:sp>
      <p:sp>
        <p:nvSpPr>
          <p:cNvPr id="580630" name="Text Box 22"/>
          <p:cNvSpPr txBox="1">
            <a:spLocks noChangeArrowheads="1"/>
          </p:cNvSpPr>
          <p:nvPr/>
        </p:nvSpPr>
        <p:spPr bwMode="auto">
          <a:xfrm>
            <a:off x="5816600" y="1089025"/>
            <a:ext cx="3057525" cy="1597025"/>
          </a:xfrm>
          <a:prstGeom prst="rect">
            <a:avLst/>
          </a:prstGeom>
          <a:solidFill>
            <a:srgbClr val="CCFFFF"/>
          </a:solidFill>
          <a:ln w="15875" algn="ctr">
            <a:solidFill>
              <a:schemeClr val="tx1"/>
            </a:solidFill>
            <a:miter lim="800000"/>
            <a:headEnd/>
            <a:tailEnd/>
          </a:ln>
          <a:effectLst/>
        </p:spPr>
        <p:txBody>
          <a:bodyPr tIns="0">
            <a:spAutoFit/>
          </a:bodyPr>
          <a:lstStyle/>
          <a:p>
            <a:pPr algn="l">
              <a:lnSpc>
                <a:spcPct val="120000"/>
              </a:lnSpc>
              <a:spcBef>
                <a:spcPct val="50000"/>
              </a:spcBef>
            </a:pPr>
            <a:r>
              <a:rPr lang="en-US" sz="1400"/>
              <a:t>High thermal resistances:</a:t>
            </a:r>
            <a:endParaRPr lang="en-US" sz="200"/>
          </a:p>
          <a:p>
            <a:pPr algn="l">
              <a:lnSpc>
                <a:spcPct val="120000"/>
              </a:lnSpc>
              <a:spcBef>
                <a:spcPct val="50000"/>
              </a:spcBef>
              <a:buFontTx/>
              <a:buChar char="•"/>
            </a:pPr>
            <a:r>
              <a:rPr lang="en-US">
                <a:solidFill>
                  <a:schemeClr val="accent2"/>
                </a:solidFill>
              </a:rPr>
              <a:t> SWNT due to small thermal conductance (very small d ~ 2 nm)</a:t>
            </a:r>
          </a:p>
          <a:p>
            <a:pPr algn="l">
              <a:lnSpc>
                <a:spcPct val="120000"/>
              </a:lnSpc>
              <a:spcBef>
                <a:spcPct val="50000"/>
              </a:spcBef>
              <a:buFontTx/>
              <a:buChar char="•"/>
            </a:pPr>
            <a:r>
              <a:rPr lang="en-US">
                <a:solidFill>
                  <a:schemeClr val="accent2"/>
                </a:solidFill>
              </a:rPr>
              <a:t> Others due to low thermal conductivity, decreasing dimensions, increased role of interfaces</a:t>
            </a:r>
          </a:p>
        </p:txBody>
      </p:sp>
      <p:sp>
        <p:nvSpPr>
          <p:cNvPr id="580631" name="Text Box 23"/>
          <p:cNvSpPr txBox="1">
            <a:spLocks noChangeArrowheads="1"/>
          </p:cNvSpPr>
          <p:nvPr/>
        </p:nvSpPr>
        <p:spPr bwMode="auto">
          <a:xfrm>
            <a:off x="5816600" y="4087813"/>
            <a:ext cx="2516188" cy="939800"/>
          </a:xfrm>
          <a:prstGeom prst="rect">
            <a:avLst/>
          </a:prstGeom>
          <a:solidFill>
            <a:srgbClr val="CCFFFF"/>
          </a:solidFill>
          <a:ln w="15875" algn="ctr">
            <a:solidFill>
              <a:schemeClr val="tx1"/>
            </a:solidFill>
            <a:miter lim="800000"/>
            <a:headEnd/>
            <a:tailEnd/>
          </a:ln>
          <a:effectLst/>
        </p:spPr>
        <p:txBody>
          <a:bodyPr tIns="0">
            <a:spAutoFit/>
          </a:bodyPr>
          <a:lstStyle/>
          <a:p>
            <a:pPr algn="l">
              <a:lnSpc>
                <a:spcPct val="120000"/>
              </a:lnSpc>
              <a:spcBef>
                <a:spcPct val="50000"/>
              </a:spcBef>
            </a:pPr>
            <a:r>
              <a:rPr lang="en-US" sz="1400"/>
              <a:t>Power input also matters:</a:t>
            </a:r>
            <a:endParaRPr lang="en-US" sz="200"/>
          </a:p>
          <a:p>
            <a:pPr algn="l">
              <a:lnSpc>
                <a:spcPct val="120000"/>
              </a:lnSpc>
              <a:spcBef>
                <a:spcPct val="50000"/>
              </a:spcBef>
              <a:buFontTx/>
              <a:buChar char="•"/>
            </a:pPr>
            <a:r>
              <a:rPr lang="en-US">
                <a:solidFill>
                  <a:schemeClr val="accent2"/>
                </a:solidFill>
              </a:rPr>
              <a:t> SWNT ~ 0.01-0.1 mW</a:t>
            </a:r>
          </a:p>
          <a:p>
            <a:pPr algn="l">
              <a:lnSpc>
                <a:spcPct val="120000"/>
              </a:lnSpc>
              <a:spcBef>
                <a:spcPct val="50000"/>
              </a:spcBef>
              <a:buFontTx/>
              <a:buChar char="•"/>
            </a:pPr>
            <a:r>
              <a:rPr lang="en-US">
                <a:solidFill>
                  <a:schemeClr val="accent2"/>
                </a:solidFill>
              </a:rPr>
              <a:t> Others ~ 0.1-1 mW</a:t>
            </a:r>
          </a:p>
        </p:txBody>
      </p:sp>
    </p:spTree>
  </p:cSld>
  <p:clrMapOvr>
    <a:masterClrMapping/>
  </p:clrMapOvr>
  <p:transition>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0"/>
          </p:nvPr>
        </p:nvSpPr>
        <p:spPr/>
        <p:txBody>
          <a:bodyPr/>
          <a:lstStyle/>
          <a:p>
            <a:fld id="{702A8093-6CC1-49ED-8C5A-0DC236AFB606}" type="slidenum">
              <a:rPr lang="en-US"/>
              <a:pPr/>
              <a:t>36</a:t>
            </a:fld>
            <a:endParaRPr lang="en-US"/>
          </a:p>
        </p:txBody>
      </p:sp>
      <p:sp>
        <p:nvSpPr>
          <p:cNvPr id="524290" name="Rectangle 2"/>
          <p:cNvSpPr>
            <a:spLocks noGrp="1" noChangeArrowheads="1"/>
          </p:cNvSpPr>
          <p:nvPr>
            <p:ph type="title"/>
          </p:nvPr>
        </p:nvSpPr>
        <p:spPr>
          <a:xfrm>
            <a:off x="409575" y="123825"/>
            <a:ext cx="8462963" cy="715963"/>
          </a:xfrm>
        </p:spPr>
        <p:txBody>
          <a:bodyPr/>
          <a:lstStyle/>
          <a:p>
            <a:r>
              <a:rPr lang="en-US" sz="3400"/>
              <a:t>Thermal Resistance, Electrical Resistance</a:t>
            </a:r>
          </a:p>
        </p:txBody>
      </p:sp>
      <p:pic>
        <p:nvPicPr>
          <p:cNvPr id="524292" name="Picture 4" descr="Fourier"/>
          <p:cNvPicPr>
            <a:picLocks noChangeAspect="1" noChangeArrowheads="1"/>
          </p:cNvPicPr>
          <p:nvPr/>
        </p:nvPicPr>
        <p:blipFill>
          <a:blip r:embed="rId3" cstate="print"/>
          <a:srcRect/>
          <a:stretch>
            <a:fillRect/>
          </a:stretch>
        </p:blipFill>
        <p:spPr bwMode="auto">
          <a:xfrm>
            <a:off x="1890713" y="4321175"/>
            <a:ext cx="1096962" cy="1333500"/>
          </a:xfrm>
          <a:prstGeom prst="rect">
            <a:avLst/>
          </a:prstGeom>
          <a:noFill/>
        </p:spPr>
      </p:pic>
      <p:sp>
        <p:nvSpPr>
          <p:cNvPr id="524293" name="Text Box 5"/>
          <p:cNvSpPr txBox="1">
            <a:spLocks noChangeArrowheads="1"/>
          </p:cNvSpPr>
          <p:nvPr/>
        </p:nvSpPr>
        <p:spPr bwMode="auto">
          <a:xfrm>
            <a:off x="5973763" y="5710238"/>
            <a:ext cx="2309812" cy="336550"/>
          </a:xfrm>
          <a:prstGeom prst="rect">
            <a:avLst/>
          </a:prstGeom>
          <a:noFill/>
          <a:ln w="15875" algn="ctr">
            <a:noFill/>
            <a:miter lim="800000"/>
            <a:headEnd/>
            <a:tailEnd/>
          </a:ln>
          <a:effectLst/>
        </p:spPr>
        <p:txBody>
          <a:bodyPr wrap="none">
            <a:spAutoFit/>
          </a:bodyPr>
          <a:lstStyle/>
          <a:p>
            <a:pPr algn="l"/>
            <a:r>
              <a:rPr lang="en-US" sz="1600" b="1"/>
              <a:t>Ohm’s Law (1827)</a:t>
            </a:r>
          </a:p>
        </p:txBody>
      </p:sp>
      <p:sp>
        <p:nvSpPr>
          <p:cNvPr id="524294" name="Text Box 6"/>
          <p:cNvSpPr txBox="1">
            <a:spLocks noChangeArrowheads="1"/>
          </p:cNvSpPr>
          <p:nvPr/>
        </p:nvSpPr>
        <p:spPr bwMode="auto">
          <a:xfrm>
            <a:off x="519113" y="5710238"/>
            <a:ext cx="2601912" cy="336550"/>
          </a:xfrm>
          <a:prstGeom prst="rect">
            <a:avLst/>
          </a:prstGeom>
          <a:noFill/>
          <a:ln w="15875" algn="ctr">
            <a:noFill/>
            <a:miter lim="800000"/>
            <a:headEnd/>
            <a:tailEnd/>
          </a:ln>
          <a:effectLst/>
        </p:spPr>
        <p:txBody>
          <a:bodyPr wrap="none">
            <a:spAutoFit/>
          </a:bodyPr>
          <a:lstStyle/>
          <a:p>
            <a:pPr algn="l"/>
            <a:r>
              <a:rPr lang="en-US" sz="1600" b="1"/>
              <a:t>Fourier’s Law (1822)</a:t>
            </a:r>
          </a:p>
        </p:txBody>
      </p:sp>
      <p:pic>
        <p:nvPicPr>
          <p:cNvPr id="524296" name="Picture 8" descr="Ohm2"/>
          <p:cNvPicPr>
            <a:picLocks noChangeAspect="1" noChangeArrowheads="1"/>
          </p:cNvPicPr>
          <p:nvPr/>
        </p:nvPicPr>
        <p:blipFill>
          <a:blip r:embed="rId4" cstate="print"/>
          <a:srcRect/>
          <a:stretch>
            <a:fillRect/>
          </a:stretch>
        </p:blipFill>
        <p:spPr bwMode="auto">
          <a:xfrm>
            <a:off x="6088063" y="4322763"/>
            <a:ext cx="1096962" cy="1331912"/>
          </a:xfrm>
          <a:prstGeom prst="rect">
            <a:avLst/>
          </a:prstGeom>
          <a:noFill/>
          <a:ln w="6350">
            <a:noFill/>
            <a:miter lim="800000"/>
            <a:headEnd/>
            <a:tailEnd/>
          </a:ln>
        </p:spPr>
      </p:pic>
      <p:sp>
        <p:nvSpPr>
          <p:cNvPr id="524297" name="Text Box 9"/>
          <p:cNvSpPr txBox="1">
            <a:spLocks noChangeArrowheads="1"/>
          </p:cNvSpPr>
          <p:nvPr/>
        </p:nvSpPr>
        <p:spPr bwMode="auto">
          <a:xfrm>
            <a:off x="5810250" y="2333625"/>
            <a:ext cx="2503488" cy="579438"/>
          </a:xfrm>
          <a:prstGeom prst="rect">
            <a:avLst/>
          </a:prstGeom>
          <a:noFill/>
          <a:ln w="15875" algn="ctr">
            <a:noFill/>
            <a:miter lim="800000"/>
            <a:headEnd/>
            <a:tailEnd/>
          </a:ln>
          <a:effectLst/>
        </p:spPr>
        <p:txBody>
          <a:bodyPr wrap="none" anchor="ctr">
            <a:spAutoFit/>
          </a:bodyPr>
          <a:lstStyle/>
          <a:p>
            <a:r>
              <a:rPr lang="en-US" sz="3200">
                <a:latin typeface="Lucida Handwriting" pitchFamily="66" charset="0"/>
              </a:rPr>
              <a:t>∆ V = I </a:t>
            </a:r>
            <a:r>
              <a:rPr lang="en-US" sz="3200">
                <a:latin typeface="Lucida Handwriting" pitchFamily="66" charset="0"/>
                <a:cs typeface="Times New Roman" pitchFamily="18" charset="0"/>
              </a:rPr>
              <a:t>× R</a:t>
            </a:r>
          </a:p>
        </p:txBody>
      </p:sp>
      <p:sp>
        <p:nvSpPr>
          <p:cNvPr id="524308" name="Text Box 20"/>
          <p:cNvSpPr txBox="1">
            <a:spLocks noChangeArrowheads="1"/>
          </p:cNvSpPr>
          <p:nvPr/>
        </p:nvSpPr>
        <p:spPr bwMode="auto">
          <a:xfrm>
            <a:off x="479425" y="2333625"/>
            <a:ext cx="2827338" cy="579438"/>
          </a:xfrm>
          <a:prstGeom prst="rect">
            <a:avLst/>
          </a:prstGeom>
          <a:noFill/>
          <a:ln w="15875" algn="ctr">
            <a:noFill/>
            <a:miter lim="800000"/>
            <a:headEnd/>
            <a:tailEnd/>
          </a:ln>
          <a:effectLst/>
        </p:spPr>
        <p:txBody>
          <a:bodyPr wrap="none" anchor="ctr">
            <a:spAutoFit/>
          </a:bodyPr>
          <a:lstStyle/>
          <a:p>
            <a:r>
              <a:rPr lang="en-US" sz="3200">
                <a:latin typeface="Lucida Handwriting" pitchFamily="66" charset="0"/>
              </a:rPr>
              <a:t>∆T = P </a:t>
            </a:r>
            <a:r>
              <a:rPr lang="en-US" sz="3200">
                <a:latin typeface="Lucida Handwriting" pitchFamily="66" charset="0"/>
                <a:cs typeface="Times New Roman" pitchFamily="18" charset="0"/>
              </a:rPr>
              <a:t>× R</a:t>
            </a:r>
            <a:r>
              <a:rPr lang="en-US" sz="3200" baseline="-25000">
                <a:latin typeface="Lucida Handwriting" pitchFamily="66" charset="0"/>
                <a:cs typeface="Times New Roman" pitchFamily="18" charset="0"/>
              </a:rPr>
              <a:t>TH</a:t>
            </a:r>
            <a:endParaRPr lang="en-US" sz="3200">
              <a:latin typeface="Lucida Handwriting" pitchFamily="66" charset="0"/>
              <a:cs typeface="Times New Roman" pitchFamily="18" charset="0"/>
            </a:endParaRPr>
          </a:p>
        </p:txBody>
      </p:sp>
      <p:sp>
        <p:nvSpPr>
          <p:cNvPr id="524309" name="Text Box 21"/>
          <p:cNvSpPr txBox="1">
            <a:spLocks noChangeArrowheads="1"/>
          </p:cNvSpPr>
          <p:nvPr/>
        </p:nvSpPr>
        <p:spPr bwMode="auto">
          <a:xfrm>
            <a:off x="3373438" y="1266825"/>
            <a:ext cx="2239962" cy="579438"/>
          </a:xfrm>
          <a:prstGeom prst="rect">
            <a:avLst/>
          </a:prstGeom>
          <a:noFill/>
          <a:ln w="15875" algn="ctr">
            <a:noFill/>
            <a:miter lim="800000"/>
            <a:headEnd/>
            <a:tailEnd/>
          </a:ln>
          <a:effectLst/>
        </p:spPr>
        <p:txBody>
          <a:bodyPr wrap="none" anchor="ctr">
            <a:spAutoFit/>
          </a:bodyPr>
          <a:lstStyle/>
          <a:p>
            <a:r>
              <a:rPr lang="en-US" sz="3200">
                <a:latin typeface="Lucida Handwriting" pitchFamily="66" charset="0"/>
              </a:rPr>
              <a:t>P = I</a:t>
            </a:r>
            <a:r>
              <a:rPr lang="en-US" sz="3200" baseline="30000">
                <a:latin typeface="Lucida Handwriting" pitchFamily="66" charset="0"/>
              </a:rPr>
              <a:t>2</a:t>
            </a:r>
            <a:r>
              <a:rPr lang="en-US" sz="3200">
                <a:latin typeface="Lucida Handwriting" pitchFamily="66" charset="0"/>
              </a:rPr>
              <a:t> </a:t>
            </a:r>
            <a:r>
              <a:rPr lang="en-US" sz="3200">
                <a:latin typeface="Lucida Handwriting" pitchFamily="66" charset="0"/>
                <a:cs typeface="Times New Roman" pitchFamily="18" charset="0"/>
              </a:rPr>
              <a:t>× R</a:t>
            </a:r>
          </a:p>
        </p:txBody>
      </p:sp>
      <p:sp>
        <p:nvSpPr>
          <p:cNvPr id="524310" name="Text Box 22"/>
          <p:cNvSpPr txBox="1">
            <a:spLocks noChangeArrowheads="1"/>
          </p:cNvSpPr>
          <p:nvPr/>
        </p:nvSpPr>
        <p:spPr bwMode="auto">
          <a:xfrm>
            <a:off x="3359150" y="3348038"/>
            <a:ext cx="2268538" cy="579437"/>
          </a:xfrm>
          <a:prstGeom prst="rect">
            <a:avLst/>
          </a:prstGeom>
          <a:noFill/>
          <a:ln w="15875" algn="ctr">
            <a:noFill/>
            <a:miter lim="800000"/>
            <a:headEnd/>
            <a:tailEnd/>
          </a:ln>
          <a:effectLst/>
        </p:spPr>
        <p:txBody>
          <a:bodyPr wrap="none" anchor="ctr">
            <a:spAutoFit/>
          </a:bodyPr>
          <a:lstStyle/>
          <a:p>
            <a:r>
              <a:rPr lang="en-US" sz="3200">
                <a:latin typeface="Lucida Handwriting" pitchFamily="66" charset="0"/>
                <a:cs typeface="Times New Roman" pitchFamily="18" charset="0"/>
              </a:rPr>
              <a:t>R = f(</a:t>
            </a:r>
            <a:r>
              <a:rPr lang="en-US" sz="3200">
                <a:latin typeface="Lucida Handwriting" pitchFamily="66" charset="0"/>
              </a:rPr>
              <a:t>∆</a:t>
            </a:r>
            <a:r>
              <a:rPr lang="en-US" sz="3200">
                <a:latin typeface="Lucida Handwriting" pitchFamily="66" charset="0"/>
                <a:cs typeface="Times New Roman" pitchFamily="18" charset="0"/>
              </a:rPr>
              <a:t>T)</a:t>
            </a:r>
          </a:p>
        </p:txBody>
      </p:sp>
      <p:sp>
        <p:nvSpPr>
          <p:cNvPr id="524312" name="AutoShape 24"/>
          <p:cNvSpPr>
            <a:spLocks noChangeArrowheads="1"/>
          </p:cNvSpPr>
          <p:nvPr/>
        </p:nvSpPr>
        <p:spPr bwMode="auto">
          <a:xfrm flipH="1">
            <a:off x="5862638" y="1214438"/>
            <a:ext cx="1293812" cy="1068387"/>
          </a:xfrm>
          <a:custGeom>
            <a:avLst/>
            <a:gdLst>
              <a:gd name="G0" fmla="+- 15133 0 0"/>
              <a:gd name="G1" fmla="+- 4713 0 0"/>
              <a:gd name="G2" fmla="+- 12158 0 4713"/>
              <a:gd name="G3" fmla="+- G2 0 4713"/>
              <a:gd name="G4" fmla="*/ G3 32768 32059"/>
              <a:gd name="G5" fmla="*/ G4 1 2"/>
              <a:gd name="G6" fmla="+- 21600 0 15133"/>
              <a:gd name="G7" fmla="*/ G6 4713 6079"/>
              <a:gd name="G8" fmla="+- G7 15133 0"/>
              <a:gd name="T0" fmla="*/ 15133 w 21600"/>
              <a:gd name="T1" fmla="*/ 0 h 21600"/>
              <a:gd name="T2" fmla="*/ 15133 w 21600"/>
              <a:gd name="T3" fmla="*/ 12158 h 21600"/>
              <a:gd name="T4" fmla="*/ 1396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33" y="0"/>
                </a:lnTo>
                <a:lnTo>
                  <a:pt x="15133" y="4713"/>
                </a:lnTo>
                <a:lnTo>
                  <a:pt x="12427" y="4713"/>
                </a:lnTo>
                <a:cubicBezTo>
                  <a:pt x="5564" y="4713"/>
                  <a:pt x="0" y="8046"/>
                  <a:pt x="0" y="12158"/>
                </a:cubicBezTo>
                <a:lnTo>
                  <a:pt x="0" y="21600"/>
                </a:lnTo>
                <a:lnTo>
                  <a:pt x="2792" y="21600"/>
                </a:lnTo>
                <a:lnTo>
                  <a:pt x="2792" y="12158"/>
                </a:lnTo>
                <a:cubicBezTo>
                  <a:pt x="2792" y="9555"/>
                  <a:pt x="7106" y="7445"/>
                  <a:pt x="12427" y="7445"/>
                </a:cubicBezTo>
                <a:lnTo>
                  <a:pt x="15133" y="7445"/>
                </a:lnTo>
                <a:lnTo>
                  <a:pt x="15133" y="12158"/>
                </a:lnTo>
                <a:close/>
              </a:path>
            </a:pathLst>
          </a:custGeom>
          <a:solidFill>
            <a:srgbClr val="C0C0C0"/>
          </a:solidFill>
          <a:ln w="15875" algn="ctr">
            <a:solidFill>
              <a:schemeClr val="tx1"/>
            </a:solidFill>
            <a:miter lim="800000"/>
            <a:headEnd/>
            <a:tailEnd/>
          </a:ln>
          <a:effectLst/>
        </p:spPr>
        <p:txBody>
          <a:bodyPr anchor="ctr">
            <a:spAutoFit/>
          </a:bodyPr>
          <a:lstStyle/>
          <a:p>
            <a:endParaRPr lang="en-US"/>
          </a:p>
        </p:txBody>
      </p:sp>
      <p:sp>
        <p:nvSpPr>
          <p:cNvPr id="524313" name="AutoShape 25"/>
          <p:cNvSpPr>
            <a:spLocks noChangeArrowheads="1"/>
          </p:cNvSpPr>
          <p:nvPr/>
        </p:nvSpPr>
        <p:spPr bwMode="auto">
          <a:xfrm rot="16200000" flipH="1">
            <a:off x="1929607" y="1105694"/>
            <a:ext cx="846137" cy="1514475"/>
          </a:xfrm>
          <a:custGeom>
            <a:avLst/>
            <a:gdLst>
              <a:gd name="G0" fmla="+- 15133 0 0"/>
              <a:gd name="G1" fmla="+- 4713 0 0"/>
              <a:gd name="G2" fmla="+- 12158 0 4713"/>
              <a:gd name="G3" fmla="+- G2 0 4713"/>
              <a:gd name="G4" fmla="*/ G3 32768 32059"/>
              <a:gd name="G5" fmla="*/ G4 1 2"/>
              <a:gd name="G6" fmla="+- 21600 0 15133"/>
              <a:gd name="G7" fmla="*/ G6 4713 6079"/>
              <a:gd name="G8" fmla="+- G7 15133 0"/>
              <a:gd name="T0" fmla="*/ 15133 w 21600"/>
              <a:gd name="T1" fmla="*/ 0 h 21600"/>
              <a:gd name="T2" fmla="*/ 15133 w 21600"/>
              <a:gd name="T3" fmla="*/ 12158 h 21600"/>
              <a:gd name="T4" fmla="*/ 1396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33" y="0"/>
                </a:lnTo>
                <a:lnTo>
                  <a:pt x="15133" y="4713"/>
                </a:lnTo>
                <a:lnTo>
                  <a:pt x="12427" y="4713"/>
                </a:lnTo>
                <a:cubicBezTo>
                  <a:pt x="5564" y="4713"/>
                  <a:pt x="0" y="8046"/>
                  <a:pt x="0" y="12158"/>
                </a:cubicBezTo>
                <a:lnTo>
                  <a:pt x="0" y="21600"/>
                </a:lnTo>
                <a:lnTo>
                  <a:pt x="2792" y="21600"/>
                </a:lnTo>
                <a:lnTo>
                  <a:pt x="2792" y="12158"/>
                </a:lnTo>
                <a:cubicBezTo>
                  <a:pt x="2792" y="9555"/>
                  <a:pt x="7106" y="7445"/>
                  <a:pt x="12427" y="7445"/>
                </a:cubicBezTo>
                <a:lnTo>
                  <a:pt x="15133" y="7445"/>
                </a:lnTo>
                <a:lnTo>
                  <a:pt x="15133" y="12158"/>
                </a:lnTo>
                <a:close/>
              </a:path>
            </a:pathLst>
          </a:custGeom>
          <a:solidFill>
            <a:srgbClr val="C0C0C0"/>
          </a:solidFill>
          <a:ln w="15875" algn="ctr">
            <a:solidFill>
              <a:schemeClr val="tx1"/>
            </a:solidFill>
            <a:miter lim="800000"/>
            <a:headEnd/>
            <a:tailEnd/>
          </a:ln>
          <a:effectLst/>
        </p:spPr>
        <p:txBody>
          <a:bodyPr anchor="ctr">
            <a:spAutoFit/>
          </a:bodyPr>
          <a:lstStyle/>
          <a:p>
            <a:endParaRPr lang="en-US"/>
          </a:p>
        </p:txBody>
      </p:sp>
      <p:sp>
        <p:nvSpPr>
          <p:cNvPr id="524314" name="AutoShape 26"/>
          <p:cNvSpPr>
            <a:spLocks noChangeArrowheads="1"/>
          </p:cNvSpPr>
          <p:nvPr/>
        </p:nvSpPr>
        <p:spPr bwMode="auto">
          <a:xfrm rot="10800000" flipH="1">
            <a:off x="1987550" y="2865438"/>
            <a:ext cx="1157288" cy="1068387"/>
          </a:xfrm>
          <a:custGeom>
            <a:avLst/>
            <a:gdLst>
              <a:gd name="G0" fmla="+- 15133 0 0"/>
              <a:gd name="G1" fmla="+- 4713 0 0"/>
              <a:gd name="G2" fmla="+- 12158 0 4713"/>
              <a:gd name="G3" fmla="+- G2 0 4713"/>
              <a:gd name="G4" fmla="*/ G3 32768 32059"/>
              <a:gd name="G5" fmla="*/ G4 1 2"/>
              <a:gd name="G6" fmla="+- 21600 0 15133"/>
              <a:gd name="G7" fmla="*/ G6 4713 6079"/>
              <a:gd name="G8" fmla="+- G7 15133 0"/>
              <a:gd name="T0" fmla="*/ 15133 w 21600"/>
              <a:gd name="T1" fmla="*/ 0 h 21600"/>
              <a:gd name="T2" fmla="*/ 15133 w 21600"/>
              <a:gd name="T3" fmla="*/ 12158 h 21600"/>
              <a:gd name="T4" fmla="*/ 1396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33" y="0"/>
                </a:lnTo>
                <a:lnTo>
                  <a:pt x="15133" y="4713"/>
                </a:lnTo>
                <a:lnTo>
                  <a:pt x="12427" y="4713"/>
                </a:lnTo>
                <a:cubicBezTo>
                  <a:pt x="5564" y="4713"/>
                  <a:pt x="0" y="8046"/>
                  <a:pt x="0" y="12158"/>
                </a:cubicBezTo>
                <a:lnTo>
                  <a:pt x="0" y="21600"/>
                </a:lnTo>
                <a:lnTo>
                  <a:pt x="2792" y="21600"/>
                </a:lnTo>
                <a:lnTo>
                  <a:pt x="2792" y="12158"/>
                </a:lnTo>
                <a:cubicBezTo>
                  <a:pt x="2792" y="9555"/>
                  <a:pt x="7106" y="7445"/>
                  <a:pt x="12427" y="7445"/>
                </a:cubicBezTo>
                <a:lnTo>
                  <a:pt x="15133" y="7445"/>
                </a:lnTo>
                <a:lnTo>
                  <a:pt x="15133" y="12158"/>
                </a:lnTo>
                <a:close/>
              </a:path>
            </a:pathLst>
          </a:custGeom>
          <a:solidFill>
            <a:srgbClr val="C0C0C0"/>
          </a:solidFill>
          <a:ln w="15875" algn="ctr">
            <a:solidFill>
              <a:schemeClr val="tx1"/>
            </a:solidFill>
            <a:miter lim="800000"/>
            <a:headEnd/>
            <a:tailEnd/>
          </a:ln>
          <a:effectLst/>
        </p:spPr>
        <p:txBody>
          <a:bodyPr anchor="ctr">
            <a:spAutoFit/>
          </a:bodyPr>
          <a:lstStyle/>
          <a:p>
            <a:endParaRPr lang="en-US"/>
          </a:p>
        </p:txBody>
      </p:sp>
      <p:sp>
        <p:nvSpPr>
          <p:cNvPr id="524315" name="AutoShape 27"/>
          <p:cNvSpPr>
            <a:spLocks noChangeArrowheads="1"/>
          </p:cNvSpPr>
          <p:nvPr/>
        </p:nvSpPr>
        <p:spPr bwMode="auto">
          <a:xfrm rot="5400000" flipH="1">
            <a:off x="6330950" y="2484438"/>
            <a:ext cx="846138" cy="1573212"/>
          </a:xfrm>
          <a:custGeom>
            <a:avLst/>
            <a:gdLst>
              <a:gd name="G0" fmla="+- 15133 0 0"/>
              <a:gd name="G1" fmla="+- 4713 0 0"/>
              <a:gd name="G2" fmla="+- 12158 0 4713"/>
              <a:gd name="G3" fmla="+- G2 0 4713"/>
              <a:gd name="G4" fmla="*/ G3 32768 32059"/>
              <a:gd name="G5" fmla="*/ G4 1 2"/>
              <a:gd name="G6" fmla="+- 21600 0 15133"/>
              <a:gd name="G7" fmla="*/ G6 4713 6079"/>
              <a:gd name="G8" fmla="+- G7 15133 0"/>
              <a:gd name="T0" fmla="*/ 15133 w 21600"/>
              <a:gd name="T1" fmla="*/ 0 h 21600"/>
              <a:gd name="T2" fmla="*/ 15133 w 21600"/>
              <a:gd name="T3" fmla="*/ 12158 h 21600"/>
              <a:gd name="T4" fmla="*/ 1396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33" y="0"/>
                </a:lnTo>
                <a:lnTo>
                  <a:pt x="15133" y="4713"/>
                </a:lnTo>
                <a:lnTo>
                  <a:pt x="12427" y="4713"/>
                </a:lnTo>
                <a:cubicBezTo>
                  <a:pt x="5564" y="4713"/>
                  <a:pt x="0" y="8046"/>
                  <a:pt x="0" y="12158"/>
                </a:cubicBezTo>
                <a:lnTo>
                  <a:pt x="0" y="21600"/>
                </a:lnTo>
                <a:lnTo>
                  <a:pt x="2792" y="21600"/>
                </a:lnTo>
                <a:lnTo>
                  <a:pt x="2792" y="12158"/>
                </a:lnTo>
                <a:cubicBezTo>
                  <a:pt x="2792" y="9555"/>
                  <a:pt x="7106" y="7445"/>
                  <a:pt x="12427" y="7445"/>
                </a:cubicBezTo>
                <a:lnTo>
                  <a:pt x="15133" y="7445"/>
                </a:lnTo>
                <a:lnTo>
                  <a:pt x="15133" y="12158"/>
                </a:lnTo>
                <a:close/>
              </a:path>
            </a:pathLst>
          </a:custGeom>
          <a:solidFill>
            <a:srgbClr val="C0C0C0"/>
          </a:solidFill>
          <a:ln w="15875" algn="ctr">
            <a:solidFill>
              <a:schemeClr val="tx1"/>
            </a:solidFill>
            <a:miter lim="800000"/>
            <a:headEnd/>
            <a:tailEnd/>
          </a:ln>
          <a:effectLst/>
        </p:spPr>
        <p:txBody>
          <a:bodyPr anchor="ctr">
            <a:spAutoFit/>
          </a:bodyPr>
          <a:lstStyle/>
          <a:p>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4312"/>
                                        </p:tgtEl>
                                        <p:attrNameLst>
                                          <p:attrName>style.visibility</p:attrName>
                                        </p:attrNameLst>
                                      </p:cBhvr>
                                      <p:to>
                                        <p:strVal val="visible"/>
                                      </p:to>
                                    </p:set>
                                    <p:animEffect transition="in" filter="dissolve">
                                      <p:cBhvr>
                                        <p:cTn id="7" dur="500"/>
                                        <p:tgtEl>
                                          <p:spTgt spid="5243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4309"/>
                                        </p:tgtEl>
                                        <p:attrNameLst>
                                          <p:attrName>style.visibility</p:attrName>
                                        </p:attrNameLst>
                                      </p:cBhvr>
                                      <p:to>
                                        <p:strVal val="visible"/>
                                      </p:to>
                                    </p:set>
                                    <p:animEffect transition="in" filter="dissolve">
                                      <p:cBhvr>
                                        <p:cTn id="10" dur="500"/>
                                        <p:tgtEl>
                                          <p:spTgt spid="52430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4313"/>
                                        </p:tgtEl>
                                        <p:attrNameLst>
                                          <p:attrName>style.visibility</p:attrName>
                                        </p:attrNameLst>
                                      </p:cBhvr>
                                      <p:to>
                                        <p:strVal val="visible"/>
                                      </p:to>
                                    </p:set>
                                    <p:animEffect transition="in" filter="dissolve">
                                      <p:cBhvr>
                                        <p:cTn id="13" dur="500"/>
                                        <p:tgtEl>
                                          <p:spTgt spid="5243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24314"/>
                                        </p:tgtEl>
                                        <p:attrNameLst>
                                          <p:attrName>style.visibility</p:attrName>
                                        </p:attrNameLst>
                                      </p:cBhvr>
                                      <p:to>
                                        <p:strVal val="visible"/>
                                      </p:to>
                                    </p:set>
                                    <p:animEffect transition="in" filter="dissolve">
                                      <p:cBhvr>
                                        <p:cTn id="18" dur="500"/>
                                        <p:tgtEl>
                                          <p:spTgt spid="5243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24310"/>
                                        </p:tgtEl>
                                        <p:attrNameLst>
                                          <p:attrName>style.visibility</p:attrName>
                                        </p:attrNameLst>
                                      </p:cBhvr>
                                      <p:to>
                                        <p:strVal val="visible"/>
                                      </p:to>
                                    </p:set>
                                    <p:animEffect transition="in" filter="dissolve">
                                      <p:cBhvr>
                                        <p:cTn id="21" dur="500"/>
                                        <p:tgtEl>
                                          <p:spTgt spid="52431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24315"/>
                                        </p:tgtEl>
                                        <p:attrNameLst>
                                          <p:attrName>style.visibility</p:attrName>
                                        </p:attrNameLst>
                                      </p:cBhvr>
                                      <p:to>
                                        <p:strVal val="visible"/>
                                      </p:to>
                                    </p:set>
                                    <p:animEffect transition="in" filter="dissolve">
                                      <p:cBhvr>
                                        <p:cTn id="24" dur="500"/>
                                        <p:tgtEl>
                                          <p:spTgt spid="524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309" grpId="0"/>
      <p:bldP spid="524310" grpId="0"/>
      <p:bldP spid="524312" grpId="0" animBg="1"/>
      <p:bldP spid="524313" grpId="0" animBg="1"/>
      <p:bldP spid="524314" grpId="0" animBg="1"/>
      <p:bldP spid="5243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Heating Business is Not All Bad…</a:t>
            </a:r>
            <a:endParaRPr lang="en-US" dirty="0"/>
          </a:p>
        </p:txBody>
      </p:sp>
      <p:sp>
        <p:nvSpPr>
          <p:cNvPr id="3" name="Content Placeholder 2"/>
          <p:cNvSpPr>
            <a:spLocks noGrp="1"/>
          </p:cNvSpPr>
          <p:nvPr>
            <p:ph idx="1"/>
          </p:nvPr>
        </p:nvSpPr>
        <p:spPr>
          <a:xfrm>
            <a:off x="2458891" y="2758569"/>
            <a:ext cx="4226219" cy="837560"/>
          </a:xfrm>
        </p:spPr>
        <p:txBody>
          <a:bodyPr/>
          <a:lstStyle/>
          <a:p>
            <a:pPr>
              <a:buNone/>
            </a:pPr>
            <a:r>
              <a:rPr lang="en-US" sz="3600" i="1" dirty="0" smtClean="0"/>
              <a:t>IF we can control it!</a:t>
            </a:r>
            <a:endParaRPr lang="en-US" sz="3600" i="1"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37</a:t>
            </a:fld>
            <a:endParaRPr lang="en-US"/>
          </a:p>
        </p:txBody>
      </p:sp>
    </p:spTree>
  </p:cSld>
  <p:clrMapOvr>
    <a:masterClrMapping/>
  </p:clrMapOvr>
  <p:transition>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Nanotubes in the Carbon World</a:t>
            </a:r>
            <a:endParaRPr lang="en-US" dirty="0"/>
          </a:p>
        </p:txBody>
      </p:sp>
      <p:pic>
        <p:nvPicPr>
          <p:cNvPr id="9219" name="Content Placeholder 4" descr="Eight_Allotropes_of_Carbon.png"/>
          <p:cNvPicPr>
            <a:picLocks noGrp="1" noChangeAspect="1"/>
          </p:cNvPicPr>
          <p:nvPr>
            <p:ph idx="1"/>
          </p:nvPr>
        </p:nvPicPr>
        <p:blipFill>
          <a:blip r:embed="rId3" cstate="print"/>
          <a:srcRect/>
          <a:stretch>
            <a:fillRect/>
          </a:stretch>
        </p:blipFill>
        <p:spPr>
          <a:xfrm>
            <a:off x="2325688" y="1354138"/>
            <a:ext cx="4492625" cy="4830762"/>
          </a:xfrm>
        </p:spPr>
      </p:pic>
      <p:cxnSp>
        <p:nvCxnSpPr>
          <p:cNvPr id="9221" name="Straight Arrow Connector 6"/>
          <p:cNvCxnSpPr>
            <a:cxnSpLocks noChangeShapeType="1"/>
          </p:cNvCxnSpPr>
          <p:nvPr/>
        </p:nvCxnSpPr>
        <p:spPr bwMode="auto">
          <a:xfrm flipV="1">
            <a:off x="1719263" y="2122488"/>
            <a:ext cx="638175" cy="109537"/>
          </a:xfrm>
          <a:prstGeom prst="straightConnector1">
            <a:avLst/>
          </a:prstGeom>
          <a:noFill/>
          <a:ln w="25400" algn="ctr">
            <a:solidFill>
              <a:srgbClr val="0066CC"/>
            </a:solidFill>
            <a:round/>
            <a:headEnd/>
            <a:tailEnd type="triangle" w="lg" len="lg"/>
          </a:ln>
        </p:spPr>
      </p:cxnSp>
      <p:sp>
        <p:nvSpPr>
          <p:cNvPr id="9222" name="TextBox 7"/>
          <p:cNvSpPr txBox="1">
            <a:spLocks noChangeArrowheads="1"/>
          </p:cNvSpPr>
          <p:nvPr/>
        </p:nvSpPr>
        <p:spPr bwMode="auto">
          <a:xfrm>
            <a:off x="436563" y="914400"/>
            <a:ext cx="2108200" cy="30797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kern="1200">
                <a:solidFill>
                  <a:srgbClr val="000000"/>
                </a:solidFill>
                <a:latin typeface="Verdana" pitchFamily="34" charset="0"/>
                <a:ea typeface="+mn-ea"/>
                <a:cs typeface="Arial" pitchFamily="34" charset="0"/>
              </a:rPr>
              <a:t>Allotropes of Carbon:</a:t>
            </a:r>
          </a:p>
        </p:txBody>
      </p:sp>
      <p:sp>
        <p:nvSpPr>
          <p:cNvPr id="9223" name="TextBox 9"/>
          <p:cNvSpPr txBox="1">
            <a:spLocks noChangeArrowheads="1"/>
          </p:cNvSpPr>
          <p:nvPr/>
        </p:nvSpPr>
        <p:spPr bwMode="auto">
          <a:xfrm>
            <a:off x="731838" y="2090738"/>
            <a:ext cx="989012" cy="30797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kern="1200">
                <a:solidFill>
                  <a:srgbClr val="0066CC"/>
                </a:solidFill>
                <a:latin typeface="Verdana" pitchFamily="34" charset="0"/>
                <a:ea typeface="+mn-ea"/>
                <a:cs typeface="Arial" pitchFamily="34" charset="0"/>
              </a:rPr>
              <a:t>Diamond</a:t>
            </a:r>
          </a:p>
        </p:txBody>
      </p:sp>
      <p:sp>
        <p:nvSpPr>
          <p:cNvPr id="9224" name="TextBox 10"/>
          <p:cNvSpPr txBox="1">
            <a:spLocks noChangeArrowheads="1"/>
          </p:cNvSpPr>
          <p:nvPr/>
        </p:nvSpPr>
        <p:spPr bwMode="auto">
          <a:xfrm>
            <a:off x="749300" y="3249613"/>
            <a:ext cx="1046163" cy="522287"/>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kern="1200">
                <a:solidFill>
                  <a:srgbClr val="0066CC"/>
                </a:solidFill>
                <a:latin typeface="Verdana" pitchFamily="34" charset="0"/>
                <a:ea typeface="+mn-ea"/>
                <a:cs typeface="Arial" pitchFamily="34" charset="0"/>
              </a:rPr>
              <a:t>Buckyball</a:t>
            </a:r>
          </a:p>
          <a:p>
            <a:pPr algn="l" rtl="0" fontAlgn="base">
              <a:spcBef>
                <a:spcPct val="0"/>
              </a:spcBef>
              <a:spcAft>
                <a:spcPct val="0"/>
              </a:spcAft>
            </a:pPr>
            <a:r>
              <a:rPr lang="en-US" sz="1400" kern="1200">
                <a:solidFill>
                  <a:srgbClr val="0066CC"/>
                </a:solidFill>
                <a:latin typeface="Verdana" pitchFamily="34" charset="0"/>
                <a:ea typeface="+mn-ea"/>
                <a:cs typeface="Arial" pitchFamily="34" charset="0"/>
              </a:rPr>
              <a:t>(C60)</a:t>
            </a:r>
          </a:p>
        </p:txBody>
      </p:sp>
      <p:cxnSp>
        <p:nvCxnSpPr>
          <p:cNvPr id="9225" name="Straight Arrow Connector 11"/>
          <p:cNvCxnSpPr>
            <a:cxnSpLocks noChangeShapeType="1"/>
          </p:cNvCxnSpPr>
          <p:nvPr/>
        </p:nvCxnSpPr>
        <p:spPr bwMode="auto">
          <a:xfrm>
            <a:off x="1593850" y="3616325"/>
            <a:ext cx="655638" cy="0"/>
          </a:xfrm>
          <a:prstGeom prst="straightConnector1">
            <a:avLst/>
          </a:prstGeom>
          <a:noFill/>
          <a:ln w="25400" algn="ctr">
            <a:solidFill>
              <a:srgbClr val="0066CC"/>
            </a:solidFill>
            <a:round/>
            <a:headEnd/>
            <a:tailEnd type="triangle" w="lg" len="lg"/>
          </a:ln>
        </p:spPr>
      </p:cxnSp>
      <p:cxnSp>
        <p:nvCxnSpPr>
          <p:cNvPr id="9226" name="Straight Arrow Connector 13"/>
          <p:cNvCxnSpPr>
            <a:cxnSpLocks noChangeShapeType="1"/>
          </p:cNvCxnSpPr>
          <p:nvPr/>
        </p:nvCxnSpPr>
        <p:spPr bwMode="auto">
          <a:xfrm>
            <a:off x="1719263" y="5108575"/>
            <a:ext cx="571500" cy="234950"/>
          </a:xfrm>
          <a:prstGeom prst="straightConnector1">
            <a:avLst/>
          </a:prstGeom>
          <a:noFill/>
          <a:ln w="25400" algn="ctr">
            <a:solidFill>
              <a:srgbClr val="0066CC"/>
            </a:solidFill>
            <a:round/>
            <a:headEnd/>
            <a:tailEnd type="triangle" w="lg" len="lg"/>
          </a:ln>
        </p:spPr>
      </p:cxnSp>
      <p:sp>
        <p:nvSpPr>
          <p:cNvPr id="9227" name="TextBox 16"/>
          <p:cNvSpPr txBox="1">
            <a:spLocks noChangeArrowheads="1"/>
          </p:cNvSpPr>
          <p:nvPr/>
        </p:nvSpPr>
        <p:spPr bwMode="auto">
          <a:xfrm>
            <a:off x="901700" y="4760913"/>
            <a:ext cx="1211263" cy="522287"/>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kern="1200">
                <a:solidFill>
                  <a:srgbClr val="0066CC"/>
                </a:solidFill>
                <a:latin typeface="Verdana" pitchFamily="34" charset="0"/>
                <a:ea typeface="+mn-ea"/>
                <a:cs typeface="Arial" pitchFamily="34" charset="0"/>
              </a:rPr>
              <a:t>Amorphous</a:t>
            </a:r>
          </a:p>
          <a:p>
            <a:pPr algn="l" rtl="0" fontAlgn="base">
              <a:spcBef>
                <a:spcPct val="0"/>
              </a:spcBef>
              <a:spcAft>
                <a:spcPct val="0"/>
              </a:spcAft>
            </a:pPr>
            <a:r>
              <a:rPr lang="en-US" sz="1400" kern="1200">
                <a:solidFill>
                  <a:srgbClr val="0066CC"/>
                </a:solidFill>
                <a:latin typeface="Verdana" pitchFamily="34" charset="0"/>
                <a:ea typeface="+mn-ea"/>
                <a:cs typeface="Arial" pitchFamily="34" charset="0"/>
              </a:rPr>
              <a:t>(soot)</a:t>
            </a:r>
          </a:p>
        </p:txBody>
      </p:sp>
      <p:cxnSp>
        <p:nvCxnSpPr>
          <p:cNvPr id="9228" name="Straight Arrow Connector 18"/>
          <p:cNvCxnSpPr>
            <a:cxnSpLocks noChangeShapeType="1"/>
          </p:cNvCxnSpPr>
          <p:nvPr/>
        </p:nvCxnSpPr>
        <p:spPr bwMode="auto">
          <a:xfrm rot="5400000">
            <a:off x="4635500" y="1397000"/>
            <a:ext cx="327025" cy="66675"/>
          </a:xfrm>
          <a:prstGeom prst="straightConnector1">
            <a:avLst/>
          </a:prstGeom>
          <a:noFill/>
          <a:ln w="25400" algn="ctr">
            <a:solidFill>
              <a:srgbClr val="0066CC"/>
            </a:solidFill>
            <a:round/>
            <a:headEnd/>
            <a:tailEnd type="triangle" w="lg" len="lg"/>
          </a:ln>
        </p:spPr>
      </p:cxnSp>
      <p:sp>
        <p:nvSpPr>
          <p:cNvPr id="9229" name="TextBox 21"/>
          <p:cNvSpPr txBox="1">
            <a:spLocks noChangeArrowheads="1"/>
          </p:cNvSpPr>
          <p:nvPr/>
        </p:nvSpPr>
        <p:spPr bwMode="auto">
          <a:xfrm>
            <a:off x="3886200" y="950913"/>
            <a:ext cx="2151063" cy="30797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kern="1200">
                <a:solidFill>
                  <a:srgbClr val="0066CC"/>
                </a:solidFill>
                <a:latin typeface="Verdana" pitchFamily="34" charset="0"/>
                <a:ea typeface="+mn-ea"/>
                <a:cs typeface="Arial" pitchFamily="34" charset="0"/>
              </a:rPr>
              <a:t>Graphite (pencil lead)</a:t>
            </a:r>
          </a:p>
        </p:txBody>
      </p:sp>
      <p:cxnSp>
        <p:nvCxnSpPr>
          <p:cNvPr id="9230" name="Straight Arrow Connector 22"/>
          <p:cNvCxnSpPr>
            <a:cxnSpLocks noChangeShapeType="1"/>
          </p:cNvCxnSpPr>
          <p:nvPr/>
        </p:nvCxnSpPr>
        <p:spPr bwMode="auto">
          <a:xfrm rot="10800000">
            <a:off x="6275388" y="5410200"/>
            <a:ext cx="427037" cy="352425"/>
          </a:xfrm>
          <a:prstGeom prst="straightConnector1">
            <a:avLst/>
          </a:prstGeom>
          <a:noFill/>
          <a:ln w="25400" algn="ctr">
            <a:solidFill>
              <a:srgbClr val="0066CC"/>
            </a:solidFill>
            <a:round/>
            <a:headEnd/>
            <a:tailEnd type="triangle" w="lg" len="lg"/>
          </a:ln>
        </p:spPr>
      </p:cxnSp>
      <p:sp>
        <p:nvSpPr>
          <p:cNvPr id="9231" name="TextBox 23"/>
          <p:cNvSpPr txBox="1">
            <a:spLocks noChangeArrowheads="1"/>
          </p:cNvSpPr>
          <p:nvPr/>
        </p:nvSpPr>
        <p:spPr bwMode="auto">
          <a:xfrm>
            <a:off x="6254750" y="5784850"/>
            <a:ext cx="2344738" cy="306388"/>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400" kern="1200">
                <a:solidFill>
                  <a:srgbClr val="0066CC"/>
                </a:solidFill>
                <a:latin typeface="Verdana" pitchFamily="34" charset="0"/>
                <a:ea typeface="+mn-ea"/>
                <a:cs typeface="Arial" pitchFamily="34" charset="0"/>
              </a:rPr>
              <a:t>Single-Walled Nanotube</a:t>
            </a:r>
          </a:p>
        </p:txBody>
      </p:sp>
      <p:sp>
        <p:nvSpPr>
          <p:cNvPr id="16"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38</a:t>
            </a:fld>
            <a:endParaRPr lang="en-US"/>
          </a:p>
        </p:txBody>
      </p:sp>
    </p:spTree>
  </p:cSld>
  <p:clrMapOvr>
    <a:masterClrMapping/>
  </p:clrMapOvr>
  <p:transition>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98"/>
          <p:cNvSpPr txBox="1">
            <a:spLocks noChangeArrowheads="1"/>
          </p:cNvSpPr>
          <p:nvPr/>
        </p:nvSpPr>
        <p:spPr bwMode="auto">
          <a:xfrm>
            <a:off x="444500" y="1195388"/>
            <a:ext cx="7038975" cy="2566857"/>
          </a:xfrm>
          <a:prstGeom prst="rect">
            <a:avLst/>
          </a:prstGeom>
          <a:noFill/>
          <a:ln w="12700">
            <a:noFill/>
            <a:miter lim="800000"/>
            <a:headEnd/>
            <a:tailEnd/>
          </a:ln>
        </p:spPr>
        <p:txBody>
          <a:bodyPr>
            <a:spAutoFit/>
          </a:bodyPr>
          <a:lstStyle/>
          <a:p>
            <a:pPr indent="168275" algn="l" rtl="0" eaLnBrk="0" fontAlgn="base" hangingPunct="0">
              <a:lnSpc>
                <a:spcPct val="110000"/>
              </a:lnSpc>
              <a:spcBef>
                <a:spcPct val="30000"/>
              </a:spcBef>
              <a:spcAft>
                <a:spcPct val="0"/>
              </a:spcAft>
              <a:buClr>
                <a:srgbClr val="000099"/>
              </a:buClr>
              <a:buFontTx/>
              <a:buChar char="•"/>
            </a:pPr>
            <a:r>
              <a:rPr lang="en-US" sz="2400" kern="1200" dirty="0">
                <a:solidFill>
                  <a:srgbClr val="333399"/>
                </a:solidFill>
                <a:latin typeface="Arial" pitchFamily="34" charset="0"/>
                <a:ea typeface="+mn-ea"/>
                <a:cs typeface="Arial" pitchFamily="34" charset="0"/>
              </a:rPr>
              <a:t> Carbon nanotube = rolled up graphene sheet</a:t>
            </a:r>
          </a:p>
          <a:p>
            <a:pPr indent="168275" algn="l" rtl="0" eaLnBrk="0" fontAlgn="base" hangingPunct="0">
              <a:lnSpc>
                <a:spcPct val="110000"/>
              </a:lnSpc>
              <a:spcBef>
                <a:spcPct val="30000"/>
              </a:spcBef>
              <a:spcAft>
                <a:spcPct val="0"/>
              </a:spcAft>
              <a:buClr>
                <a:srgbClr val="000099"/>
              </a:buClr>
              <a:buFontTx/>
              <a:buChar char="•"/>
            </a:pPr>
            <a:r>
              <a:rPr lang="en-US" sz="2200" b="1" kern="1200" dirty="0">
                <a:solidFill>
                  <a:srgbClr val="000000"/>
                </a:solidFill>
                <a:latin typeface="Arial" pitchFamily="34" charset="0"/>
                <a:ea typeface="+mn-ea"/>
                <a:cs typeface="Arial" pitchFamily="34" charset="0"/>
              </a:rPr>
              <a:t> </a:t>
            </a:r>
            <a:r>
              <a:rPr lang="en-US" sz="2400" kern="1200" dirty="0">
                <a:solidFill>
                  <a:srgbClr val="333399"/>
                </a:solidFill>
                <a:latin typeface="Arial" pitchFamily="34" charset="0"/>
                <a:ea typeface="+mn-ea"/>
                <a:cs typeface="Arial" pitchFamily="34" charset="0"/>
              </a:rPr>
              <a:t>Great electrical properties</a:t>
            </a:r>
          </a:p>
          <a:p>
            <a:pPr marL="344488" lvl="1" indent="166688" algn="l" rtl="0" eaLnBrk="0" fontAlgn="base" hangingPunct="0">
              <a:lnSpc>
                <a:spcPct val="110000"/>
              </a:lnSpc>
              <a:spcBef>
                <a:spcPct val="30000"/>
              </a:spcBef>
              <a:spcAft>
                <a:spcPct val="0"/>
              </a:spcAft>
              <a:buFont typeface="Arial" pitchFamily="34" charset="0"/>
              <a:buChar char="–"/>
            </a:pPr>
            <a:r>
              <a:rPr lang="en-US" sz="1800" kern="1200" dirty="0">
                <a:solidFill>
                  <a:srgbClr val="000000"/>
                </a:solidFill>
                <a:latin typeface="Arial" pitchFamily="34" charset="0"/>
                <a:ea typeface="+mn-ea"/>
                <a:cs typeface="Arial" pitchFamily="34" charset="0"/>
              </a:rPr>
              <a:t> Semiconducting </a:t>
            </a:r>
            <a:r>
              <a:rPr lang="en-US" sz="1800" kern="1200" dirty="0">
                <a:solidFill>
                  <a:srgbClr val="000000"/>
                </a:solidFill>
                <a:latin typeface="Arial" pitchFamily="34" charset="0"/>
                <a:ea typeface="+mn-ea"/>
                <a:cs typeface="Arial" pitchFamily="34" charset="0"/>
                <a:sym typeface="Wingdings" pitchFamily="2" charset="2"/>
              </a:rPr>
              <a:t> Transistors</a:t>
            </a:r>
          </a:p>
          <a:p>
            <a:pPr marL="344488" lvl="1" indent="166688" algn="l" rtl="0" eaLnBrk="0" fontAlgn="base" hangingPunct="0">
              <a:lnSpc>
                <a:spcPct val="110000"/>
              </a:lnSpc>
              <a:spcBef>
                <a:spcPct val="30000"/>
              </a:spcBef>
              <a:spcAft>
                <a:spcPct val="0"/>
              </a:spcAft>
              <a:buFont typeface="Arial" pitchFamily="34" charset="0"/>
              <a:buChar char="–"/>
            </a:pPr>
            <a:r>
              <a:rPr lang="en-US" sz="1800" kern="1200" dirty="0">
                <a:solidFill>
                  <a:srgbClr val="000000"/>
                </a:solidFill>
                <a:latin typeface="Arial" pitchFamily="34" charset="0"/>
                <a:ea typeface="+mn-ea"/>
                <a:cs typeface="Arial" pitchFamily="34" charset="0"/>
                <a:sym typeface="Wingdings" pitchFamily="2" charset="2"/>
              </a:rPr>
              <a:t> Metallic  Interconnects</a:t>
            </a:r>
          </a:p>
          <a:p>
            <a:pPr marL="344488" lvl="1" indent="166688" algn="l" rtl="0" eaLnBrk="0" fontAlgn="base" hangingPunct="0">
              <a:lnSpc>
                <a:spcPct val="110000"/>
              </a:lnSpc>
              <a:spcBef>
                <a:spcPct val="30000"/>
              </a:spcBef>
              <a:spcAft>
                <a:spcPct val="0"/>
              </a:spcAft>
              <a:buFont typeface="Arial" pitchFamily="34" charset="0"/>
              <a:buChar char="–"/>
            </a:pPr>
            <a:r>
              <a:rPr lang="en-US" sz="1800" kern="1200" dirty="0">
                <a:solidFill>
                  <a:srgbClr val="000000"/>
                </a:solidFill>
                <a:latin typeface="Arial" pitchFamily="34" charset="0"/>
                <a:ea typeface="+mn-ea"/>
                <a:cs typeface="Arial" pitchFamily="34" charset="0"/>
                <a:sym typeface="Wingdings" pitchFamily="2" charset="2"/>
              </a:rPr>
              <a:t> Electrical Conductivity </a:t>
            </a:r>
            <a:r>
              <a:rPr lang="el-GR" sz="1800" kern="1200" dirty="0">
                <a:solidFill>
                  <a:srgbClr val="000000"/>
                </a:solidFill>
                <a:latin typeface="Arial" pitchFamily="34" charset="0"/>
                <a:ea typeface="+mn-ea"/>
                <a:cs typeface="Arial" pitchFamily="34" charset="0"/>
                <a:sym typeface="Wingdings" pitchFamily="2" charset="2"/>
              </a:rPr>
              <a:t>σ</a:t>
            </a:r>
            <a:r>
              <a:rPr lang="en-US" sz="1800" kern="1200" dirty="0">
                <a:solidFill>
                  <a:srgbClr val="000000"/>
                </a:solidFill>
                <a:latin typeface="Arial" pitchFamily="34" charset="0"/>
                <a:ea typeface="+mn-ea"/>
                <a:cs typeface="Arial" pitchFamily="34" charset="0"/>
                <a:sym typeface="Wingdings" pitchFamily="2" charset="2"/>
              </a:rPr>
              <a:t> </a:t>
            </a:r>
            <a:r>
              <a:rPr lang="en-US" sz="1800" kern="1200" dirty="0">
                <a:solidFill>
                  <a:srgbClr val="000000"/>
                </a:solidFill>
                <a:latin typeface="Verdana" pitchFamily="34" charset="0"/>
                <a:ea typeface="+mn-ea"/>
                <a:cs typeface="Arial" pitchFamily="34" charset="0"/>
                <a:sym typeface="Wingdings" pitchFamily="2" charset="2"/>
              </a:rPr>
              <a:t>≈</a:t>
            </a:r>
            <a:r>
              <a:rPr lang="en-US" sz="1800" kern="1200" dirty="0">
                <a:solidFill>
                  <a:srgbClr val="000000"/>
                </a:solidFill>
                <a:latin typeface="Arial" pitchFamily="34" charset="0"/>
                <a:ea typeface="+mn-ea"/>
                <a:cs typeface="Arial" pitchFamily="34" charset="0"/>
                <a:sym typeface="Wingdings" pitchFamily="2" charset="2"/>
              </a:rPr>
              <a:t> 100 x </a:t>
            </a:r>
            <a:r>
              <a:rPr lang="el-GR" sz="1800" kern="1200" dirty="0">
                <a:solidFill>
                  <a:srgbClr val="000000"/>
                </a:solidFill>
                <a:latin typeface="Arial" pitchFamily="34" charset="0"/>
                <a:ea typeface="+mn-ea"/>
                <a:cs typeface="Arial" pitchFamily="34" charset="0"/>
                <a:sym typeface="Wingdings" pitchFamily="2" charset="2"/>
              </a:rPr>
              <a:t>σ</a:t>
            </a:r>
            <a:r>
              <a:rPr lang="en-US" sz="1800" kern="1200" baseline="-25000" dirty="0">
                <a:solidFill>
                  <a:srgbClr val="000000"/>
                </a:solidFill>
                <a:latin typeface="Arial" pitchFamily="34" charset="0"/>
                <a:ea typeface="+mn-ea"/>
                <a:cs typeface="Arial" pitchFamily="34" charset="0"/>
                <a:sym typeface="Wingdings" pitchFamily="2" charset="2"/>
              </a:rPr>
              <a:t>Cu</a:t>
            </a:r>
            <a:endParaRPr lang="en-US" sz="1800" kern="1200" dirty="0">
              <a:solidFill>
                <a:srgbClr val="000000"/>
              </a:solidFill>
              <a:latin typeface="Arial" pitchFamily="34" charset="0"/>
              <a:ea typeface="+mn-ea"/>
              <a:cs typeface="Arial" pitchFamily="34" charset="0"/>
              <a:sym typeface="Wingdings" pitchFamily="2" charset="2"/>
            </a:endParaRPr>
          </a:p>
          <a:p>
            <a:pPr marL="344488" lvl="1" indent="166688" algn="l" rtl="0" eaLnBrk="0" fontAlgn="base" hangingPunct="0">
              <a:lnSpc>
                <a:spcPct val="110000"/>
              </a:lnSpc>
              <a:spcBef>
                <a:spcPct val="30000"/>
              </a:spcBef>
              <a:spcAft>
                <a:spcPct val="0"/>
              </a:spcAft>
              <a:buFont typeface="Arial" pitchFamily="34" charset="0"/>
              <a:buChar char="–"/>
            </a:pPr>
            <a:r>
              <a:rPr lang="en-US" sz="1800" kern="1200" dirty="0">
                <a:solidFill>
                  <a:srgbClr val="000000"/>
                </a:solidFill>
                <a:latin typeface="Arial" pitchFamily="34" charset="0"/>
                <a:ea typeface="+mn-ea"/>
                <a:cs typeface="Arial" pitchFamily="34" charset="0"/>
                <a:sym typeface="Wingdings" pitchFamily="2" charset="2"/>
              </a:rPr>
              <a:t> Thermal Conductivity k </a:t>
            </a:r>
            <a:r>
              <a:rPr lang="en-US" sz="1800" kern="1200" dirty="0">
                <a:solidFill>
                  <a:srgbClr val="000000"/>
                </a:solidFill>
                <a:latin typeface="Verdana" pitchFamily="34" charset="0"/>
                <a:ea typeface="+mn-ea"/>
                <a:cs typeface="Arial" pitchFamily="34" charset="0"/>
                <a:sym typeface="Wingdings" pitchFamily="2" charset="2"/>
              </a:rPr>
              <a:t>≈ </a:t>
            </a:r>
            <a:r>
              <a:rPr lang="en-US" sz="1800" kern="1200" dirty="0" err="1">
                <a:solidFill>
                  <a:srgbClr val="000000"/>
                </a:solidFill>
                <a:latin typeface="Verdana" pitchFamily="34" charset="0"/>
                <a:ea typeface="+mn-ea"/>
                <a:cs typeface="Arial" pitchFamily="34" charset="0"/>
                <a:sym typeface="Wingdings" pitchFamily="2" charset="2"/>
              </a:rPr>
              <a:t>k</a:t>
            </a:r>
            <a:r>
              <a:rPr lang="en-US" sz="1800" kern="1200" baseline="-25000" dirty="0" err="1">
                <a:solidFill>
                  <a:srgbClr val="000000"/>
                </a:solidFill>
                <a:latin typeface="Verdana" pitchFamily="34" charset="0"/>
                <a:ea typeface="+mn-ea"/>
                <a:cs typeface="Arial" pitchFamily="34" charset="0"/>
                <a:sym typeface="Wingdings" pitchFamily="2" charset="2"/>
              </a:rPr>
              <a:t>diamond</a:t>
            </a:r>
            <a:r>
              <a:rPr lang="en-US" sz="1800" kern="1200" dirty="0">
                <a:solidFill>
                  <a:srgbClr val="000000"/>
                </a:solidFill>
                <a:latin typeface="Verdana" pitchFamily="34" charset="0"/>
                <a:ea typeface="+mn-ea"/>
                <a:cs typeface="Arial" pitchFamily="34" charset="0"/>
                <a:sym typeface="Wingdings" pitchFamily="2" charset="2"/>
              </a:rPr>
              <a:t> ≈ 5 x </a:t>
            </a:r>
            <a:r>
              <a:rPr lang="en-US" sz="1800" kern="1200" dirty="0" err="1">
                <a:solidFill>
                  <a:srgbClr val="000000"/>
                </a:solidFill>
                <a:latin typeface="Verdana" pitchFamily="34" charset="0"/>
                <a:ea typeface="+mn-ea"/>
                <a:cs typeface="Arial" pitchFamily="34" charset="0"/>
                <a:sym typeface="Wingdings" pitchFamily="2" charset="2"/>
              </a:rPr>
              <a:t>k</a:t>
            </a:r>
            <a:r>
              <a:rPr lang="en-US" sz="1800" kern="1200" baseline="-25000" dirty="0" err="1">
                <a:solidFill>
                  <a:srgbClr val="000000"/>
                </a:solidFill>
                <a:latin typeface="Verdana" pitchFamily="34" charset="0"/>
                <a:ea typeface="+mn-ea"/>
                <a:cs typeface="Arial" pitchFamily="34" charset="0"/>
                <a:sym typeface="Wingdings" pitchFamily="2" charset="2"/>
              </a:rPr>
              <a:t>Cu</a:t>
            </a:r>
            <a:endParaRPr lang="el-GR" sz="1800" kern="1200" dirty="0">
              <a:solidFill>
                <a:srgbClr val="000000"/>
              </a:solidFill>
              <a:latin typeface="Verdana" pitchFamily="34" charset="0"/>
              <a:ea typeface="+mn-ea"/>
              <a:cs typeface="Arial" pitchFamily="34" charset="0"/>
              <a:sym typeface="Wingdings" pitchFamily="2" charset="2"/>
            </a:endParaRPr>
          </a:p>
        </p:txBody>
      </p:sp>
      <p:pic>
        <p:nvPicPr>
          <p:cNvPr id="10244" name="Picture 101"/>
          <p:cNvPicPr>
            <a:picLocks noChangeAspect="1" noChangeArrowheads="1"/>
          </p:cNvPicPr>
          <p:nvPr/>
        </p:nvPicPr>
        <p:blipFill>
          <a:blip r:embed="rId3" cstate="print"/>
          <a:srcRect t="36842" r="10036" b="42105"/>
          <a:stretch>
            <a:fillRect/>
          </a:stretch>
        </p:blipFill>
        <p:spPr bwMode="auto">
          <a:xfrm>
            <a:off x="5864225" y="4311650"/>
            <a:ext cx="2968625" cy="657225"/>
          </a:xfrm>
          <a:prstGeom prst="rect">
            <a:avLst/>
          </a:prstGeom>
          <a:noFill/>
          <a:ln w="9525">
            <a:noFill/>
            <a:miter lim="800000"/>
            <a:headEnd/>
            <a:tailEnd/>
          </a:ln>
        </p:spPr>
      </p:pic>
      <p:sp>
        <p:nvSpPr>
          <p:cNvPr id="10245" name="Rectangle 102"/>
          <p:cNvSpPr>
            <a:spLocks noChangeAspect="1" noChangeArrowheads="1"/>
          </p:cNvSpPr>
          <p:nvPr/>
        </p:nvSpPr>
        <p:spPr bwMode="auto">
          <a:xfrm>
            <a:off x="5856288" y="4968875"/>
            <a:ext cx="3040062" cy="768350"/>
          </a:xfrm>
          <a:prstGeom prst="rect">
            <a:avLst/>
          </a:prstGeom>
          <a:gradFill rotWithShape="0">
            <a:gsLst>
              <a:gs pos="0">
                <a:srgbClr val="595959"/>
              </a:gs>
              <a:gs pos="50000">
                <a:srgbClr val="C0C0C0"/>
              </a:gs>
              <a:gs pos="100000">
                <a:srgbClr val="595959"/>
              </a:gs>
            </a:gsLst>
            <a:lin ang="5400000" scaled="1"/>
          </a:gradFill>
          <a:ln w="9525">
            <a:solidFill>
              <a:srgbClr val="000000"/>
            </a:solidFill>
            <a:miter lim="800000"/>
            <a:headEnd/>
            <a:tailEnd/>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46" name="Rectangle 103"/>
          <p:cNvSpPr>
            <a:spLocks noChangeAspect="1" noChangeArrowheads="1"/>
          </p:cNvSpPr>
          <p:nvPr/>
        </p:nvSpPr>
        <p:spPr bwMode="auto">
          <a:xfrm>
            <a:off x="6230938" y="4541838"/>
            <a:ext cx="2487612" cy="79375"/>
          </a:xfrm>
          <a:prstGeom prst="rect">
            <a:avLst/>
          </a:prstGeom>
          <a:gradFill rotWithShape="0">
            <a:gsLst>
              <a:gs pos="0">
                <a:srgbClr val="567200"/>
              </a:gs>
              <a:gs pos="50000">
                <a:srgbClr val="99CC00"/>
              </a:gs>
              <a:gs pos="100000">
                <a:srgbClr val="567200"/>
              </a:gs>
            </a:gsLst>
            <a:lin ang="5400000" scaled="1"/>
          </a:gradFill>
          <a:ln w="9525">
            <a:solidFill>
              <a:srgbClr val="000000"/>
            </a:solidFill>
            <a:miter lim="800000"/>
            <a:headEnd/>
            <a:tailEnd/>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47" name="Rectangle 104"/>
          <p:cNvSpPr>
            <a:spLocks noChangeAspect="1" noChangeArrowheads="1"/>
          </p:cNvSpPr>
          <p:nvPr/>
        </p:nvSpPr>
        <p:spPr bwMode="auto">
          <a:xfrm>
            <a:off x="5856288" y="4465638"/>
            <a:ext cx="639762" cy="77787"/>
          </a:xfrm>
          <a:prstGeom prst="rect">
            <a:avLst/>
          </a:prstGeom>
          <a:gradFill rotWithShape="0">
            <a:gsLst>
              <a:gs pos="0">
                <a:srgbClr val="567200"/>
              </a:gs>
              <a:gs pos="50000">
                <a:srgbClr val="99CC00"/>
              </a:gs>
              <a:gs pos="100000">
                <a:srgbClr val="567200"/>
              </a:gs>
            </a:gsLst>
            <a:lin ang="5400000" scaled="1"/>
          </a:gradFill>
          <a:ln w="9525">
            <a:solidFill>
              <a:srgbClr val="000000"/>
            </a:solidFill>
            <a:miter lim="800000"/>
            <a:headEnd/>
            <a:tailEnd/>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48" name="Rectangle 105"/>
          <p:cNvSpPr>
            <a:spLocks noChangeAspect="1" noChangeArrowheads="1"/>
          </p:cNvSpPr>
          <p:nvPr/>
        </p:nvSpPr>
        <p:spPr bwMode="auto">
          <a:xfrm>
            <a:off x="6864350" y="4344988"/>
            <a:ext cx="1025525" cy="196850"/>
          </a:xfrm>
          <a:prstGeom prst="rect">
            <a:avLst/>
          </a:prstGeom>
          <a:gradFill rotWithShape="0">
            <a:gsLst>
              <a:gs pos="0">
                <a:srgbClr val="595959"/>
              </a:gs>
              <a:gs pos="50000">
                <a:srgbClr val="C0C0C0"/>
              </a:gs>
              <a:gs pos="100000">
                <a:srgbClr val="595959"/>
              </a:gs>
            </a:gsLst>
            <a:lin ang="5400000" scaled="1"/>
          </a:gradFill>
          <a:ln w="9525">
            <a:solidFill>
              <a:srgbClr val="000000"/>
            </a:solidFill>
            <a:miter lim="800000"/>
            <a:headEnd/>
            <a:tailEnd/>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49" name="Rectangle 106"/>
          <p:cNvSpPr>
            <a:spLocks noChangeAspect="1" noChangeArrowheads="1"/>
          </p:cNvSpPr>
          <p:nvPr/>
        </p:nvSpPr>
        <p:spPr bwMode="auto">
          <a:xfrm>
            <a:off x="8255000" y="4462463"/>
            <a:ext cx="641350" cy="84137"/>
          </a:xfrm>
          <a:prstGeom prst="rect">
            <a:avLst/>
          </a:prstGeom>
          <a:gradFill rotWithShape="0">
            <a:gsLst>
              <a:gs pos="0">
                <a:srgbClr val="567200"/>
              </a:gs>
              <a:gs pos="50000">
                <a:srgbClr val="99CC00"/>
              </a:gs>
              <a:gs pos="100000">
                <a:srgbClr val="567200"/>
              </a:gs>
            </a:gsLst>
            <a:lin ang="5400000" scaled="1"/>
          </a:gradFill>
          <a:ln w="9525">
            <a:solidFill>
              <a:srgbClr val="000000"/>
            </a:solidFill>
            <a:miter lim="800000"/>
            <a:headEnd/>
            <a:tailEnd/>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50" name="Rectangle 107"/>
          <p:cNvSpPr>
            <a:spLocks noChangeAspect="1" noChangeArrowheads="1"/>
          </p:cNvSpPr>
          <p:nvPr/>
        </p:nvSpPr>
        <p:spPr bwMode="auto">
          <a:xfrm>
            <a:off x="5856288" y="4806950"/>
            <a:ext cx="3040062" cy="165100"/>
          </a:xfrm>
          <a:prstGeom prst="rect">
            <a:avLst/>
          </a:prstGeom>
          <a:gradFill rotWithShape="0">
            <a:gsLst>
              <a:gs pos="0">
                <a:srgbClr val="393956"/>
              </a:gs>
              <a:gs pos="50000">
                <a:srgbClr val="666699"/>
              </a:gs>
              <a:gs pos="100000">
                <a:srgbClr val="393956"/>
              </a:gs>
            </a:gsLst>
            <a:lin ang="5400000" scaled="1"/>
          </a:gradFill>
          <a:ln w="9525">
            <a:solidFill>
              <a:srgbClr val="000000"/>
            </a:solidFill>
            <a:miter lim="800000"/>
            <a:headEnd/>
            <a:tailEnd/>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51" name="Text Box 108"/>
          <p:cNvSpPr txBox="1">
            <a:spLocks noChangeAspect="1" noChangeArrowheads="1"/>
          </p:cNvSpPr>
          <p:nvPr/>
        </p:nvSpPr>
        <p:spPr bwMode="auto">
          <a:xfrm>
            <a:off x="6334125" y="4016375"/>
            <a:ext cx="639763" cy="492125"/>
          </a:xfrm>
          <a:prstGeom prst="rect">
            <a:avLst/>
          </a:prstGeom>
          <a:noFill/>
          <a:ln w="9525">
            <a:noFill/>
            <a:miter lim="800000"/>
            <a:headEnd/>
            <a:tailEnd/>
          </a:ln>
        </p:spPr>
        <p:txBody>
          <a:bodyPr/>
          <a:lstStyle/>
          <a:p>
            <a:pPr algn="l" rtl="0" eaLnBrk="0" fontAlgn="base" hangingPunct="0">
              <a:spcBef>
                <a:spcPct val="0"/>
              </a:spcBef>
              <a:spcAft>
                <a:spcPct val="0"/>
              </a:spcAft>
            </a:pPr>
            <a:endParaRPr lang="en-US" sz="1200" b="1" kern="1200">
              <a:solidFill>
                <a:srgbClr val="000000"/>
              </a:solidFill>
              <a:latin typeface="Arial" pitchFamily="34" charset="0"/>
              <a:ea typeface="+mn-ea"/>
              <a:cs typeface="Arial" pitchFamily="34" charset="0"/>
            </a:endParaRPr>
          </a:p>
        </p:txBody>
      </p:sp>
      <p:sp>
        <p:nvSpPr>
          <p:cNvPr id="10252" name="Text Box 109"/>
          <p:cNvSpPr txBox="1">
            <a:spLocks noChangeAspect="1" noChangeArrowheads="1"/>
          </p:cNvSpPr>
          <p:nvPr/>
        </p:nvSpPr>
        <p:spPr bwMode="auto">
          <a:xfrm>
            <a:off x="7935913" y="4016375"/>
            <a:ext cx="641350" cy="182563"/>
          </a:xfrm>
          <a:prstGeom prst="rect">
            <a:avLst/>
          </a:prstGeom>
          <a:noFill/>
          <a:ln w="9525">
            <a:noFill/>
            <a:miter lim="800000"/>
            <a:headEnd/>
            <a:tailEnd/>
          </a:ln>
        </p:spPr>
        <p:txBody>
          <a:bodyPr lIns="0" tIns="0" rIns="0" bIns="0">
            <a:spAutoFit/>
          </a:bodyPr>
          <a:lstStyle/>
          <a:p>
            <a:pPr algn="l" rtl="0" eaLnBrk="0" fontAlgn="base" hangingPunct="0">
              <a:spcBef>
                <a:spcPct val="0"/>
              </a:spcBef>
              <a:spcAft>
                <a:spcPct val="0"/>
              </a:spcAft>
            </a:pPr>
            <a:endParaRPr lang="en-US" sz="1200" b="1" kern="1200">
              <a:solidFill>
                <a:srgbClr val="000000"/>
              </a:solidFill>
              <a:latin typeface="Arial" pitchFamily="34" charset="0"/>
              <a:ea typeface="+mn-ea"/>
              <a:cs typeface="Arial" pitchFamily="34" charset="0"/>
            </a:endParaRPr>
          </a:p>
        </p:txBody>
      </p:sp>
      <p:sp>
        <p:nvSpPr>
          <p:cNvPr id="10253" name="Text Box 110"/>
          <p:cNvSpPr txBox="1">
            <a:spLocks noChangeAspect="1" noChangeArrowheads="1"/>
          </p:cNvSpPr>
          <p:nvPr/>
        </p:nvSpPr>
        <p:spPr bwMode="auto">
          <a:xfrm>
            <a:off x="6681788" y="5094288"/>
            <a:ext cx="1389062" cy="493712"/>
          </a:xfrm>
          <a:prstGeom prst="rect">
            <a:avLst/>
          </a:prstGeom>
          <a:noFill/>
          <a:ln w="9525">
            <a:noFill/>
            <a:miter lim="800000"/>
            <a:headEnd/>
            <a:tailEnd/>
          </a:ln>
        </p:spPr>
        <p:txBody>
          <a:bodyPr/>
          <a:lstStyle/>
          <a:p>
            <a:pPr algn="l" rtl="0" eaLnBrk="0" fontAlgn="base" hangingPunct="0">
              <a:spcBef>
                <a:spcPct val="0"/>
              </a:spcBef>
              <a:spcAft>
                <a:spcPct val="0"/>
              </a:spcAft>
            </a:pPr>
            <a:r>
              <a:rPr lang="en-US" sz="1400" b="1" kern="1200">
                <a:solidFill>
                  <a:srgbClr val="000000"/>
                </a:solidFill>
                <a:latin typeface="Arial" pitchFamily="34" charset="0"/>
                <a:ea typeface="+mn-ea"/>
                <a:cs typeface="Arial" pitchFamily="34" charset="0"/>
              </a:rPr>
              <a:t>back gate</a:t>
            </a:r>
          </a:p>
          <a:p>
            <a:pPr algn="l" rtl="0" eaLnBrk="0" fontAlgn="base" hangingPunct="0">
              <a:spcBef>
                <a:spcPct val="0"/>
              </a:spcBef>
              <a:spcAft>
                <a:spcPct val="0"/>
              </a:spcAft>
            </a:pPr>
            <a:r>
              <a:rPr lang="en-US" sz="1400" b="1" kern="1200">
                <a:solidFill>
                  <a:srgbClr val="000000"/>
                </a:solidFill>
                <a:latin typeface="Arial" pitchFamily="34" charset="0"/>
                <a:ea typeface="+mn-ea"/>
                <a:cs typeface="Arial" pitchFamily="34" charset="0"/>
              </a:rPr>
              <a:t>(p++ Si)</a:t>
            </a:r>
          </a:p>
        </p:txBody>
      </p:sp>
      <p:sp>
        <p:nvSpPr>
          <p:cNvPr id="10254" name="Line 111"/>
          <p:cNvSpPr>
            <a:spLocks noChangeAspect="1" noChangeShapeType="1"/>
          </p:cNvSpPr>
          <p:nvPr/>
        </p:nvSpPr>
        <p:spPr bwMode="auto">
          <a:xfrm>
            <a:off x="6492875" y="4235450"/>
            <a:ext cx="161925" cy="328613"/>
          </a:xfrm>
          <a:prstGeom prst="line">
            <a:avLst/>
          </a:prstGeom>
          <a:noFill/>
          <a:ln w="25400">
            <a:solidFill>
              <a:srgbClr val="000000"/>
            </a:solidFill>
            <a:round/>
            <a:headEnd/>
            <a:tailEnd type="triangle" w="lg" len="lg"/>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55" name="Text Box 112"/>
          <p:cNvSpPr txBox="1">
            <a:spLocks noChangeAspect="1" noChangeArrowheads="1"/>
          </p:cNvSpPr>
          <p:nvPr/>
        </p:nvSpPr>
        <p:spPr bwMode="auto">
          <a:xfrm>
            <a:off x="6249988" y="3997325"/>
            <a:ext cx="476250" cy="212725"/>
          </a:xfrm>
          <a:prstGeom prst="rect">
            <a:avLst/>
          </a:prstGeom>
          <a:noFill/>
          <a:ln w="9525">
            <a:noFill/>
            <a:miter lim="800000"/>
            <a:headEnd/>
            <a:tailEnd/>
          </a:ln>
        </p:spPr>
        <p:txBody>
          <a:bodyPr lIns="0" tIns="0" rIns="0" bIns="0">
            <a:spAutoFit/>
          </a:bodyPr>
          <a:lstStyle/>
          <a:p>
            <a:pPr algn="l" rtl="0" eaLnBrk="0" fontAlgn="base" hangingPunct="0">
              <a:spcBef>
                <a:spcPct val="0"/>
              </a:spcBef>
              <a:spcAft>
                <a:spcPct val="0"/>
              </a:spcAft>
            </a:pPr>
            <a:r>
              <a:rPr lang="en-US" sz="1400" b="1" kern="1200">
                <a:solidFill>
                  <a:srgbClr val="000000"/>
                </a:solidFill>
                <a:latin typeface="Arial" pitchFamily="34" charset="0"/>
                <a:ea typeface="+mn-ea"/>
                <a:cs typeface="Arial" pitchFamily="34" charset="0"/>
              </a:rPr>
              <a:t>HfO</a:t>
            </a:r>
            <a:r>
              <a:rPr lang="en-US" sz="1400" b="1" kern="1200" baseline="-25000">
                <a:solidFill>
                  <a:srgbClr val="000000"/>
                </a:solidFill>
                <a:latin typeface="Arial" pitchFamily="34" charset="0"/>
                <a:ea typeface="+mn-ea"/>
                <a:cs typeface="Arial" pitchFamily="34" charset="0"/>
              </a:rPr>
              <a:t>2</a:t>
            </a:r>
            <a:endParaRPr lang="en-US" sz="1400" b="1" kern="1200">
              <a:solidFill>
                <a:srgbClr val="000000"/>
              </a:solidFill>
              <a:latin typeface="Arial" pitchFamily="34" charset="0"/>
              <a:ea typeface="+mn-ea"/>
              <a:cs typeface="Arial" pitchFamily="34" charset="0"/>
            </a:endParaRPr>
          </a:p>
        </p:txBody>
      </p:sp>
      <p:sp>
        <p:nvSpPr>
          <p:cNvPr id="10256" name="Rectangle 113"/>
          <p:cNvSpPr>
            <a:spLocks noChangeAspect="1" noChangeArrowheads="1"/>
          </p:cNvSpPr>
          <p:nvPr/>
        </p:nvSpPr>
        <p:spPr bwMode="auto">
          <a:xfrm>
            <a:off x="8255000" y="4535488"/>
            <a:ext cx="641350" cy="274637"/>
          </a:xfrm>
          <a:prstGeom prst="rect">
            <a:avLst/>
          </a:prstGeom>
          <a:gradFill rotWithShape="0">
            <a:gsLst>
              <a:gs pos="0">
                <a:srgbClr val="A98700"/>
              </a:gs>
              <a:gs pos="50000">
                <a:srgbClr val="FFCC00"/>
              </a:gs>
              <a:gs pos="100000">
                <a:srgbClr val="A98700"/>
              </a:gs>
            </a:gsLst>
            <a:lin ang="5400000" scaled="1"/>
          </a:gradFill>
          <a:ln w="9525">
            <a:solidFill>
              <a:srgbClr val="000000"/>
            </a:solidFill>
            <a:miter lim="800000"/>
            <a:headEnd/>
            <a:tailEnd/>
          </a:ln>
        </p:spPr>
        <p:txBody>
          <a:bodyPr/>
          <a:lstStyle/>
          <a:p>
            <a:pPr algn="l" rtl="0" eaLnBrk="0" fontAlgn="base" hangingPunct="0">
              <a:spcBef>
                <a:spcPct val="0"/>
              </a:spcBef>
              <a:spcAft>
                <a:spcPct val="0"/>
              </a:spcAft>
            </a:pPr>
            <a:endParaRPr lang="en-US" sz="1200" kern="1200">
              <a:solidFill>
                <a:srgbClr val="000000"/>
              </a:solidFill>
              <a:latin typeface="Times New Roman" pitchFamily="18" charset="0"/>
              <a:ea typeface="+mn-ea"/>
              <a:cs typeface="Arial" pitchFamily="34" charset="0"/>
            </a:endParaRPr>
          </a:p>
        </p:txBody>
      </p:sp>
      <p:sp>
        <p:nvSpPr>
          <p:cNvPr id="10257" name="Rectangle 114"/>
          <p:cNvSpPr>
            <a:spLocks noChangeAspect="1" noChangeArrowheads="1"/>
          </p:cNvSpPr>
          <p:nvPr/>
        </p:nvSpPr>
        <p:spPr bwMode="auto">
          <a:xfrm>
            <a:off x="5856288" y="4535488"/>
            <a:ext cx="639762" cy="274637"/>
          </a:xfrm>
          <a:prstGeom prst="rect">
            <a:avLst/>
          </a:prstGeom>
          <a:gradFill rotWithShape="0">
            <a:gsLst>
              <a:gs pos="0">
                <a:srgbClr val="A98700"/>
              </a:gs>
              <a:gs pos="50000">
                <a:srgbClr val="FFCC00"/>
              </a:gs>
              <a:gs pos="100000">
                <a:srgbClr val="A98700"/>
              </a:gs>
            </a:gsLst>
            <a:lin ang="5400000" scaled="1"/>
          </a:gradFill>
          <a:ln w="9525">
            <a:solidFill>
              <a:srgbClr val="000000"/>
            </a:solidFill>
            <a:miter lim="800000"/>
            <a:headEnd/>
            <a:tailEnd/>
          </a:ln>
        </p:spPr>
        <p:txBody>
          <a:bodyPr/>
          <a:lstStyle/>
          <a:p>
            <a:pPr algn="l" rtl="0" eaLnBrk="0" fontAlgn="base" hangingPunct="0">
              <a:spcBef>
                <a:spcPct val="0"/>
              </a:spcBef>
              <a:spcAft>
                <a:spcPct val="0"/>
              </a:spcAft>
            </a:pPr>
            <a:endParaRPr lang="en-US" sz="1400" kern="1200">
              <a:solidFill>
                <a:srgbClr val="000000"/>
              </a:solidFill>
              <a:latin typeface="Arial" pitchFamily="34" charset="0"/>
              <a:ea typeface="+mn-ea"/>
              <a:cs typeface="Arial" pitchFamily="34" charset="0"/>
            </a:endParaRPr>
          </a:p>
        </p:txBody>
      </p:sp>
      <p:sp>
        <p:nvSpPr>
          <p:cNvPr id="10258" name="Text Box 115"/>
          <p:cNvSpPr txBox="1">
            <a:spLocks noChangeAspect="1" noChangeArrowheads="1"/>
          </p:cNvSpPr>
          <p:nvPr/>
        </p:nvSpPr>
        <p:spPr bwMode="auto">
          <a:xfrm>
            <a:off x="5913438" y="4557713"/>
            <a:ext cx="512762" cy="212725"/>
          </a:xfrm>
          <a:prstGeom prst="rect">
            <a:avLst/>
          </a:prstGeom>
          <a:noFill/>
          <a:ln w="9525">
            <a:noFill/>
            <a:miter lim="800000"/>
            <a:headEnd/>
            <a:tailEnd/>
          </a:ln>
        </p:spPr>
        <p:txBody>
          <a:bodyPr wrap="none" lIns="0" tIns="0" rIns="0" bIns="0">
            <a:spAutoFit/>
          </a:bodyPr>
          <a:lstStyle/>
          <a:p>
            <a:pPr algn="l" rtl="0" eaLnBrk="0" fontAlgn="base" hangingPunct="0">
              <a:spcBef>
                <a:spcPct val="0"/>
              </a:spcBef>
              <a:spcAft>
                <a:spcPct val="0"/>
              </a:spcAft>
            </a:pPr>
            <a:r>
              <a:rPr lang="en-US" sz="1400" b="1" kern="1200">
                <a:solidFill>
                  <a:srgbClr val="000000"/>
                </a:solidFill>
                <a:latin typeface="Arial" pitchFamily="34" charset="0"/>
                <a:ea typeface="+mn-ea"/>
                <a:cs typeface="Arial" pitchFamily="34" charset="0"/>
              </a:rPr>
              <a:t>S (Pd)</a:t>
            </a:r>
          </a:p>
        </p:txBody>
      </p:sp>
      <p:sp>
        <p:nvSpPr>
          <p:cNvPr id="10259" name="Text Box 116"/>
          <p:cNvSpPr txBox="1">
            <a:spLocks noChangeAspect="1" noChangeArrowheads="1"/>
          </p:cNvSpPr>
          <p:nvPr/>
        </p:nvSpPr>
        <p:spPr bwMode="auto">
          <a:xfrm>
            <a:off x="8334375" y="4557713"/>
            <a:ext cx="522288" cy="212725"/>
          </a:xfrm>
          <a:prstGeom prst="rect">
            <a:avLst/>
          </a:prstGeom>
          <a:noFill/>
          <a:ln w="9525">
            <a:noFill/>
            <a:miter lim="800000"/>
            <a:headEnd/>
            <a:tailEnd/>
          </a:ln>
        </p:spPr>
        <p:txBody>
          <a:bodyPr wrap="none" lIns="0" tIns="0" rIns="0" bIns="0">
            <a:spAutoFit/>
          </a:bodyPr>
          <a:lstStyle/>
          <a:p>
            <a:pPr algn="l" rtl="0" eaLnBrk="0" fontAlgn="base" hangingPunct="0">
              <a:spcBef>
                <a:spcPct val="0"/>
              </a:spcBef>
              <a:spcAft>
                <a:spcPct val="0"/>
              </a:spcAft>
            </a:pPr>
            <a:r>
              <a:rPr lang="en-US" sz="1400" b="1" kern="1200">
                <a:solidFill>
                  <a:srgbClr val="000000"/>
                </a:solidFill>
                <a:latin typeface="Arial" pitchFamily="34" charset="0"/>
                <a:ea typeface="+mn-ea"/>
                <a:cs typeface="Arial" pitchFamily="34" charset="0"/>
              </a:rPr>
              <a:t>D (Pd)</a:t>
            </a:r>
          </a:p>
        </p:txBody>
      </p:sp>
      <p:sp>
        <p:nvSpPr>
          <p:cNvPr id="10260" name="Text Box 117"/>
          <p:cNvSpPr txBox="1">
            <a:spLocks noChangeAspect="1" noChangeArrowheads="1"/>
          </p:cNvSpPr>
          <p:nvPr/>
        </p:nvSpPr>
        <p:spPr bwMode="auto">
          <a:xfrm>
            <a:off x="7216775" y="4827588"/>
            <a:ext cx="320675" cy="182562"/>
          </a:xfrm>
          <a:prstGeom prst="rect">
            <a:avLst/>
          </a:prstGeom>
          <a:noFill/>
          <a:ln w="9525">
            <a:noFill/>
            <a:miter lim="800000"/>
            <a:headEnd/>
            <a:tailEnd/>
          </a:ln>
        </p:spPr>
        <p:txBody>
          <a:bodyPr wrap="none" lIns="0" tIns="0" rIns="0" bIns="0">
            <a:spAutoFit/>
          </a:bodyPr>
          <a:lstStyle/>
          <a:p>
            <a:pPr algn="l" rtl="0" eaLnBrk="0" fontAlgn="base" hangingPunct="0">
              <a:spcBef>
                <a:spcPct val="0"/>
              </a:spcBef>
              <a:spcAft>
                <a:spcPct val="0"/>
              </a:spcAft>
            </a:pPr>
            <a:r>
              <a:rPr lang="en-US" sz="1200" b="1" kern="1200">
                <a:solidFill>
                  <a:srgbClr val="FFFFFF"/>
                </a:solidFill>
                <a:latin typeface="Arial" pitchFamily="34" charset="0"/>
                <a:ea typeface="+mn-ea"/>
                <a:cs typeface="Arial" pitchFamily="34" charset="0"/>
              </a:rPr>
              <a:t>SiO</a:t>
            </a:r>
            <a:r>
              <a:rPr lang="en-US" sz="1200" b="1" kern="1200" baseline="-25000">
                <a:solidFill>
                  <a:srgbClr val="FFFFFF"/>
                </a:solidFill>
                <a:latin typeface="Arial" pitchFamily="34" charset="0"/>
                <a:ea typeface="+mn-ea"/>
                <a:cs typeface="Arial" pitchFamily="34" charset="0"/>
              </a:rPr>
              <a:t>2</a:t>
            </a:r>
            <a:endParaRPr lang="en-US" sz="1200" b="1" kern="1200">
              <a:solidFill>
                <a:srgbClr val="FFFFFF"/>
              </a:solidFill>
              <a:latin typeface="Arial" pitchFamily="34" charset="0"/>
              <a:ea typeface="+mn-ea"/>
              <a:cs typeface="Arial" pitchFamily="34" charset="0"/>
            </a:endParaRPr>
          </a:p>
        </p:txBody>
      </p:sp>
      <p:sp>
        <p:nvSpPr>
          <p:cNvPr id="10261" name="Text Box 118"/>
          <p:cNvSpPr txBox="1">
            <a:spLocks noChangeAspect="1" noChangeArrowheads="1"/>
          </p:cNvSpPr>
          <p:nvPr/>
        </p:nvSpPr>
        <p:spPr bwMode="auto">
          <a:xfrm>
            <a:off x="6861175" y="4084638"/>
            <a:ext cx="1031875" cy="212725"/>
          </a:xfrm>
          <a:prstGeom prst="rect">
            <a:avLst/>
          </a:prstGeom>
          <a:noFill/>
          <a:ln w="9525">
            <a:noFill/>
            <a:miter lim="800000"/>
            <a:headEnd/>
            <a:tailEnd/>
          </a:ln>
        </p:spPr>
        <p:txBody>
          <a:bodyPr wrap="none" lIns="0" tIns="0" rIns="0" bIns="0" anchor="ctr">
            <a:spAutoFit/>
          </a:bodyPr>
          <a:lstStyle/>
          <a:p>
            <a:pPr algn="l" rtl="0" eaLnBrk="0" fontAlgn="base" hangingPunct="0">
              <a:spcBef>
                <a:spcPct val="0"/>
              </a:spcBef>
              <a:spcAft>
                <a:spcPct val="0"/>
              </a:spcAft>
            </a:pPr>
            <a:r>
              <a:rPr lang="en-US" sz="1400" b="1" kern="1200">
                <a:solidFill>
                  <a:srgbClr val="000000"/>
                </a:solidFill>
                <a:latin typeface="Arial" pitchFamily="34" charset="0"/>
                <a:ea typeface="+mn-ea"/>
                <a:cs typeface="Arial" pitchFamily="34" charset="0"/>
              </a:rPr>
              <a:t>top gate (Al)</a:t>
            </a:r>
          </a:p>
        </p:txBody>
      </p:sp>
      <p:sp>
        <p:nvSpPr>
          <p:cNvPr id="10262" name="Line 119"/>
          <p:cNvSpPr>
            <a:spLocks noChangeShapeType="1"/>
          </p:cNvSpPr>
          <p:nvPr/>
        </p:nvSpPr>
        <p:spPr bwMode="auto">
          <a:xfrm flipH="1">
            <a:off x="8007350" y="4243388"/>
            <a:ext cx="230188" cy="493712"/>
          </a:xfrm>
          <a:prstGeom prst="line">
            <a:avLst/>
          </a:prstGeom>
          <a:noFill/>
          <a:ln w="25400">
            <a:solidFill>
              <a:schemeClr val="tx1"/>
            </a:solidFill>
            <a:round/>
            <a:headEnd/>
            <a:tailEnd type="triangle" w="lg" len="lg"/>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63" name="Text Box 120"/>
          <p:cNvSpPr txBox="1">
            <a:spLocks noChangeAspect="1" noChangeArrowheads="1"/>
          </p:cNvSpPr>
          <p:nvPr/>
        </p:nvSpPr>
        <p:spPr bwMode="auto">
          <a:xfrm>
            <a:off x="8135938" y="4044950"/>
            <a:ext cx="365125" cy="212725"/>
          </a:xfrm>
          <a:prstGeom prst="rect">
            <a:avLst/>
          </a:prstGeom>
          <a:noFill/>
          <a:ln w="9525">
            <a:noFill/>
            <a:miter lim="800000"/>
            <a:headEnd/>
            <a:tailEnd/>
          </a:ln>
        </p:spPr>
        <p:txBody>
          <a:bodyPr wrap="none" lIns="0" tIns="0" rIns="0" bIns="0">
            <a:spAutoFit/>
          </a:bodyPr>
          <a:lstStyle/>
          <a:p>
            <a:pPr algn="l" rtl="0" eaLnBrk="0" fontAlgn="base" hangingPunct="0">
              <a:spcBef>
                <a:spcPct val="0"/>
              </a:spcBef>
              <a:spcAft>
                <a:spcPct val="0"/>
              </a:spcAft>
            </a:pPr>
            <a:r>
              <a:rPr lang="en-US" sz="1400" b="1" kern="1200">
                <a:solidFill>
                  <a:srgbClr val="000000"/>
                </a:solidFill>
                <a:latin typeface="Arial" pitchFamily="34" charset="0"/>
                <a:ea typeface="+mn-ea"/>
                <a:cs typeface="Arial" pitchFamily="34" charset="0"/>
              </a:rPr>
              <a:t>CNT</a:t>
            </a:r>
          </a:p>
        </p:txBody>
      </p:sp>
      <p:sp>
        <p:nvSpPr>
          <p:cNvPr id="142458" name="Rectangle 122"/>
          <p:cNvSpPr>
            <a:spLocks noGrp="1" noChangeArrowheads="1"/>
          </p:cNvSpPr>
          <p:nvPr>
            <p:ph type="title"/>
          </p:nvPr>
        </p:nvSpPr>
        <p:spPr/>
        <p:txBody>
          <a:bodyPr/>
          <a:lstStyle/>
          <a:p>
            <a:pPr>
              <a:defRPr/>
            </a:pPr>
            <a:r>
              <a:rPr lang="en-US" dirty="0" smtClean="0"/>
              <a:t>Why Carbon Nanotubes &amp; Graphene?</a:t>
            </a:r>
            <a:endParaRPr lang="en-US" dirty="0"/>
          </a:p>
        </p:txBody>
      </p:sp>
      <p:pic>
        <p:nvPicPr>
          <p:cNvPr id="10265" name="Content Placeholder 4" descr="Eight_Allotropes_of_Carbon.png"/>
          <p:cNvPicPr>
            <a:picLocks noGrp="1" noChangeAspect="1"/>
          </p:cNvPicPr>
          <p:nvPr>
            <p:ph idx="1"/>
          </p:nvPr>
        </p:nvPicPr>
        <p:blipFill>
          <a:blip r:embed="rId4" cstate="print"/>
          <a:srcRect l="38046" t="65224" r="1628" b="566"/>
          <a:stretch>
            <a:fillRect/>
          </a:stretch>
        </p:blipFill>
        <p:spPr>
          <a:xfrm>
            <a:off x="6286500" y="2332038"/>
            <a:ext cx="1733550" cy="1057275"/>
          </a:xfrm>
        </p:spPr>
      </p:pic>
      <p:sp>
        <p:nvSpPr>
          <p:cNvPr id="10266" name="Line 127"/>
          <p:cNvSpPr>
            <a:spLocks noChangeShapeType="1"/>
          </p:cNvSpPr>
          <p:nvPr/>
        </p:nvSpPr>
        <p:spPr bwMode="auto">
          <a:xfrm>
            <a:off x="6819900" y="2022475"/>
            <a:ext cx="203200" cy="358775"/>
          </a:xfrm>
          <a:prstGeom prst="line">
            <a:avLst/>
          </a:prstGeom>
          <a:noFill/>
          <a:ln w="25400">
            <a:solidFill>
              <a:schemeClr val="tx1"/>
            </a:solidFill>
            <a:round/>
            <a:headEnd/>
            <a:tailEnd type="triangle" w="lg" len="lg"/>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67" name="Line 128"/>
          <p:cNvSpPr>
            <a:spLocks noChangeShapeType="1"/>
          </p:cNvSpPr>
          <p:nvPr/>
        </p:nvSpPr>
        <p:spPr bwMode="auto">
          <a:xfrm>
            <a:off x="7350125" y="3043238"/>
            <a:ext cx="207963" cy="379412"/>
          </a:xfrm>
          <a:prstGeom prst="line">
            <a:avLst/>
          </a:prstGeom>
          <a:noFill/>
          <a:ln w="25400">
            <a:solidFill>
              <a:schemeClr val="tx1"/>
            </a:solidFill>
            <a:round/>
            <a:headEnd type="triangle" w="lg" len="lg"/>
            <a:tailEnd type="none" w="lg" len="lg"/>
          </a:ln>
        </p:spPr>
        <p:txBody>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0268" name="Text Box 130"/>
          <p:cNvSpPr txBox="1">
            <a:spLocks noChangeArrowheads="1"/>
          </p:cNvSpPr>
          <p:nvPr/>
        </p:nvSpPr>
        <p:spPr bwMode="auto">
          <a:xfrm>
            <a:off x="7623175" y="2789238"/>
            <a:ext cx="1219200" cy="304800"/>
          </a:xfrm>
          <a:prstGeom prst="rect">
            <a:avLst/>
          </a:prstGeom>
          <a:noFill/>
          <a:ln w="15875" algn="ctr">
            <a:noFill/>
            <a:miter lim="800000"/>
            <a:headEnd/>
            <a:tailEnd/>
          </a:ln>
        </p:spPr>
        <p:txBody>
          <a:bodyPr wrap="none">
            <a:spAutoFit/>
          </a:bodyPr>
          <a:lstStyle/>
          <a:p>
            <a:pPr algn="l" rtl="0" fontAlgn="base">
              <a:spcBef>
                <a:spcPct val="0"/>
              </a:spcBef>
              <a:spcAft>
                <a:spcPct val="0"/>
              </a:spcAft>
            </a:pPr>
            <a:r>
              <a:rPr lang="en-US" sz="1400" kern="1200">
                <a:solidFill>
                  <a:srgbClr val="000000"/>
                </a:solidFill>
                <a:latin typeface="Verdana" pitchFamily="34" charset="0"/>
                <a:ea typeface="+mn-ea"/>
                <a:cs typeface="Arial" pitchFamily="34" charset="0"/>
              </a:rPr>
              <a:t>d ~ 1-3 nm</a:t>
            </a:r>
          </a:p>
        </p:txBody>
      </p:sp>
      <p:sp>
        <p:nvSpPr>
          <p:cNvPr id="10269" name="Rectangle 31"/>
          <p:cNvSpPr>
            <a:spLocks noChangeArrowheads="1"/>
          </p:cNvSpPr>
          <p:nvPr/>
        </p:nvSpPr>
        <p:spPr bwMode="auto">
          <a:xfrm>
            <a:off x="6283325" y="3297238"/>
            <a:ext cx="242888" cy="260350"/>
          </a:xfrm>
          <a:prstGeom prst="rect">
            <a:avLst/>
          </a:prstGeom>
          <a:solidFill>
            <a:schemeClr val="bg1"/>
          </a:solidFill>
          <a:ln w="15875" algn="ctr">
            <a:noFill/>
            <a:round/>
            <a:headEnd/>
            <a:tailEnd/>
          </a:ln>
        </p:spPr>
        <p:txBody>
          <a:bodyPr wrap="none" anchor="ctr">
            <a:spAutoFit/>
          </a:bodyPr>
          <a:lstStyle/>
          <a:p>
            <a:pPr algn="ctr"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33" name="Text Box 98"/>
          <p:cNvSpPr txBox="1">
            <a:spLocks noChangeArrowheads="1"/>
          </p:cNvSpPr>
          <p:nvPr/>
        </p:nvSpPr>
        <p:spPr bwMode="auto">
          <a:xfrm>
            <a:off x="444500" y="4075113"/>
            <a:ext cx="5192713" cy="1661993"/>
          </a:xfrm>
          <a:prstGeom prst="rect">
            <a:avLst/>
          </a:prstGeom>
          <a:noFill/>
          <a:ln w="12700">
            <a:noFill/>
            <a:miter lim="800000"/>
            <a:headEnd/>
            <a:tailEnd/>
          </a:ln>
        </p:spPr>
        <p:txBody>
          <a:bodyPr>
            <a:spAutoFit/>
          </a:bodyPr>
          <a:lstStyle/>
          <a:p>
            <a:pPr indent="168275" algn="l" rtl="0" eaLnBrk="0" fontAlgn="base" hangingPunct="0">
              <a:lnSpc>
                <a:spcPct val="110000"/>
              </a:lnSpc>
              <a:spcBef>
                <a:spcPct val="30000"/>
              </a:spcBef>
              <a:spcAft>
                <a:spcPct val="0"/>
              </a:spcAft>
              <a:buClr>
                <a:srgbClr val="000099"/>
              </a:buClr>
              <a:buFontTx/>
              <a:buChar char="•"/>
            </a:pPr>
            <a:r>
              <a:rPr lang="en-US" sz="2400" kern="1200" dirty="0">
                <a:solidFill>
                  <a:srgbClr val="333399"/>
                </a:solidFill>
                <a:latin typeface="Arial" pitchFamily="34" charset="0"/>
                <a:ea typeface="+mn-ea"/>
                <a:cs typeface="Arial" pitchFamily="34" charset="0"/>
              </a:rPr>
              <a:t> Nanotube challenges:</a:t>
            </a:r>
          </a:p>
          <a:p>
            <a:pPr marL="341313" lvl="1" indent="168275" algn="l" rtl="0" eaLnBrk="0" fontAlgn="base" hangingPunct="0">
              <a:lnSpc>
                <a:spcPct val="110000"/>
              </a:lnSpc>
              <a:spcBef>
                <a:spcPct val="30000"/>
              </a:spcBef>
              <a:spcAft>
                <a:spcPct val="0"/>
              </a:spcAft>
              <a:buClr>
                <a:srgbClr val="000099"/>
              </a:buClr>
              <a:buFont typeface="Arial" pitchFamily="34" charset="0"/>
              <a:buChar char="–"/>
            </a:pPr>
            <a:r>
              <a:rPr lang="en-US" kern="1200" dirty="0">
                <a:solidFill>
                  <a:srgbClr val="000000"/>
                </a:solidFill>
                <a:latin typeface="Arial" pitchFamily="34" charset="0"/>
                <a:ea typeface="+mn-ea"/>
                <a:cs typeface="Arial" pitchFamily="34" charset="0"/>
                <a:sym typeface="Wingdings" pitchFamily="2" charset="2"/>
              </a:rPr>
              <a:t> </a:t>
            </a:r>
            <a:r>
              <a:rPr lang="en-US" sz="1800" kern="1200" dirty="0">
                <a:solidFill>
                  <a:srgbClr val="000000"/>
                </a:solidFill>
                <a:latin typeface="Arial" pitchFamily="34" charset="0"/>
                <a:ea typeface="+mn-ea"/>
                <a:cs typeface="Arial" pitchFamily="34" charset="0"/>
                <a:sym typeface="Wingdings" pitchFamily="2" charset="2"/>
              </a:rPr>
              <a:t>Reproducible growth</a:t>
            </a:r>
          </a:p>
          <a:p>
            <a:pPr marL="341313" lvl="1" indent="168275" algn="l" rtl="0" eaLnBrk="0" fontAlgn="base" hangingPunct="0">
              <a:lnSpc>
                <a:spcPct val="110000"/>
              </a:lnSpc>
              <a:spcBef>
                <a:spcPct val="30000"/>
              </a:spcBef>
              <a:spcAft>
                <a:spcPct val="0"/>
              </a:spcAft>
              <a:buClr>
                <a:srgbClr val="000099"/>
              </a:buClr>
              <a:buFont typeface="Arial" pitchFamily="34" charset="0"/>
              <a:buChar char="–"/>
            </a:pPr>
            <a:r>
              <a:rPr lang="en-US" sz="1800" kern="1200" dirty="0">
                <a:solidFill>
                  <a:srgbClr val="000000"/>
                </a:solidFill>
                <a:latin typeface="Arial" pitchFamily="34" charset="0"/>
                <a:ea typeface="+mn-ea"/>
                <a:cs typeface="Arial" pitchFamily="34" charset="0"/>
                <a:sym typeface="Wingdings" pitchFamily="2" charset="2"/>
              </a:rPr>
              <a:t> Control of electrical and thermal properties</a:t>
            </a:r>
          </a:p>
          <a:p>
            <a:pPr marL="341313" lvl="1" indent="168275" algn="l" rtl="0" eaLnBrk="0" fontAlgn="base" hangingPunct="0">
              <a:lnSpc>
                <a:spcPct val="110000"/>
              </a:lnSpc>
              <a:spcBef>
                <a:spcPct val="30000"/>
              </a:spcBef>
              <a:spcAft>
                <a:spcPct val="0"/>
              </a:spcAft>
              <a:buClr>
                <a:srgbClr val="000099"/>
              </a:buClr>
              <a:buFont typeface="Arial" pitchFamily="34" charset="0"/>
              <a:buChar char="–"/>
            </a:pPr>
            <a:r>
              <a:rPr lang="en-US" sz="1800" kern="1200" dirty="0">
                <a:solidFill>
                  <a:srgbClr val="000000"/>
                </a:solidFill>
                <a:latin typeface="Arial" pitchFamily="34" charset="0"/>
                <a:ea typeface="+mn-ea"/>
                <a:cs typeface="Arial" pitchFamily="34" charset="0"/>
                <a:sym typeface="Wingdings" pitchFamily="2" charset="2"/>
              </a:rPr>
              <a:t> Going “from one to a billion”</a:t>
            </a:r>
            <a:endParaRPr lang="el-GR" sz="1800" kern="1200" dirty="0">
              <a:solidFill>
                <a:srgbClr val="000000"/>
              </a:solidFill>
              <a:latin typeface="Verdana" pitchFamily="34" charset="0"/>
              <a:ea typeface="+mn-ea"/>
              <a:cs typeface="Arial" pitchFamily="34" charset="0"/>
              <a:sym typeface="Wingdings" pitchFamily="2" charset="2"/>
            </a:endParaRPr>
          </a:p>
        </p:txBody>
      </p:sp>
      <p:sp>
        <p:nvSpPr>
          <p:cNvPr id="31"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39</a:t>
            </a:fld>
            <a:endParaRPr 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dissolve">
                                      <p:cBhvr>
                                        <p:cTn id="7" dur="500"/>
                                        <p:tgtEl>
                                          <p:spTgt spid="3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xEl>
                                              <p:pRg st="1" end="1"/>
                                            </p:txEl>
                                          </p:spTgt>
                                        </p:tgtEl>
                                        <p:attrNameLst>
                                          <p:attrName>style.visibility</p:attrName>
                                        </p:attrNameLst>
                                      </p:cBhvr>
                                      <p:to>
                                        <p:strVal val="visible"/>
                                      </p:to>
                                    </p:set>
                                    <p:animEffect transition="in" filter="dissolve">
                                      <p:cBhvr>
                                        <p:cTn id="10" dur="500"/>
                                        <p:tgtEl>
                                          <p:spTgt spid="3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dissolve">
                                      <p:cBhvr>
                                        <p:cTn id="13" dur="500"/>
                                        <p:tgtEl>
                                          <p:spTgt spid="3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3">
                                            <p:txEl>
                                              <p:pRg st="3" end="3"/>
                                            </p:txEl>
                                          </p:spTgt>
                                        </p:tgtEl>
                                        <p:attrNameLst>
                                          <p:attrName>style.visibility</p:attrName>
                                        </p:attrNameLst>
                                      </p:cBhvr>
                                      <p:to>
                                        <p:strVal val="visible"/>
                                      </p:to>
                                    </p:set>
                                    <p:animEffect transition="in" filter="dissolve">
                                      <p:cBhvr>
                                        <p:cTn id="16" dur="5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11F43A5E-006D-4FF2-9C1C-CA81D433BA06}" type="slidenum">
              <a:rPr lang="en-US"/>
              <a:pPr/>
              <a:t>4</a:t>
            </a:fld>
            <a:endParaRPr lang="en-US"/>
          </a:p>
        </p:txBody>
      </p:sp>
      <p:sp>
        <p:nvSpPr>
          <p:cNvPr id="546818" name="Rectangle 2"/>
          <p:cNvSpPr>
            <a:spLocks noGrp="1" noChangeArrowheads="1"/>
          </p:cNvSpPr>
          <p:nvPr>
            <p:ph type="title"/>
          </p:nvPr>
        </p:nvSpPr>
        <p:spPr>
          <a:xfrm>
            <a:off x="382588" y="219075"/>
            <a:ext cx="8229600" cy="547688"/>
          </a:xfrm>
          <a:noFill/>
        </p:spPr>
        <p:txBody>
          <a:bodyPr/>
          <a:lstStyle/>
          <a:p>
            <a:r>
              <a:rPr lang="en-US"/>
              <a:t>Thermal Management Methods</a:t>
            </a:r>
          </a:p>
        </p:txBody>
      </p:sp>
      <p:pic>
        <p:nvPicPr>
          <p:cNvPr id="546821" name="Picture 5" descr="asustek-sink"/>
          <p:cNvPicPr>
            <a:picLocks noChangeAspect="1" noChangeArrowheads="1"/>
          </p:cNvPicPr>
          <p:nvPr/>
        </p:nvPicPr>
        <p:blipFill>
          <a:blip r:embed="rId3" cstate="print"/>
          <a:srcRect/>
          <a:stretch>
            <a:fillRect/>
          </a:stretch>
        </p:blipFill>
        <p:spPr bwMode="auto">
          <a:xfrm>
            <a:off x="403225" y="1268413"/>
            <a:ext cx="3262313" cy="2851150"/>
          </a:xfrm>
          <a:prstGeom prst="rect">
            <a:avLst/>
          </a:prstGeom>
          <a:noFill/>
        </p:spPr>
      </p:pic>
      <p:pic>
        <p:nvPicPr>
          <p:cNvPr id="546820" name="Picture 4"/>
          <p:cNvPicPr>
            <a:picLocks noChangeAspect="1" noChangeArrowheads="1"/>
          </p:cNvPicPr>
          <p:nvPr/>
        </p:nvPicPr>
        <p:blipFill>
          <a:blip r:embed="rId4" cstate="print"/>
          <a:srcRect/>
          <a:stretch>
            <a:fillRect/>
          </a:stretch>
        </p:blipFill>
        <p:spPr bwMode="auto">
          <a:xfrm>
            <a:off x="3475038" y="1931988"/>
            <a:ext cx="5267325" cy="4165600"/>
          </a:xfrm>
          <a:prstGeom prst="rect">
            <a:avLst/>
          </a:prstGeom>
          <a:noFill/>
          <a:ln w="15875" algn="ctr">
            <a:noFill/>
            <a:miter lim="800000"/>
            <a:headEnd/>
            <a:tailEnd/>
          </a:ln>
          <a:effectLst/>
        </p:spPr>
      </p:pic>
      <p:sp>
        <p:nvSpPr>
          <p:cNvPr id="6" name="Text Box 6"/>
          <p:cNvSpPr txBox="1">
            <a:spLocks noChangeArrowheads="1"/>
          </p:cNvSpPr>
          <p:nvPr/>
        </p:nvSpPr>
        <p:spPr bwMode="auto">
          <a:xfrm>
            <a:off x="403225" y="4225925"/>
            <a:ext cx="2377440" cy="274638"/>
          </a:xfrm>
          <a:prstGeom prst="rect">
            <a:avLst/>
          </a:prstGeom>
          <a:noFill/>
          <a:ln w="19050">
            <a:noFill/>
            <a:miter lim="800000"/>
            <a:headEnd/>
            <a:tailEnd/>
          </a:ln>
        </p:spPr>
        <p:txBody>
          <a:bodyPr wrap="square" lIns="45720" rIns="45720">
            <a:spAutoFit/>
          </a:bodyPr>
          <a:lstStyle/>
          <a:p>
            <a:pPr algn="l"/>
            <a:r>
              <a:rPr lang="en-US" dirty="0" err="1">
                <a:solidFill>
                  <a:srgbClr val="4D4D4D"/>
                </a:solidFill>
              </a:rPr>
              <a:t>ASUSTeK</a:t>
            </a:r>
            <a:r>
              <a:rPr lang="en-US" dirty="0">
                <a:solidFill>
                  <a:srgbClr val="4D4D4D"/>
                </a:solidFill>
              </a:rPr>
              <a:t> cooling solution (!)</a:t>
            </a:r>
          </a:p>
        </p:txBody>
      </p:sp>
    </p:spTree>
  </p:cSld>
  <p:clrMapOvr>
    <a:masterClrMapping/>
  </p:clrMapOvr>
  <p:transition>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a:xfrm>
            <a:off x="409575" y="123825"/>
            <a:ext cx="8448675" cy="715963"/>
          </a:xfrm>
        </p:spPr>
        <p:txBody>
          <a:bodyPr/>
          <a:lstStyle/>
          <a:p>
            <a:pPr eaLnBrk="1" hangingPunct="1">
              <a:defRPr/>
            </a:pPr>
            <a:r>
              <a:rPr lang="en-US" dirty="0" smtClean="0"/>
              <a:t>Light Emission from Metallic SWNTs</a:t>
            </a:r>
          </a:p>
        </p:txBody>
      </p:sp>
      <p:sp>
        <p:nvSpPr>
          <p:cNvPr id="14340" name="Rectangle 3"/>
          <p:cNvSpPr>
            <a:spLocks noGrp="1" noChangeArrowheads="1"/>
          </p:cNvSpPr>
          <p:nvPr>
            <p:ph type="body" idx="1"/>
          </p:nvPr>
        </p:nvSpPr>
        <p:spPr>
          <a:xfrm>
            <a:off x="419100" y="1281113"/>
            <a:ext cx="4708525" cy="1784816"/>
          </a:xfrm>
        </p:spPr>
        <p:txBody>
          <a:bodyPr/>
          <a:lstStyle/>
          <a:p>
            <a:pPr marL="176213" indent="-176213" eaLnBrk="1" hangingPunct="1"/>
            <a:r>
              <a:rPr lang="en-US" sz="2000" dirty="0" smtClean="0"/>
              <a:t>Joule-heated tubes emit light:</a:t>
            </a:r>
          </a:p>
          <a:p>
            <a:pPr marL="515938" lvl="1" indent="-234950" eaLnBrk="1" hangingPunct="1"/>
            <a:r>
              <a:rPr lang="en-US" sz="1800" dirty="0" smtClean="0"/>
              <a:t>Comes from center, highly polarized</a:t>
            </a:r>
          </a:p>
          <a:p>
            <a:pPr marL="515938" lvl="1" indent="-234950" eaLnBrk="1" hangingPunct="1"/>
            <a:r>
              <a:rPr lang="en-US" sz="1800" dirty="0" smtClean="0"/>
              <a:t>Emitted photons at higher energy than applied bias (high energy tail)</a:t>
            </a:r>
          </a:p>
          <a:p>
            <a:pPr marL="515938" lvl="1" indent="-234950" eaLnBrk="1" hangingPunct="1"/>
            <a:r>
              <a:rPr lang="en-US" sz="1800" dirty="0" smtClean="0"/>
              <a:t>World’s smallest light bulb?</a:t>
            </a:r>
          </a:p>
        </p:txBody>
      </p:sp>
      <p:sp>
        <p:nvSpPr>
          <p:cNvPr id="14341" name="Rectangle 4"/>
          <p:cNvSpPr>
            <a:spLocks noChangeArrowheads="1"/>
          </p:cNvSpPr>
          <p:nvPr/>
        </p:nvSpPr>
        <p:spPr bwMode="auto">
          <a:xfrm>
            <a:off x="420688" y="799020"/>
            <a:ext cx="3724275" cy="276225"/>
          </a:xfrm>
          <a:prstGeom prst="rect">
            <a:avLst/>
          </a:prstGeom>
          <a:noFill/>
          <a:ln w="12700">
            <a:noFill/>
            <a:miter lim="800000"/>
            <a:headEnd/>
            <a:tailEnd/>
          </a:ln>
        </p:spPr>
        <p:txBody>
          <a:bodyPr wrap="none">
            <a:spAutoFit/>
          </a:bodyPr>
          <a:lstStyle/>
          <a:p>
            <a:pPr algn="l" rtl="0" eaLnBrk="0" fontAlgn="base" hangingPunct="0">
              <a:spcBef>
                <a:spcPct val="0"/>
              </a:spcBef>
              <a:spcAft>
                <a:spcPct val="0"/>
              </a:spcAft>
            </a:pPr>
            <a:r>
              <a:rPr lang="en-US" sz="1200" b="1" kern="1200">
                <a:solidFill>
                  <a:srgbClr val="000099"/>
                </a:solidFill>
                <a:latin typeface="Verdana" pitchFamily="34" charset="0"/>
                <a:ea typeface="+mn-ea"/>
                <a:cs typeface="Arial" pitchFamily="34" charset="0"/>
              </a:rPr>
              <a:t>D. Mann </a:t>
            </a:r>
            <a:r>
              <a:rPr lang="en-US" sz="1200" b="1" i="1" kern="1200">
                <a:solidFill>
                  <a:srgbClr val="000099"/>
                </a:solidFill>
                <a:latin typeface="Verdana" pitchFamily="34" charset="0"/>
                <a:ea typeface="+mn-ea"/>
                <a:cs typeface="Arial" pitchFamily="34" charset="0"/>
              </a:rPr>
              <a:t>et al</a:t>
            </a:r>
            <a:r>
              <a:rPr lang="en-US" sz="1200" b="1" kern="1200">
                <a:solidFill>
                  <a:srgbClr val="000099"/>
                </a:solidFill>
                <a:latin typeface="Verdana" pitchFamily="34" charset="0"/>
                <a:ea typeface="+mn-ea"/>
                <a:cs typeface="Arial" pitchFamily="34" charset="0"/>
              </a:rPr>
              <a:t>., </a:t>
            </a:r>
            <a:r>
              <a:rPr lang="en-US" sz="1200" b="1" i="1" kern="1200">
                <a:solidFill>
                  <a:srgbClr val="000099"/>
                </a:solidFill>
                <a:latin typeface="Verdana" pitchFamily="34" charset="0"/>
                <a:ea typeface="+mn-ea"/>
                <a:cs typeface="Arial" pitchFamily="34" charset="0"/>
              </a:rPr>
              <a:t>Nature Nano</a:t>
            </a:r>
            <a:r>
              <a:rPr lang="en-US" sz="1200" b="1" kern="1200">
                <a:solidFill>
                  <a:srgbClr val="000099"/>
                </a:solidFill>
                <a:latin typeface="Verdana" pitchFamily="34" charset="0"/>
                <a:ea typeface="+mn-ea"/>
                <a:cs typeface="Arial" pitchFamily="34" charset="0"/>
              </a:rPr>
              <a:t> 2, 33 (2007)</a:t>
            </a:r>
          </a:p>
        </p:txBody>
      </p:sp>
      <p:sp>
        <p:nvSpPr>
          <p:cNvPr id="14342" name="Line 57"/>
          <p:cNvSpPr>
            <a:spLocks noChangeShapeType="1"/>
          </p:cNvSpPr>
          <p:nvPr/>
        </p:nvSpPr>
        <p:spPr bwMode="auto">
          <a:xfrm flipH="1">
            <a:off x="7724775" y="1704975"/>
            <a:ext cx="428625" cy="285750"/>
          </a:xfrm>
          <a:prstGeom prst="line">
            <a:avLst/>
          </a:prstGeom>
          <a:noFill/>
          <a:ln w="28575">
            <a:solidFill>
              <a:schemeClr val="tx1"/>
            </a:solidFill>
            <a:round/>
            <a:headEnd/>
            <a:tailEnd type="triangle" w="lg" len="lg"/>
          </a:ln>
        </p:spPr>
        <p:txBody>
          <a:bodyPr wrap="none" anchor="ctr">
            <a:spAutoFit/>
          </a:bodyPr>
          <a:lstStyle/>
          <a:p>
            <a:pPr algn="l" rtl="0" fontAlgn="base">
              <a:spcBef>
                <a:spcPct val="0"/>
              </a:spcBef>
              <a:spcAft>
                <a:spcPct val="0"/>
              </a:spcAft>
            </a:pPr>
            <a:endParaRPr lang="en-US" sz="1200" kern="1200">
              <a:solidFill>
                <a:srgbClr val="000000"/>
              </a:solidFill>
              <a:latin typeface="Verdana" pitchFamily="34" charset="0"/>
              <a:ea typeface="+mn-ea"/>
              <a:cs typeface="Arial" pitchFamily="34" charset="0"/>
            </a:endParaRPr>
          </a:p>
        </p:txBody>
      </p:sp>
      <p:sp>
        <p:nvSpPr>
          <p:cNvPr id="14343" name="Text Box 58"/>
          <p:cNvSpPr txBox="1">
            <a:spLocks noChangeArrowheads="1"/>
          </p:cNvSpPr>
          <p:nvPr/>
        </p:nvSpPr>
        <p:spPr bwMode="auto">
          <a:xfrm>
            <a:off x="7959725" y="1374775"/>
            <a:ext cx="831850" cy="366713"/>
          </a:xfrm>
          <a:prstGeom prst="rect">
            <a:avLst/>
          </a:prstGeom>
          <a:noFill/>
          <a:ln w="15875" algn="ctr">
            <a:noFill/>
            <a:miter lim="800000"/>
            <a:headEnd/>
            <a:tailEnd/>
          </a:ln>
        </p:spPr>
        <p:txBody>
          <a:bodyPr wrap="none">
            <a:spAutoFit/>
          </a:bodyPr>
          <a:lstStyle/>
          <a:p>
            <a:pPr algn="l" rtl="0" fontAlgn="base">
              <a:spcBef>
                <a:spcPct val="0"/>
              </a:spcBef>
              <a:spcAft>
                <a:spcPct val="0"/>
              </a:spcAft>
            </a:pPr>
            <a:r>
              <a:rPr lang="en-US" kern="1200">
                <a:solidFill>
                  <a:srgbClr val="000000"/>
                </a:solidFill>
                <a:latin typeface="Verdana" pitchFamily="34" charset="0"/>
                <a:ea typeface="+mn-ea"/>
                <a:cs typeface="Arial" pitchFamily="34" charset="0"/>
              </a:rPr>
              <a:t>~ </a:t>
            </a:r>
            <a:r>
              <a:rPr lang="el-GR" kern="1200">
                <a:solidFill>
                  <a:srgbClr val="000000"/>
                </a:solidFill>
                <a:latin typeface="Verdana" pitchFamily="34" charset="0"/>
                <a:ea typeface="+mn-ea"/>
                <a:cs typeface="Arial" pitchFamily="34" charset="0"/>
              </a:rPr>
              <a:t>σ</a:t>
            </a:r>
            <a:r>
              <a:rPr lang="en-US" kern="1200">
                <a:solidFill>
                  <a:srgbClr val="000000"/>
                </a:solidFill>
                <a:latin typeface="Verdana" pitchFamily="34" charset="0"/>
                <a:ea typeface="+mn-ea"/>
                <a:cs typeface="Arial" pitchFamily="34" charset="0"/>
              </a:rPr>
              <a:t>T</a:t>
            </a:r>
            <a:r>
              <a:rPr lang="en-US" kern="1200" baseline="30000">
                <a:solidFill>
                  <a:srgbClr val="000000"/>
                </a:solidFill>
                <a:latin typeface="Verdana" pitchFamily="34" charset="0"/>
                <a:ea typeface="+mn-ea"/>
                <a:cs typeface="Arial" pitchFamily="34" charset="0"/>
              </a:rPr>
              <a:t>4</a:t>
            </a:r>
            <a:endParaRPr lang="el-GR" kern="1200">
              <a:solidFill>
                <a:srgbClr val="000000"/>
              </a:solidFill>
              <a:latin typeface="Verdana" pitchFamily="34" charset="0"/>
              <a:ea typeface="+mn-ea"/>
              <a:cs typeface="Arial" pitchFamily="34" charset="0"/>
            </a:endParaRPr>
          </a:p>
        </p:txBody>
      </p:sp>
      <p:sp>
        <p:nvSpPr>
          <p:cNvPr id="14344" name="Text Box 59"/>
          <p:cNvSpPr txBox="1">
            <a:spLocks noChangeArrowheads="1"/>
          </p:cNvSpPr>
          <p:nvPr/>
        </p:nvSpPr>
        <p:spPr bwMode="auto">
          <a:xfrm>
            <a:off x="6464300" y="3857625"/>
            <a:ext cx="1366838" cy="336550"/>
          </a:xfrm>
          <a:prstGeom prst="rect">
            <a:avLst/>
          </a:prstGeom>
          <a:noFill/>
          <a:ln w="15875" algn="ctr">
            <a:noFill/>
            <a:miter lim="800000"/>
            <a:headEnd/>
            <a:tailEnd/>
          </a:ln>
        </p:spPr>
        <p:txBody>
          <a:bodyPr wrap="none">
            <a:spAutoFit/>
          </a:bodyPr>
          <a:lstStyle/>
          <a:p>
            <a:pPr algn="l" rtl="0" fontAlgn="base">
              <a:spcBef>
                <a:spcPct val="0"/>
              </a:spcBef>
              <a:spcAft>
                <a:spcPct val="0"/>
              </a:spcAft>
            </a:pPr>
            <a:r>
              <a:rPr lang="en-US" sz="1600" kern="1200">
                <a:solidFill>
                  <a:srgbClr val="000000"/>
                </a:solidFill>
                <a:latin typeface="Verdana" pitchFamily="34" charset="0"/>
                <a:ea typeface="+mn-ea"/>
                <a:cs typeface="Arial" pitchFamily="34" charset="0"/>
              </a:rPr>
              <a:t>Polarization</a:t>
            </a:r>
          </a:p>
        </p:txBody>
      </p:sp>
      <p:pic>
        <p:nvPicPr>
          <p:cNvPr id="14345" name="Picture 7"/>
          <p:cNvPicPr>
            <a:picLocks noChangeAspect="1" noChangeArrowheads="1"/>
          </p:cNvPicPr>
          <p:nvPr/>
        </p:nvPicPr>
        <p:blipFill>
          <a:blip r:embed="rId3" cstate="print"/>
          <a:srcRect/>
          <a:stretch>
            <a:fillRect/>
          </a:stretch>
        </p:blipFill>
        <p:spPr bwMode="auto">
          <a:xfrm>
            <a:off x="815975" y="3170238"/>
            <a:ext cx="3581400" cy="3143250"/>
          </a:xfrm>
          <a:prstGeom prst="rect">
            <a:avLst/>
          </a:prstGeom>
          <a:noFill/>
          <a:ln w="9525">
            <a:noFill/>
            <a:miter lim="800000"/>
            <a:headEnd/>
            <a:tailEnd/>
          </a:ln>
        </p:spPr>
      </p:pic>
      <p:pic>
        <p:nvPicPr>
          <p:cNvPr id="14346" name="Picture 8"/>
          <p:cNvPicPr>
            <a:picLocks noChangeAspect="1" noChangeArrowheads="1"/>
          </p:cNvPicPr>
          <p:nvPr/>
        </p:nvPicPr>
        <p:blipFill>
          <a:blip r:embed="rId4" cstate="print"/>
          <a:srcRect/>
          <a:stretch>
            <a:fillRect/>
          </a:stretch>
        </p:blipFill>
        <p:spPr bwMode="auto">
          <a:xfrm>
            <a:off x="4746625" y="3597275"/>
            <a:ext cx="3390900" cy="2752725"/>
          </a:xfrm>
          <a:prstGeom prst="rect">
            <a:avLst/>
          </a:prstGeom>
          <a:noFill/>
          <a:ln w="9525">
            <a:noFill/>
            <a:miter lim="800000"/>
            <a:headEnd/>
            <a:tailEnd/>
          </a:ln>
        </p:spPr>
      </p:pic>
      <p:pic>
        <p:nvPicPr>
          <p:cNvPr id="14347" name="Picture 10"/>
          <p:cNvPicPr>
            <a:picLocks noChangeAspect="1" noChangeArrowheads="1"/>
          </p:cNvPicPr>
          <p:nvPr/>
        </p:nvPicPr>
        <p:blipFill>
          <a:blip r:embed="rId5" cstate="print"/>
          <a:srcRect/>
          <a:stretch>
            <a:fillRect/>
          </a:stretch>
        </p:blipFill>
        <p:spPr bwMode="auto">
          <a:xfrm>
            <a:off x="5222875" y="754063"/>
            <a:ext cx="3514725" cy="2981325"/>
          </a:xfrm>
          <a:prstGeom prst="rect">
            <a:avLst/>
          </a:prstGeom>
          <a:noFill/>
          <a:ln w="9525">
            <a:noFill/>
            <a:miter lim="800000"/>
            <a:headEnd/>
            <a:tailEnd/>
          </a:ln>
        </p:spPr>
      </p:pic>
      <p:sp>
        <p:nvSpPr>
          <p:cNvPr id="12"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40</a:t>
            </a:fld>
            <a:endParaRPr lang="en-US"/>
          </a:p>
        </p:txBody>
      </p:sp>
    </p:spTree>
  </p:cSld>
  <p:clrMapOvr>
    <a:masterClrMapping/>
  </p:clrMapOvr>
  <p:transition>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38DC1386-F0B8-4F11-86B7-0D745BFE0191}" type="slidenum">
              <a:rPr lang="en-US"/>
              <a:pPr/>
              <a:t>41</a:t>
            </a:fld>
            <a:endParaRPr lang="en-US"/>
          </a:p>
        </p:txBody>
      </p:sp>
      <p:sp>
        <p:nvSpPr>
          <p:cNvPr id="391170" name="Rectangle 2"/>
          <p:cNvSpPr>
            <a:spLocks noGrp="1" noChangeArrowheads="1"/>
          </p:cNvSpPr>
          <p:nvPr>
            <p:ph type="title"/>
          </p:nvPr>
        </p:nvSpPr>
        <p:spPr>
          <a:xfrm>
            <a:off x="365125" y="147638"/>
            <a:ext cx="8229600" cy="715962"/>
          </a:xfrm>
        </p:spPr>
        <p:txBody>
          <a:bodyPr/>
          <a:lstStyle/>
          <a:p>
            <a:r>
              <a:rPr lang="en-US"/>
              <a:t>Extracting SWNT Thermal Conductivity</a:t>
            </a:r>
          </a:p>
        </p:txBody>
      </p:sp>
      <p:sp>
        <p:nvSpPr>
          <p:cNvPr id="391171" name="Rectangle 3"/>
          <p:cNvSpPr>
            <a:spLocks noGrp="1" noChangeArrowheads="1"/>
          </p:cNvSpPr>
          <p:nvPr>
            <p:ph type="body" idx="1"/>
          </p:nvPr>
        </p:nvSpPr>
        <p:spPr>
          <a:xfrm>
            <a:off x="361950" y="4372215"/>
            <a:ext cx="8458200" cy="1830148"/>
          </a:xfrm>
        </p:spPr>
        <p:txBody>
          <a:bodyPr/>
          <a:lstStyle/>
          <a:p>
            <a:pPr marL="227013" indent="-227013">
              <a:lnSpc>
                <a:spcPct val="120000"/>
              </a:lnSpc>
              <a:spcBef>
                <a:spcPts val="1200"/>
              </a:spcBef>
            </a:pPr>
            <a:r>
              <a:rPr lang="en-US" sz="1800" dirty="0">
                <a:solidFill>
                  <a:srgbClr val="000099"/>
                </a:solidFill>
              </a:rPr>
              <a:t>Numerical extraction of </a:t>
            </a:r>
            <a:r>
              <a:rPr lang="en-US" sz="1800" i="1" dirty="0">
                <a:solidFill>
                  <a:srgbClr val="000099"/>
                </a:solidFill>
              </a:rPr>
              <a:t>k</a:t>
            </a:r>
            <a:r>
              <a:rPr lang="en-US" sz="1800" dirty="0">
                <a:solidFill>
                  <a:srgbClr val="000099"/>
                </a:solidFill>
              </a:rPr>
              <a:t> from the high bias (</a:t>
            </a:r>
            <a:r>
              <a:rPr lang="en-US" sz="1800" i="1" dirty="0">
                <a:solidFill>
                  <a:srgbClr val="000099"/>
                </a:solidFill>
              </a:rPr>
              <a:t>V</a:t>
            </a:r>
            <a:r>
              <a:rPr lang="en-US" sz="1800" dirty="0">
                <a:solidFill>
                  <a:srgbClr val="000099"/>
                </a:solidFill>
              </a:rPr>
              <a:t> &gt; 0.3 V) tail</a:t>
            </a:r>
          </a:p>
          <a:p>
            <a:pPr marL="227013" indent="-227013">
              <a:lnSpc>
                <a:spcPct val="120000"/>
              </a:lnSpc>
              <a:spcBef>
                <a:spcPts val="1200"/>
              </a:spcBef>
            </a:pPr>
            <a:r>
              <a:rPr lang="en-US" sz="1800" dirty="0" smtClean="0">
                <a:solidFill>
                  <a:srgbClr val="000099"/>
                </a:solidFill>
              </a:rPr>
              <a:t>Comparison </a:t>
            </a:r>
            <a:r>
              <a:rPr lang="en-US" sz="1800" dirty="0">
                <a:solidFill>
                  <a:srgbClr val="000099"/>
                </a:solidFill>
              </a:rPr>
              <a:t>to data from 100-300 K of UT Austin group (C. Yu, </a:t>
            </a:r>
            <a:r>
              <a:rPr lang="en-US" sz="1800" i="1" dirty="0">
                <a:solidFill>
                  <a:srgbClr val="000099"/>
                </a:solidFill>
              </a:rPr>
              <a:t>NL Sep’05</a:t>
            </a:r>
            <a:r>
              <a:rPr lang="en-US" sz="1800" dirty="0">
                <a:solidFill>
                  <a:srgbClr val="000099"/>
                </a:solidFill>
              </a:rPr>
              <a:t>)</a:t>
            </a:r>
          </a:p>
          <a:p>
            <a:pPr marL="227013" indent="-227013">
              <a:lnSpc>
                <a:spcPct val="120000"/>
              </a:lnSpc>
              <a:spcBef>
                <a:spcPts val="1200"/>
              </a:spcBef>
            </a:pPr>
            <a:r>
              <a:rPr lang="en-US" sz="1800" u="sng" dirty="0">
                <a:solidFill>
                  <a:srgbClr val="000099"/>
                </a:solidFill>
              </a:rPr>
              <a:t>Result</a:t>
            </a:r>
            <a:r>
              <a:rPr lang="en-US" sz="1800" dirty="0">
                <a:solidFill>
                  <a:srgbClr val="000099"/>
                </a:solidFill>
              </a:rPr>
              <a:t>: first “complete” picture of SWNT thermal conductivity from 100 – 800 K</a:t>
            </a:r>
          </a:p>
        </p:txBody>
      </p:sp>
      <p:sp>
        <p:nvSpPr>
          <p:cNvPr id="391172" name="Rectangle 4"/>
          <p:cNvSpPr>
            <a:spLocks noChangeArrowheads="1"/>
          </p:cNvSpPr>
          <p:nvPr/>
        </p:nvSpPr>
        <p:spPr bwMode="auto">
          <a:xfrm>
            <a:off x="396875" y="803275"/>
            <a:ext cx="3449638" cy="274638"/>
          </a:xfrm>
          <a:prstGeom prst="rect">
            <a:avLst/>
          </a:prstGeom>
          <a:noFill/>
          <a:ln w="12700">
            <a:noFill/>
            <a:miter lim="800000"/>
            <a:headEnd/>
            <a:tailEnd/>
          </a:ln>
          <a:effectLst/>
        </p:spPr>
        <p:txBody>
          <a:bodyPr wrap="none">
            <a:spAutoFit/>
          </a:bodyPr>
          <a:lstStyle/>
          <a:p>
            <a:pPr algn="l" eaLnBrk="0" hangingPunct="0"/>
            <a:r>
              <a:rPr lang="en-US" sz="1100" b="1">
                <a:solidFill>
                  <a:srgbClr val="000099"/>
                </a:solidFill>
              </a:rPr>
              <a:t>E. Pop </a:t>
            </a:r>
            <a:r>
              <a:rPr lang="en-US" sz="1100" b="1" i="1">
                <a:solidFill>
                  <a:srgbClr val="000099"/>
                </a:solidFill>
              </a:rPr>
              <a:t>et al</a:t>
            </a:r>
            <a:r>
              <a:rPr lang="en-US" sz="1100" b="1">
                <a:solidFill>
                  <a:srgbClr val="000099"/>
                </a:solidFill>
              </a:rPr>
              <a:t>., </a:t>
            </a:r>
            <a:r>
              <a:rPr lang="en-US" b="1" i="1">
                <a:solidFill>
                  <a:srgbClr val="000099"/>
                </a:solidFill>
              </a:rPr>
              <a:t>Nano Letters </a:t>
            </a:r>
            <a:r>
              <a:rPr lang="en-US" b="1">
                <a:solidFill>
                  <a:srgbClr val="000099"/>
                </a:solidFill>
              </a:rPr>
              <a:t>6, 96 (2006)</a:t>
            </a:r>
          </a:p>
        </p:txBody>
      </p:sp>
      <p:pic>
        <p:nvPicPr>
          <p:cNvPr id="391173" name="Picture 5" descr="kthT_ext"/>
          <p:cNvPicPr>
            <a:picLocks noChangeAspect="1" noChangeArrowheads="1"/>
          </p:cNvPicPr>
          <p:nvPr/>
        </p:nvPicPr>
        <p:blipFill>
          <a:blip r:embed="rId3" cstate="print"/>
          <a:srcRect/>
          <a:stretch>
            <a:fillRect/>
          </a:stretch>
        </p:blipFill>
        <p:spPr bwMode="auto">
          <a:xfrm>
            <a:off x="685800" y="1155700"/>
            <a:ext cx="3657600" cy="2743200"/>
          </a:xfrm>
          <a:prstGeom prst="rect">
            <a:avLst/>
          </a:prstGeom>
          <a:noFill/>
          <a:ln w="9525">
            <a:noFill/>
            <a:miter lim="800000"/>
            <a:headEnd/>
            <a:tailEnd/>
          </a:ln>
        </p:spPr>
      </p:pic>
      <p:pic>
        <p:nvPicPr>
          <p:cNvPr id="391174" name="Picture 6" descr="kd_vs_LiShi"/>
          <p:cNvPicPr>
            <a:picLocks noChangeAspect="1" noChangeArrowheads="1"/>
          </p:cNvPicPr>
          <p:nvPr/>
        </p:nvPicPr>
        <p:blipFill>
          <a:blip r:embed="rId4" cstate="print"/>
          <a:srcRect/>
          <a:stretch>
            <a:fillRect/>
          </a:stretch>
        </p:blipFill>
        <p:spPr bwMode="auto">
          <a:xfrm>
            <a:off x="4876800" y="1155700"/>
            <a:ext cx="3657600" cy="2743200"/>
          </a:xfrm>
          <a:prstGeom prst="rect">
            <a:avLst/>
          </a:prstGeom>
          <a:noFill/>
          <a:ln w="9525">
            <a:noFill/>
            <a:miter lim="800000"/>
            <a:headEnd/>
            <a:tailEnd/>
          </a:ln>
        </p:spPr>
      </p:pic>
      <p:sp>
        <p:nvSpPr>
          <p:cNvPr id="391175" name="Text Box 7"/>
          <p:cNvSpPr txBox="1">
            <a:spLocks noChangeArrowheads="1"/>
          </p:cNvSpPr>
          <p:nvPr/>
        </p:nvSpPr>
        <p:spPr bwMode="auto">
          <a:xfrm>
            <a:off x="6961188" y="1460500"/>
            <a:ext cx="1158875" cy="336550"/>
          </a:xfrm>
          <a:prstGeom prst="rect">
            <a:avLst/>
          </a:prstGeom>
          <a:solidFill>
            <a:schemeClr val="bg1"/>
          </a:solidFill>
          <a:ln w="9525" algn="ctr">
            <a:noFill/>
            <a:miter lim="800000"/>
            <a:headEnd/>
            <a:tailEnd/>
          </a:ln>
          <a:effectLst/>
        </p:spPr>
        <p:txBody>
          <a:bodyPr wrap="none" lIns="0" tIns="0" rIns="0" bIns="0">
            <a:spAutoFit/>
          </a:bodyPr>
          <a:lstStyle/>
          <a:p>
            <a:pPr algn="l"/>
            <a:r>
              <a:rPr lang="en-US" sz="1100"/>
              <a:t>Yu et al. (NL’05)</a:t>
            </a:r>
          </a:p>
          <a:p>
            <a:pPr algn="l"/>
            <a:r>
              <a:rPr lang="en-US" sz="1100"/>
              <a:t>This work</a:t>
            </a:r>
          </a:p>
        </p:txBody>
      </p:sp>
    </p:spTree>
  </p:cSld>
  <p:clrMapOvr>
    <a:masterClrMapping/>
  </p:clrMapOvr>
  <p:transition>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10"/>
          </p:nvPr>
        </p:nvSpPr>
        <p:spPr/>
        <p:txBody>
          <a:bodyPr/>
          <a:lstStyle/>
          <a:p>
            <a:fld id="{822D2039-471C-4C54-9AE8-0977EC7A0833}" type="slidenum">
              <a:rPr lang="en-US"/>
              <a:pPr/>
              <a:t>42</a:t>
            </a:fld>
            <a:endParaRPr lang="en-US"/>
          </a:p>
        </p:txBody>
      </p:sp>
      <p:sp>
        <p:nvSpPr>
          <p:cNvPr id="541698" name="Rectangle 2"/>
          <p:cNvSpPr>
            <a:spLocks noGrp="1" noChangeArrowheads="1"/>
          </p:cNvSpPr>
          <p:nvPr>
            <p:ph type="title"/>
          </p:nvPr>
        </p:nvSpPr>
        <p:spPr>
          <a:xfrm>
            <a:off x="409575" y="123825"/>
            <a:ext cx="8415338" cy="715963"/>
          </a:xfrm>
        </p:spPr>
        <p:txBody>
          <a:bodyPr/>
          <a:lstStyle/>
          <a:p>
            <a:r>
              <a:rPr lang="en-US"/>
              <a:t>What Is Phase-Change Memory?</a:t>
            </a:r>
          </a:p>
        </p:txBody>
      </p:sp>
      <p:sp>
        <p:nvSpPr>
          <p:cNvPr id="541699" name="Rectangle 3"/>
          <p:cNvSpPr>
            <a:spLocks noGrp="1" noChangeArrowheads="1"/>
          </p:cNvSpPr>
          <p:nvPr>
            <p:ph type="body" idx="1"/>
          </p:nvPr>
        </p:nvSpPr>
        <p:spPr>
          <a:xfrm>
            <a:off x="457200" y="4117975"/>
            <a:ext cx="8229600" cy="2052638"/>
          </a:xfrm>
        </p:spPr>
        <p:txBody>
          <a:bodyPr/>
          <a:lstStyle/>
          <a:p>
            <a:pPr marL="285750" indent="-285750">
              <a:lnSpc>
                <a:spcPct val="110000"/>
              </a:lnSpc>
            </a:pPr>
            <a:r>
              <a:rPr lang="en-US" sz="2000" dirty="0">
                <a:solidFill>
                  <a:srgbClr val="000099"/>
                </a:solidFill>
              </a:rPr>
              <a:t>PCM: Like Flash memory (non-volatile)</a:t>
            </a:r>
          </a:p>
          <a:p>
            <a:pPr marL="285750" indent="-285750">
              <a:lnSpc>
                <a:spcPct val="110000"/>
              </a:lnSpc>
            </a:pPr>
            <a:r>
              <a:rPr lang="en-US" sz="2000" dirty="0">
                <a:solidFill>
                  <a:srgbClr val="000099"/>
                </a:solidFill>
              </a:rPr>
              <a:t>PCM: Unlike Flash memory (resistance change, not charge storage)</a:t>
            </a:r>
          </a:p>
          <a:p>
            <a:pPr marL="285750" indent="-285750">
              <a:lnSpc>
                <a:spcPct val="110000"/>
              </a:lnSpc>
            </a:pPr>
            <a:r>
              <a:rPr lang="en-US" sz="2000" dirty="0">
                <a:solidFill>
                  <a:srgbClr val="000099"/>
                </a:solidFill>
              </a:rPr>
              <a:t>Faster than Flash (100 ns vs. 0.1–1 ms), smaller than Flash (which is limited by ~</a:t>
            </a:r>
            <a:r>
              <a:rPr lang="en-US" sz="2000" dirty="0" smtClean="0">
                <a:solidFill>
                  <a:srgbClr val="000099"/>
                </a:solidFill>
              </a:rPr>
              <a:t>100 </a:t>
            </a:r>
            <a:r>
              <a:rPr lang="en-US" sz="2000" dirty="0">
                <a:solidFill>
                  <a:srgbClr val="000099"/>
                </a:solidFill>
              </a:rPr>
              <a:t>electrons stored/bit)</a:t>
            </a:r>
          </a:p>
          <a:p>
            <a:pPr marL="285750" indent="-285750">
              <a:lnSpc>
                <a:spcPct val="110000"/>
              </a:lnSpc>
            </a:pPr>
            <a:r>
              <a:rPr lang="en-US" sz="2000" dirty="0">
                <a:solidFill>
                  <a:srgbClr val="000099"/>
                </a:solidFill>
              </a:rPr>
              <a:t>For: iPod nano, mobile phones, PDAs, solid-state hard drives…</a:t>
            </a:r>
          </a:p>
        </p:txBody>
      </p:sp>
      <p:sp>
        <p:nvSpPr>
          <p:cNvPr id="541701" name="Rectangle 5"/>
          <p:cNvSpPr>
            <a:spLocks noChangeAspect="1" noChangeArrowheads="1"/>
          </p:cNvSpPr>
          <p:nvPr/>
        </p:nvSpPr>
        <p:spPr bwMode="auto">
          <a:xfrm>
            <a:off x="2128838" y="1703388"/>
            <a:ext cx="1781175" cy="1781175"/>
          </a:xfrm>
          <a:prstGeom prst="rect">
            <a:avLst/>
          </a:prstGeom>
          <a:solidFill>
            <a:schemeClr val="bg1"/>
          </a:solidFill>
          <a:ln w="15875" algn="ctr">
            <a:solidFill>
              <a:schemeClr val="tx1"/>
            </a:solidFill>
            <a:miter lim="800000"/>
            <a:headEnd/>
            <a:tailEnd/>
          </a:ln>
          <a:effectLst/>
        </p:spPr>
        <p:txBody>
          <a:bodyPr wrap="none" anchor="ctr">
            <a:spAutoFit/>
          </a:bodyPr>
          <a:lstStyle/>
          <a:p>
            <a:endParaRPr lang="en-US"/>
          </a:p>
        </p:txBody>
      </p:sp>
      <p:sp>
        <p:nvSpPr>
          <p:cNvPr id="541702" name="Rectangle 6"/>
          <p:cNvSpPr>
            <a:spLocks noChangeAspect="1" noChangeArrowheads="1"/>
          </p:cNvSpPr>
          <p:nvPr/>
        </p:nvSpPr>
        <p:spPr bwMode="auto">
          <a:xfrm>
            <a:off x="2128838" y="2786063"/>
            <a:ext cx="1781175" cy="698500"/>
          </a:xfrm>
          <a:prstGeom prst="rect">
            <a:avLst/>
          </a:prstGeom>
          <a:solidFill>
            <a:srgbClr val="C0C0C0"/>
          </a:solidFill>
          <a:ln w="15875" algn="ctr">
            <a:solidFill>
              <a:schemeClr val="tx1"/>
            </a:solidFill>
            <a:miter lim="800000"/>
            <a:headEnd/>
            <a:tailEnd/>
          </a:ln>
          <a:effectLst/>
        </p:spPr>
        <p:txBody>
          <a:bodyPr anchor="ctr">
            <a:spAutoFit/>
          </a:bodyPr>
          <a:lstStyle/>
          <a:p>
            <a:endParaRPr lang="en-US"/>
          </a:p>
        </p:txBody>
      </p:sp>
      <p:sp>
        <p:nvSpPr>
          <p:cNvPr id="541703" name="Rectangle 7"/>
          <p:cNvSpPr>
            <a:spLocks noChangeAspect="1" noChangeArrowheads="1"/>
          </p:cNvSpPr>
          <p:nvPr/>
        </p:nvSpPr>
        <p:spPr bwMode="auto">
          <a:xfrm>
            <a:off x="2557463" y="1703388"/>
            <a:ext cx="923925" cy="436562"/>
          </a:xfrm>
          <a:prstGeom prst="rect">
            <a:avLst/>
          </a:prstGeom>
          <a:solidFill>
            <a:srgbClr val="969696"/>
          </a:solidFill>
          <a:ln w="15875" algn="ctr">
            <a:solidFill>
              <a:schemeClr val="tx1"/>
            </a:solidFill>
            <a:miter lim="800000"/>
            <a:headEnd/>
            <a:tailEnd/>
          </a:ln>
          <a:effectLst/>
        </p:spPr>
        <p:txBody>
          <a:bodyPr anchor="ctr">
            <a:spAutoFit/>
          </a:bodyPr>
          <a:lstStyle/>
          <a:p>
            <a:endParaRPr lang="en-US"/>
          </a:p>
        </p:txBody>
      </p:sp>
      <p:sp>
        <p:nvSpPr>
          <p:cNvPr id="541704" name="Text Box 8"/>
          <p:cNvSpPr txBox="1">
            <a:spLocks noChangeAspect="1" noChangeArrowheads="1"/>
          </p:cNvSpPr>
          <p:nvPr/>
        </p:nvSpPr>
        <p:spPr bwMode="auto">
          <a:xfrm>
            <a:off x="2184400" y="3154363"/>
            <a:ext cx="360363" cy="241300"/>
          </a:xfrm>
          <a:prstGeom prst="rect">
            <a:avLst/>
          </a:prstGeom>
          <a:noFill/>
          <a:ln w="15875" algn="ctr">
            <a:noFill/>
            <a:miter lim="800000"/>
            <a:headEnd/>
            <a:tailEnd/>
          </a:ln>
          <a:effectLst/>
        </p:spPr>
        <p:txBody>
          <a:bodyPr wrap="none" lIns="0" tIns="0" rIns="0" bIns="0"/>
          <a:lstStyle/>
          <a:p>
            <a:r>
              <a:rPr lang="en-US" sz="1800" b="1"/>
              <a:t>Si</a:t>
            </a:r>
          </a:p>
        </p:txBody>
      </p:sp>
      <p:sp>
        <p:nvSpPr>
          <p:cNvPr id="541705" name="Rectangle 9"/>
          <p:cNvSpPr>
            <a:spLocks noChangeAspect="1" noChangeArrowheads="1"/>
          </p:cNvSpPr>
          <p:nvPr/>
        </p:nvSpPr>
        <p:spPr bwMode="auto">
          <a:xfrm>
            <a:off x="2557463" y="2303463"/>
            <a:ext cx="923925" cy="360362"/>
          </a:xfrm>
          <a:prstGeom prst="rect">
            <a:avLst/>
          </a:prstGeom>
          <a:solidFill>
            <a:srgbClr val="969696"/>
          </a:solidFill>
          <a:ln w="15875" algn="ctr">
            <a:solidFill>
              <a:schemeClr val="tx1"/>
            </a:solidFill>
            <a:miter lim="800000"/>
            <a:headEnd/>
            <a:tailEnd/>
          </a:ln>
          <a:effectLst/>
        </p:spPr>
        <p:txBody>
          <a:bodyPr anchor="ctr">
            <a:spAutoFit/>
          </a:bodyPr>
          <a:lstStyle/>
          <a:p>
            <a:endParaRPr lang="en-US"/>
          </a:p>
        </p:txBody>
      </p:sp>
      <p:sp>
        <p:nvSpPr>
          <p:cNvPr id="541706" name="Rectangle 10"/>
          <p:cNvSpPr>
            <a:spLocks noChangeArrowheads="1"/>
          </p:cNvSpPr>
          <p:nvPr/>
        </p:nvSpPr>
        <p:spPr bwMode="auto">
          <a:xfrm>
            <a:off x="4956175" y="1703388"/>
            <a:ext cx="1781175" cy="1781175"/>
          </a:xfrm>
          <a:prstGeom prst="rect">
            <a:avLst/>
          </a:prstGeom>
          <a:solidFill>
            <a:schemeClr val="bg1"/>
          </a:solidFill>
          <a:ln w="15875" algn="ctr">
            <a:solidFill>
              <a:schemeClr val="tx1"/>
            </a:solidFill>
            <a:miter lim="800000"/>
            <a:headEnd/>
            <a:tailEnd/>
          </a:ln>
          <a:effectLst/>
        </p:spPr>
        <p:txBody>
          <a:bodyPr wrap="none" anchor="ctr">
            <a:spAutoFit/>
          </a:bodyPr>
          <a:lstStyle/>
          <a:p>
            <a:endParaRPr lang="en-US"/>
          </a:p>
        </p:txBody>
      </p:sp>
      <p:sp>
        <p:nvSpPr>
          <p:cNvPr id="541708" name="Rectangle 12" descr="Zig zag"/>
          <p:cNvSpPr>
            <a:spLocks noChangeArrowheads="1"/>
          </p:cNvSpPr>
          <p:nvPr/>
        </p:nvSpPr>
        <p:spPr bwMode="auto">
          <a:xfrm>
            <a:off x="5122863" y="1895475"/>
            <a:ext cx="1412875" cy="541338"/>
          </a:xfrm>
          <a:prstGeom prst="rect">
            <a:avLst/>
          </a:prstGeom>
          <a:pattFill prst="zigZag">
            <a:fgClr>
              <a:srgbClr val="CC66FF"/>
            </a:fgClr>
            <a:bgClr>
              <a:schemeClr val="bg1"/>
            </a:bgClr>
          </a:pattFill>
          <a:ln w="15875" algn="ctr">
            <a:solidFill>
              <a:schemeClr val="tx1"/>
            </a:solidFill>
            <a:miter lim="800000"/>
            <a:headEnd/>
            <a:tailEnd/>
          </a:ln>
          <a:effectLst/>
        </p:spPr>
        <p:txBody>
          <a:bodyPr anchor="ctr">
            <a:spAutoFit/>
          </a:bodyPr>
          <a:lstStyle/>
          <a:p>
            <a:endParaRPr lang="en-US"/>
          </a:p>
        </p:txBody>
      </p:sp>
      <p:sp>
        <p:nvSpPr>
          <p:cNvPr id="541710" name="Text Box 14"/>
          <p:cNvSpPr txBox="1">
            <a:spLocks noChangeArrowheads="1"/>
          </p:cNvSpPr>
          <p:nvPr/>
        </p:nvSpPr>
        <p:spPr bwMode="auto">
          <a:xfrm>
            <a:off x="5035550" y="2103438"/>
            <a:ext cx="755650" cy="288925"/>
          </a:xfrm>
          <a:prstGeom prst="rect">
            <a:avLst/>
          </a:prstGeom>
          <a:noFill/>
          <a:ln w="15875" algn="ctr">
            <a:noFill/>
            <a:miter lim="800000"/>
            <a:headEnd/>
            <a:tailEnd/>
          </a:ln>
          <a:effectLst/>
        </p:spPr>
        <p:txBody>
          <a:bodyPr wrap="none" lIns="0" tIns="0" rIns="0" bIns="0"/>
          <a:lstStyle/>
          <a:p>
            <a:r>
              <a:rPr lang="en-US" sz="1800" b="1"/>
              <a:t>GST</a:t>
            </a:r>
          </a:p>
        </p:txBody>
      </p:sp>
      <p:sp>
        <p:nvSpPr>
          <p:cNvPr id="541711" name="Rectangle 15"/>
          <p:cNvSpPr>
            <a:spLocks noChangeArrowheads="1"/>
          </p:cNvSpPr>
          <p:nvPr/>
        </p:nvSpPr>
        <p:spPr bwMode="auto">
          <a:xfrm>
            <a:off x="4956175" y="1703388"/>
            <a:ext cx="1781175" cy="374650"/>
          </a:xfrm>
          <a:prstGeom prst="rect">
            <a:avLst/>
          </a:prstGeom>
          <a:solidFill>
            <a:srgbClr val="969696"/>
          </a:solidFill>
          <a:ln w="15875" algn="ctr">
            <a:solidFill>
              <a:schemeClr val="tx1"/>
            </a:solidFill>
            <a:miter lim="800000"/>
            <a:headEnd/>
            <a:tailEnd/>
          </a:ln>
          <a:effectLst/>
        </p:spPr>
        <p:txBody>
          <a:bodyPr anchor="ctr">
            <a:spAutoFit/>
          </a:bodyPr>
          <a:lstStyle/>
          <a:p>
            <a:endParaRPr lang="en-US"/>
          </a:p>
        </p:txBody>
      </p:sp>
      <p:sp>
        <p:nvSpPr>
          <p:cNvPr id="541712" name="Oval 16"/>
          <p:cNvSpPr>
            <a:spLocks noChangeArrowheads="1"/>
          </p:cNvSpPr>
          <p:nvPr/>
        </p:nvSpPr>
        <p:spPr bwMode="auto">
          <a:xfrm>
            <a:off x="2606675" y="2466975"/>
            <a:ext cx="161925" cy="161925"/>
          </a:xfrm>
          <a:prstGeom prst="ellipse">
            <a:avLst/>
          </a:prstGeom>
          <a:solidFill>
            <a:srgbClr val="FF0000"/>
          </a:solidFill>
          <a:ln w="15875" algn="ctr">
            <a:noFill/>
            <a:round/>
            <a:headEnd/>
            <a:tailEnd/>
          </a:ln>
          <a:effectLst/>
        </p:spPr>
        <p:txBody>
          <a:bodyPr anchor="ctr">
            <a:spAutoFit/>
          </a:bodyPr>
          <a:lstStyle/>
          <a:p>
            <a:endParaRPr lang="en-US"/>
          </a:p>
        </p:txBody>
      </p:sp>
      <p:sp>
        <p:nvSpPr>
          <p:cNvPr id="541714" name="Line 18"/>
          <p:cNvSpPr>
            <a:spLocks noChangeShapeType="1"/>
          </p:cNvSpPr>
          <p:nvPr/>
        </p:nvSpPr>
        <p:spPr bwMode="auto">
          <a:xfrm>
            <a:off x="2628900" y="2547938"/>
            <a:ext cx="119063" cy="0"/>
          </a:xfrm>
          <a:prstGeom prst="line">
            <a:avLst/>
          </a:prstGeom>
          <a:noFill/>
          <a:ln w="22225">
            <a:solidFill>
              <a:schemeClr val="bg1"/>
            </a:solidFill>
            <a:round/>
            <a:headEnd/>
            <a:tailEnd/>
          </a:ln>
          <a:effectLst/>
        </p:spPr>
        <p:txBody>
          <a:bodyPr wrap="none" anchor="ctr">
            <a:spAutoFit/>
          </a:bodyPr>
          <a:lstStyle/>
          <a:p>
            <a:endParaRPr lang="en-US"/>
          </a:p>
        </p:txBody>
      </p:sp>
      <p:pic>
        <p:nvPicPr>
          <p:cNvPr id="541715" name="Picture 19"/>
          <p:cNvPicPr>
            <a:picLocks noChangeAspect="1" noChangeArrowheads="1"/>
          </p:cNvPicPr>
          <p:nvPr/>
        </p:nvPicPr>
        <p:blipFill>
          <a:blip r:embed="rId3" cstate="print"/>
          <a:srcRect/>
          <a:stretch>
            <a:fillRect/>
          </a:stretch>
        </p:blipFill>
        <p:spPr bwMode="auto">
          <a:xfrm>
            <a:off x="2779713" y="2332038"/>
            <a:ext cx="174625" cy="174625"/>
          </a:xfrm>
          <a:prstGeom prst="rect">
            <a:avLst/>
          </a:prstGeom>
          <a:noFill/>
          <a:ln w="15875" algn="ctr">
            <a:noFill/>
            <a:miter lim="800000"/>
            <a:headEnd/>
            <a:tailEnd/>
          </a:ln>
          <a:effectLst/>
        </p:spPr>
      </p:pic>
      <p:pic>
        <p:nvPicPr>
          <p:cNvPr id="541716" name="Picture 20"/>
          <p:cNvPicPr>
            <a:picLocks noChangeAspect="1" noChangeArrowheads="1"/>
          </p:cNvPicPr>
          <p:nvPr/>
        </p:nvPicPr>
        <p:blipFill>
          <a:blip r:embed="rId3" cstate="print"/>
          <a:srcRect/>
          <a:stretch>
            <a:fillRect/>
          </a:stretch>
        </p:blipFill>
        <p:spPr bwMode="auto">
          <a:xfrm>
            <a:off x="2932113" y="2474913"/>
            <a:ext cx="174625" cy="174625"/>
          </a:xfrm>
          <a:prstGeom prst="rect">
            <a:avLst/>
          </a:prstGeom>
          <a:noFill/>
          <a:ln w="15875" algn="ctr">
            <a:noFill/>
            <a:miter lim="800000"/>
            <a:headEnd/>
            <a:tailEnd/>
          </a:ln>
          <a:effectLst/>
        </p:spPr>
      </p:pic>
      <p:pic>
        <p:nvPicPr>
          <p:cNvPr id="541717" name="Picture 21"/>
          <p:cNvPicPr>
            <a:picLocks noChangeAspect="1" noChangeArrowheads="1"/>
          </p:cNvPicPr>
          <p:nvPr/>
        </p:nvPicPr>
        <p:blipFill>
          <a:blip r:embed="rId3" cstate="print"/>
          <a:srcRect/>
          <a:stretch>
            <a:fillRect/>
          </a:stretch>
        </p:blipFill>
        <p:spPr bwMode="auto">
          <a:xfrm>
            <a:off x="3074988" y="2341563"/>
            <a:ext cx="174625" cy="174625"/>
          </a:xfrm>
          <a:prstGeom prst="rect">
            <a:avLst/>
          </a:prstGeom>
          <a:noFill/>
          <a:ln w="15875" algn="ctr">
            <a:noFill/>
            <a:miter lim="800000"/>
            <a:headEnd/>
            <a:tailEnd/>
          </a:ln>
          <a:effectLst/>
        </p:spPr>
      </p:pic>
      <p:pic>
        <p:nvPicPr>
          <p:cNvPr id="541718" name="Picture 22"/>
          <p:cNvPicPr>
            <a:picLocks noChangeAspect="1" noChangeArrowheads="1"/>
          </p:cNvPicPr>
          <p:nvPr/>
        </p:nvPicPr>
        <p:blipFill>
          <a:blip r:embed="rId3" cstate="print"/>
          <a:srcRect/>
          <a:stretch>
            <a:fillRect/>
          </a:stretch>
        </p:blipFill>
        <p:spPr bwMode="auto">
          <a:xfrm>
            <a:off x="3284538" y="2455863"/>
            <a:ext cx="174625" cy="174625"/>
          </a:xfrm>
          <a:prstGeom prst="rect">
            <a:avLst/>
          </a:prstGeom>
          <a:noFill/>
          <a:ln w="15875" algn="ctr">
            <a:noFill/>
            <a:miter lim="800000"/>
            <a:headEnd/>
            <a:tailEnd/>
          </a:ln>
          <a:effectLst/>
        </p:spPr>
      </p:pic>
      <p:sp>
        <p:nvSpPr>
          <p:cNvPr id="541721" name="AutoShape 25"/>
          <p:cNvSpPr>
            <a:spLocks noChangeArrowheads="1"/>
          </p:cNvSpPr>
          <p:nvPr/>
        </p:nvSpPr>
        <p:spPr bwMode="auto">
          <a:xfrm flipV="1">
            <a:off x="3057525" y="2609850"/>
            <a:ext cx="323850" cy="476250"/>
          </a:xfrm>
          <a:prstGeom prst="upArrow">
            <a:avLst>
              <a:gd name="adj1" fmla="val 36556"/>
              <a:gd name="adj2" fmla="val 39706"/>
            </a:avLst>
          </a:prstGeom>
          <a:gradFill rotWithShape="1">
            <a:gsLst>
              <a:gs pos="0">
                <a:schemeClr val="accent1">
                  <a:gamma/>
                  <a:shade val="76078"/>
                  <a:invGamma/>
                </a:schemeClr>
              </a:gs>
              <a:gs pos="100000">
                <a:schemeClr val="accent1"/>
              </a:gs>
            </a:gsLst>
            <a:lin ang="5400000" scaled="1"/>
          </a:gradFill>
          <a:ln w="15875" algn="ctr">
            <a:solidFill>
              <a:schemeClr val="tx1"/>
            </a:solidFill>
            <a:miter lim="800000"/>
            <a:headEnd/>
            <a:tailEnd/>
          </a:ln>
          <a:effectLst/>
        </p:spPr>
        <p:txBody>
          <a:bodyPr anchor="ctr">
            <a:spAutoFit/>
          </a:bodyPr>
          <a:lstStyle/>
          <a:p>
            <a:endParaRPr lang="en-US"/>
          </a:p>
        </p:txBody>
      </p:sp>
      <p:sp>
        <p:nvSpPr>
          <p:cNvPr id="541722" name="Text Box 26"/>
          <p:cNvSpPr txBox="1">
            <a:spLocks noChangeAspect="1" noChangeArrowheads="1"/>
          </p:cNvSpPr>
          <p:nvPr/>
        </p:nvSpPr>
        <p:spPr bwMode="auto">
          <a:xfrm>
            <a:off x="2174875" y="1382713"/>
            <a:ext cx="677863" cy="274637"/>
          </a:xfrm>
          <a:prstGeom prst="rect">
            <a:avLst/>
          </a:prstGeom>
          <a:noFill/>
          <a:ln w="15875" algn="ctr">
            <a:noFill/>
            <a:miter lim="800000"/>
            <a:headEnd/>
            <a:tailEnd/>
          </a:ln>
          <a:effectLst/>
        </p:spPr>
        <p:txBody>
          <a:bodyPr wrap="none" lIns="0" tIns="0" rIns="0" bIns="0">
            <a:spAutoFit/>
          </a:bodyPr>
          <a:lstStyle/>
          <a:p>
            <a:pPr algn="l"/>
            <a:r>
              <a:rPr lang="en-US" sz="1800" b="1"/>
              <a:t>Flash</a:t>
            </a:r>
          </a:p>
        </p:txBody>
      </p:sp>
      <p:sp>
        <p:nvSpPr>
          <p:cNvPr id="541723" name="Text Box 27"/>
          <p:cNvSpPr txBox="1">
            <a:spLocks noChangeAspect="1" noChangeArrowheads="1"/>
          </p:cNvSpPr>
          <p:nvPr/>
        </p:nvSpPr>
        <p:spPr bwMode="auto">
          <a:xfrm>
            <a:off x="4984750" y="1401763"/>
            <a:ext cx="549275" cy="274637"/>
          </a:xfrm>
          <a:prstGeom prst="rect">
            <a:avLst/>
          </a:prstGeom>
          <a:noFill/>
          <a:ln w="15875" algn="ctr">
            <a:noFill/>
            <a:miter lim="800000"/>
            <a:headEnd/>
            <a:tailEnd/>
          </a:ln>
          <a:effectLst/>
        </p:spPr>
        <p:txBody>
          <a:bodyPr wrap="none" lIns="0" tIns="0" rIns="0" bIns="0">
            <a:spAutoFit/>
          </a:bodyPr>
          <a:lstStyle/>
          <a:p>
            <a:pPr algn="l"/>
            <a:r>
              <a:rPr lang="en-US" sz="1800" b="1"/>
              <a:t>PCM</a:t>
            </a:r>
          </a:p>
        </p:txBody>
      </p:sp>
      <p:sp>
        <p:nvSpPr>
          <p:cNvPr id="541724" name="AutoShape 28"/>
          <p:cNvSpPr>
            <a:spLocks noChangeArrowheads="1"/>
          </p:cNvSpPr>
          <p:nvPr/>
        </p:nvSpPr>
        <p:spPr bwMode="auto">
          <a:xfrm>
            <a:off x="2695575" y="2609850"/>
            <a:ext cx="323850" cy="476250"/>
          </a:xfrm>
          <a:prstGeom prst="upArrow">
            <a:avLst>
              <a:gd name="adj1" fmla="val 36556"/>
              <a:gd name="adj2" fmla="val 39706"/>
            </a:avLst>
          </a:prstGeom>
          <a:gradFill rotWithShape="1">
            <a:gsLst>
              <a:gs pos="0">
                <a:schemeClr val="accent1">
                  <a:gamma/>
                  <a:shade val="76078"/>
                  <a:invGamma/>
                </a:schemeClr>
              </a:gs>
              <a:gs pos="100000">
                <a:schemeClr val="accent1"/>
              </a:gs>
            </a:gsLst>
            <a:lin ang="5400000" scaled="1"/>
          </a:gradFill>
          <a:ln w="15875" algn="ctr">
            <a:solidFill>
              <a:schemeClr val="tx1"/>
            </a:solidFill>
            <a:miter lim="800000"/>
            <a:headEnd/>
            <a:tailEnd/>
          </a:ln>
          <a:effectLst/>
        </p:spPr>
        <p:txBody>
          <a:bodyPr anchor="ctr">
            <a:spAutoFit/>
          </a:bodyPr>
          <a:lstStyle/>
          <a:p>
            <a:endParaRPr lang="en-US"/>
          </a:p>
        </p:txBody>
      </p:sp>
      <p:sp>
        <p:nvSpPr>
          <p:cNvPr id="541725" name="Line 29"/>
          <p:cNvSpPr>
            <a:spLocks noChangeShapeType="1"/>
          </p:cNvSpPr>
          <p:nvPr/>
        </p:nvSpPr>
        <p:spPr bwMode="auto">
          <a:xfrm>
            <a:off x="1695450" y="2276475"/>
            <a:ext cx="876300" cy="161925"/>
          </a:xfrm>
          <a:prstGeom prst="line">
            <a:avLst/>
          </a:prstGeom>
          <a:noFill/>
          <a:ln w="25400">
            <a:solidFill>
              <a:schemeClr val="tx1"/>
            </a:solidFill>
            <a:round/>
            <a:headEnd/>
            <a:tailEnd/>
          </a:ln>
          <a:effectLst/>
        </p:spPr>
        <p:txBody>
          <a:bodyPr anchor="ctr">
            <a:spAutoFit/>
          </a:bodyPr>
          <a:lstStyle/>
          <a:p>
            <a:endParaRPr lang="en-US"/>
          </a:p>
        </p:txBody>
      </p:sp>
      <p:sp>
        <p:nvSpPr>
          <p:cNvPr id="541726" name="Text Box 30"/>
          <p:cNvSpPr txBox="1">
            <a:spLocks noChangeArrowheads="1"/>
          </p:cNvSpPr>
          <p:nvPr/>
        </p:nvSpPr>
        <p:spPr bwMode="auto">
          <a:xfrm>
            <a:off x="267580" y="1668075"/>
            <a:ext cx="1705916" cy="803297"/>
          </a:xfrm>
          <a:prstGeom prst="rect">
            <a:avLst/>
          </a:prstGeom>
          <a:noFill/>
          <a:ln w="15875" algn="ctr">
            <a:noFill/>
            <a:miter lim="800000"/>
            <a:headEnd/>
            <a:tailEnd/>
          </a:ln>
          <a:effectLst/>
        </p:spPr>
        <p:txBody>
          <a:bodyPr wrap="none">
            <a:spAutoFit/>
          </a:bodyPr>
          <a:lstStyle/>
          <a:p>
            <a:pPr algn="l">
              <a:lnSpc>
                <a:spcPct val="110000"/>
              </a:lnSpc>
            </a:pPr>
            <a:r>
              <a:rPr lang="en-US" sz="1400" dirty="0">
                <a:latin typeface="Arial" charset="0"/>
              </a:rPr>
              <a:t>Bit (1/0) is </a:t>
            </a:r>
            <a:r>
              <a:rPr lang="en-US" sz="1400" dirty="0" smtClean="0">
                <a:latin typeface="Arial" charset="0"/>
              </a:rPr>
              <a:t>~100</a:t>
            </a:r>
            <a:endParaRPr lang="en-US" sz="1400" dirty="0">
              <a:latin typeface="Arial" charset="0"/>
            </a:endParaRPr>
          </a:p>
          <a:p>
            <a:pPr algn="l">
              <a:lnSpc>
                <a:spcPct val="110000"/>
              </a:lnSpc>
            </a:pPr>
            <a:r>
              <a:rPr lang="en-US" sz="1400" dirty="0">
                <a:latin typeface="Arial" charset="0"/>
              </a:rPr>
              <a:t>electrons stored on</a:t>
            </a:r>
          </a:p>
          <a:p>
            <a:pPr algn="l">
              <a:lnSpc>
                <a:spcPct val="110000"/>
              </a:lnSpc>
            </a:pPr>
            <a:r>
              <a:rPr lang="en-US" sz="1400" dirty="0">
                <a:latin typeface="Arial" charset="0"/>
              </a:rPr>
              <a:t>Floating Gate</a:t>
            </a:r>
          </a:p>
        </p:txBody>
      </p:sp>
      <p:sp>
        <p:nvSpPr>
          <p:cNvPr id="541730" name="Line 34"/>
          <p:cNvSpPr>
            <a:spLocks noChangeShapeType="1"/>
          </p:cNvSpPr>
          <p:nvPr/>
        </p:nvSpPr>
        <p:spPr bwMode="auto">
          <a:xfrm flipV="1">
            <a:off x="6229350" y="1828800"/>
            <a:ext cx="1085850" cy="476250"/>
          </a:xfrm>
          <a:prstGeom prst="line">
            <a:avLst/>
          </a:prstGeom>
          <a:noFill/>
          <a:ln w="25400">
            <a:solidFill>
              <a:schemeClr val="tx1"/>
            </a:solidFill>
            <a:round/>
            <a:headEnd/>
            <a:tailEnd/>
          </a:ln>
          <a:effectLst/>
        </p:spPr>
        <p:txBody>
          <a:bodyPr anchor="ctr">
            <a:spAutoFit/>
          </a:bodyPr>
          <a:lstStyle/>
          <a:p>
            <a:endParaRPr lang="en-US"/>
          </a:p>
        </p:txBody>
      </p:sp>
      <p:sp>
        <p:nvSpPr>
          <p:cNvPr id="541734" name="AutoShape 38"/>
          <p:cNvSpPr>
            <a:spLocks noChangeArrowheads="1"/>
          </p:cNvSpPr>
          <p:nvPr/>
        </p:nvSpPr>
        <p:spPr bwMode="auto">
          <a:xfrm rot="-5400000">
            <a:off x="5700713" y="2119312"/>
            <a:ext cx="533400" cy="657225"/>
          </a:xfrm>
          <a:prstGeom prst="flowChartDelay">
            <a:avLst/>
          </a:prstGeom>
          <a:pattFill prst="lgConfetti">
            <a:fgClr>
              <a:srgbClr val="CC66FF"/>
            </a:fgClr>
            <a:bgClr>
              <a:schemeClr val="bg1"/>
            </a:bgClr>
          </a:pattFill>
          <a:ln w="15875" algn="ctr">
            <a:solidFill>
              <a:schemeClr val="tx1"/>
            </a:solidFill>
            <a:miter lim="800000"/>
            <a:headEnd/>
            <a:tailEnd/>
          </a:ln>
          <a:effectLst/>
        </p:spPr>
        <p:txBody>
          <a:bodyPr anchor="ctr">
            <a:spAutoFit/>
          </a:bodyPr>
          <a:lstStyle/>
          <a:p>
            <a:endParaRPr lang="en-US"/>
          </a:p>
        </p:txBody>
      </p:sp>
      <p:sp>
        <p:nvSpPr>
          <p:cNvPr id="541735" name="Rectangle 39"/>
          <p:cNvSpPr>
            <a:spLocks noChangeArrowheads="1"/>
          </p:cNvSpPr>
          <p:nvPr/>
        </p:nvSpPr>
        <p:spPr bwMode="auto">
          <a:xfrm>
            <a:off x="5472113" y="2446338"/>
            <a:ext cx="990600" cy="466725"/>
          </a:xfrm>
          <a:prstGeom prst="rect">
            <a:avLst/>
          </a:prstGeom>
          <a:solidFill>
            <a:schemeClr val="bg1"/>
          </a:solidFill>
          <a:ln w="15875" algn="ctr">
            <a:noFill/>
            <a:miter lim="800000"/>
            <a:headEnd/>
            <a:tailEnd/>
          </a:ln>
          <a:effectLst/>
        </p:spPr>
        <p:txBody>
          <a:bodyPr wrap="none" anchor="ctr">
            <a:spAutoFit/>
          </a:bodyPr>
          <a:lstStyle/>
          <a:p>
            <a:endParaRPr lang="en-US"/>
          </a:p>
        </p:txBody>
      </p:sp>
      <p:sp>
        <p:nvSpPr>
          <p:cNvPr id="541736" name="Line 40"/>
          <p:cNvSpPr>
            <a:spLocks noChangeShapeType="1"/>
          </p:cNvSpPr>
          <p:nvPr/>
        </p:nvSpPr>
        <p:spPr bwMode="auto">
          <a:xfrm>
            <a:off x="5207000" y="2436813"/>
            <a:ext cx="1255713" cy="0"/>
          </a:xfrm>
          <a:prstGeom prst="line">
            <a:avLst/>
          </a:prstGeom>
          <a:noFill/>
          <a:ln w="15875">
            <a:solidFill>
              <a:schemeClr val="tx1"/>
            </a:solidFill>
            <a:round/>
            <a:headEnd/>
            <a:tailEnd/>
          </a:ln>
          <a:effectLst/>
        </p:spPr>
        <p:txBody>
          <a:bodyPr wrap="none" anchor="ctr">
            <a:spAutoFit/>
          </a:bodyPr>
          <a:lstStyle/>
          <a:p>
            <a:endParaRPr lang="en-US"/>
          </a:p>
        </p:txBody>
      </p:sp>
      <p:sp>
        <p:nvSpPr>
          <p:cNvPr id="541707" name="Rectangle 11"/>
          <p:cNvSpPr>
            <a:spLocks noChangeArrowheads="1"/>
          </p:cNvSpPr>
          <p:nvPr/>
        </p:nvSpPr>
        <p:spPr bwMode="auto">
          <a:xfrm>
            <a:off x="5722938" y="2436813"/>
            <a:ext cx="488950" cy="644525"/>
          </a:xfrm>
          <a:prstGeom prst="rect">
            <a:avLst/>
          </a:prstGeom>
          <a:solidFill>
            <a:srgbClr val="666699"/>
          </a:solidFill>
          <a:ln w="15875" algn="ctr">
            <a:solidFill>
              <a:schemeClr val="tx1"/>
            </a:solidFill>
            <a:miter lim="800000"/>
            <a:headEnd/>
            <a:tailEnd/>
          </a:ln>
          <a:effectLst/>
        </p:spPr>
        <p:txBody>
          <a:bodyPr anchor="ctr">
            <a:spAutoFit/>
          </a:bodyPr>
          <a:lstStyle/>
          <a:p>
            <a:endParaRPr lang="en-US"/>
          </a:p>
        </p:txBody>
      </p:sp>
      <p:sp>
        <p:nvSpPr>
          <p:cNvPr id="541709" name="Rectangle 13"/>
          <p:cNvSpPr>
            <a:spLocks noChangeArrowheads="1"/>
          </p:cNvSpPr>
          <p:nvPr/>
        </p:nvSpPr>
        <p:spPr bwMode="auto">
          <a:xfrm>
            <a:off x="4956175" y="3038475"/>
            <a:ext cx="1781175" cy="446088"/>
          </a:xfrm>
          <a:prstGeom prst="rect">
            <a:avLst/>
          </a:prstGeom>
          <a:solidFill>
            <a:srgbClr val="969696"/>
          </a:solidFill>
          <a:ln w="15875" algn="ctr">
            <a:solidFill>
              <a:schemeClr val="tx1"/>
            </a:solidFill>
            <a:miter lim="800000"/>
            <a:headEnd/>
            <a:tailEnd/>
          </a:ln>
          <a:effectLst/>
        </p:spPr>
        <p:txBody>
          <a:bodyPr anchor="ctr">
            <a:spAutoFit/>
          </a:bodyPr>
          <a:lstStyle/>
          <a:p>
            <a:endParaRPr lang="en-US"/>
          </a:p>
        </p:txBody>
      </p:sp>
      <p:sp>
        <p:nvSpPr>
          <p:cNvPr id="541729" name="AutoShape 33"/>
          <p:cNvSpPr>
            <a:spLocks noChangeArrowheads="1"/>
          </p:cNvSpPr>
          <p:nvPr/>
        </p:nvSpPr>
        <p:spPr bwMode="auto">
          <a:xfrm>
            <a:off x="5805488" y="2830513"/>
            <a:ext cx="323850" cy="398462"/>
          </a:xfrm>
          <a:prstGeom prst="upArrow">
            <a:avLst>
              <a:gd name="adj1" fmla="val 36556"/>
              <a:gd name="adj2" fmla="val 33221"/>
            </a:avLst>
          </a:prstGeom>
          <a:gradFill rotWithShape="1">
            <a:gsLst>
              <a:gs pos="0">
                <a:schemeClr val="accent1">
                  <a:gamma/>
                  <a:shade val="76078"/>
                  <a:invGamma/>
                </a:schemeClr>
              </a:gs>
              <a:gs pos="100000">
                <a:schemeClr val="accent1"/>
              </a:gs>
            </a:gsLst>
            <a:lin ang="5400000" scaled="1"/>
          </a:gradFill>
          <a:ln w="15875" algn="ctr">
            <a:solidFill>
              <a:schemeClr val="tx1"/>
            </a:solidFill>
            <a:miter lim="800000"/>
            <a:headEnd/>
            <a:tailEnd/>
          </a:ln>
          <a:effectLst/>
        </p:spPr>
        <p:txBody>
          <a:bodyPr anchor="ctr">
            <a:spAutoFit/>
          </a:bodyPr>
          <a:lstStyle/>
          <a:p>
            <a:endParaRPr lang="en-US"/>
          </a:p>
        </p:txBody>
      </p:sp>
      <p:sp>
        <p:nvSpPr>
          <p:cNvPr id="541727" name="Line 31"/>
          <p:cNvSpPr>
            <a:spLocks noChangeShapeType="1"/>
          </p:cNvSpPr>
          <p:nvPr/>
        </p:nvSpPr>
        <p:spPr bwMode="auto">
          <a:xfrm>
            <a:off x="6210300" y="2781300"/>
            <a:ext cx="876300" cy="161925"/>
          </a:xfrm>
          <a:prstGeom prst="line">
            <a:avLst/>
          </a:prstGeom>
          <a:noFill/>
          <a:ln w="25400">
            <a:solidFill>
              <a:schemeClr val="tx1"/>
            </a:solidFill>
            <a:round/>
            <a:headEnd/>
            <a:tailEnd/>
          </a:ln>
          <a:effectLst/>
        </p:spPr>
        <p:txBody>
          <a:bodyPr anchor="ctr">
            <a:spAutoFit/>
          </a:bodyPr>
          <a:lstStyle/>
          <a:p>
            <a:endParaRPr lang="en-US"/>
          </a:p>
        </p:txBody>
      </p:sp>
      <p:sp>
        <p:nvSpPr>
          <p:cNvPr id="541728" name="Text Box 32"/>
          <p:cNvSpPr txBox="1">
            <a:spLocks noChangeArrowheads="1"/>
          </p:cNvSpPr>
          <p:nvPr/>
        </p:nvSpPr>
        <p:spPr bwMode="auto">
          <a:xfrm>
            <a:off x="7079110" y="2719388"/>
            <a:ext cx="1537600" cy="523220"/>
          </a:xfrm>
          <a:prstGeom prst="rect">
            <a:avLst/>
          </a:prstGeom>
          <a:noFill/>
          <a:ln w="15875" algn="ctr">
            <a:noFill/>
            <a:miter lim="800000"/>
            <a:headEnd/>
            <a:tailEnd/>
          </a:ln>
          <a:effectLst/>
        </p:spPr>
        <p:txBody>
          <a:bodyPr wrap="none">
            <a:spAutoFit/>
          </a:bodyPr>
          <a:lstStyle/>
          <a:p>
            <a:pPr algn="r"/>
            <a:r>
              <a:rPr lang="en-US" sz="1400" dirty="0">
                <a:latin typeface="Arial" charset="0"/>
              </a:rPr>
              <a:t>Bottom electrode</a:t>
            </a:r>
          </a:p>
          <a:p>
            <a:pPr algn="r"/>
            <a:r>
              <a:rPr lang="en-US" sz="1400" dirty="0">
                <a:latin typeface="Arial" charset="0"/>
              </a:rPr>
              <a:t>heater (e.g. TiN)</a:t>
            </a:r>
          </a:p>
        </p:txBody>
      </p:sp>
      <p:sp>
        <p:nvSpPr>
          <p:cNvPr id="541737" name="Text Box 41"/>
          <p:cNvSpPr txBox="1">
            <a:spLocks noChangeArrowheads="1"/>
          </p:cNvSpPr>
          <p:nvPr/>
        </p:nvSpPr>
        <p:spPr bwMode="auto">
          <a:xfrm>
            <a:off x="6816715" y="1283394"/>
            <a:ext cx="2005677" cy="738664"/>
          </a:xfrm>
          <a:prstGeom prst="rect">
            <a:avLst/>
          </a:prstGeom>
          <a:noFill/>
          <a:ln w="15875" algn="ctr">
            <a:noFill/>
            <a:miter lim="800000"/>
            <a:headEnd/>
            <a:tailEnd/>
          </a:ln>
          <a:effectLst/>
        </p:spPr>
        <p:txBody>
          <a:bodyPr wrap="none">
            <a:spAutoFit/>
          </a:bodyPr>
          <a:lstStyle/>
          <a:p>
            <a:pPr algn="r"/>
            <a:r>
              <a:rPr lang="en-US" sz="1400" dirty="0">
                <a:latin typeface="Arial" charset="0"/>
              </a:rPr>
              <a:t>Bit (1/0) is stored as</a:t>
            </a:r>
          </a:p>
          <a:p>
            <a:pPr algn="r"/>
            <a:r>
              <a:rPr lang="en-US" sz="1400" dirty="0">
                <a:latin typeface="Arial" charset="0"/>
              </a:rPr>
              <a:t>resistance change with</a:t>
            </a:r>
          </a:p>
          <a:p>
            <a:pPr algn="r"/>
            <a:r>
              <a:rPr lang="en-US" sz="1400" dirty="0">
                <a:latin typeface="Arial" charset="0"/>
              </a:rPr>
              <a:t>material phase</a:t>
            </a:r>
          </a:p>
        </p:txBody>
      </p:sp>
      <p:sp>
        <p:nvSpPr>
          <p:cNvPr id="541738" name="Line 42"/>
          <p:cNvSpPr>
            <a:spLocks noChangeShapeType="1"/>
          </p:cNvSpPr>
          <p:nvPr/>
        </p:nvSpPr>
        <p:spPr bwMode="auto">
          <a:xfrm>
            <a:off x="4581525" y="2428875"/>
            <a:ext cx="704850" cy="304800"/>
          </a:xfrm>
          <a:prstGeom prst="line">
            <a:avLst/>
          </a:prstGeom>
          <a:noFill/>
          <a:ln w="25400">
            <a:solidFill>
              <a:schemeClr val="tx1"/>
            </a:solidFill>
            <a:round/>
            <a:headEnd/>
            <a:tailEnd/>
          </a:ln>
          <a:effectLst/>
        </p:spPr>
        <p:txBody>
          <a:bodyPr anchor="ctr">
            <a:spAutoFit/>
          </a:bodyPr>
          <a:lstStyle/>
          <a:p>
            <a:endParaRPr lang="en-US"/>
          </a:p>
        </p:txBody>
      </p:sp>
      <p:sp>
        <p:nvSpPr>
          <p:cNvPr id="541739" name="Line 43"/>
          <p:cNvSpPr>
            <a:spLocks noChangeShapeType="1"/>
          </p:cNvSpPr>
          <p:nvPr/>
        </p:nvSpPr>
        <p:spPr bwMode="auto">
          <a:xfrm flipV="1">
            <a:off x="3714750" y="2390775"/>
            <a:ext cx="428625" cy="219075"/>
          </a:xfrm>
          <a:prstGeom prst="line">
            <a:avLst/>
          </a:prstGeom>
          <a:noFill/>
          <a:ln w="25400">
            <a:solidFill>
              <a:schemeClr val="tx1"/>
            </a:solidFill>
            <a:round/>
            <a:headEnd/>
            <a:tailEnd/>
          </a:ln>
          <a:effectLst/>
        </p:spPr>
        <p:txBody>
          <a:bodyPr anchor="ctr">
            <a:spAutoFit/>
          </a:bodyPr>
          <a:lstStyle/>
          <a:p>
            <a:endParaRPr lang="en-US"/>
          </a:p>
        </p:txBody>
      </p:sp>
      <p:sp>
        <p:nvSpPr>
          <p:cNvPr id="541740" name="Text Box 44"/>
          <p:cNvSpPr txBox="1">
            <a:spLocks noChangeAspect="1" noChangeArrowheads="1"/>
          </p:cNvSpPr>
          <p:nvPr/>
        </p:nvSpPr>
        <p:spPr bwMode="auto">
          <a:xfrm>
            <a:off x="4184650" y="2116138"/>
            <a:ext cx="360363" cy="241300"/>
          </a:xfrm>
          <a:prstGeom prst="rect">
            <a:avLst/>
          </a:prstGeom>
          <a:noFill/>
          <a:ln w="15875" algn="ctr">
            <a:noFill/>
            <a:miter lim="800000"/>
            <a:headEnd/>
            <a:tailEnd/>
          </a:ln>
          <a:effectLst/>
        </p:spPr>
        <p:txBody>
          <a:bodyPr wrap="none" lIns="0" tIns="0" rIns="0" bIns="0"/>
          <a:lstStyle/>
          <a:p>
            <a:r>
              <a:rPr lang="en-US" sz="1600"/>
              <a:t>SiO</a:t>
            </a:r>
            <a:r>
              <a:rPr lang="en-US" sz="1600" baseline="-25000"/>
              <a:t>2</a:t>
            </a:r>
            <a:endParaRPr lang="en-US" sz="1600"/>
          </a:p>
        </p:txBody>
      </p:sp>
    </p:spTree>
  </p:cSld>
  <p:clrMapOvr>
    <a:masterClrMapping/>
  </p:clrMapOvr>
  <p:transition>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123825"/>
            <a:ext cx="8229600" cy="615553"/>
          </a:xfrm>
        </p:spPr>
        <p:txBody>
          <a:bodyPr/>
          <a:lstStyle/>
          <a:p>
            <a:r>
              <a:rPr lang="en-US" sz="3400" dirty="0" smtClean="0"/>
              <a:t>How Phase-Change Materials Work</a:t>
            </a:r>
            <a:endParaRPr lang="en-US" sz="3400"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43</a:t>
            </a:fld>
            <a:endParaRPr lang="en-US"/>
          </a:p>
        </p:txBody>
      </p:sp>
      <p:sp>
        <p:nvSpPr>
          <p:cNvPr id="5" name="Rectangle 3"/>
          <p:cNvSpPr txBox="1">
            <a:spLocks noChangeArrowheads="1"/>
          </p:cNvSpPr>
          <p:nvPr/>
        </p:nvSpPr>
        <p:spPr bwMode="auto">
          <a:xfrm>
            <a:off x="360363" y="4324350"/>
            <a:ext cx="8359775" cy="1470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282575" marR="0" lvl="0" indent="-282575" algn="l" defTabSz="914400" rtl="0" eaLnBrk="1" fontAlgn="base" latinLnBrk="0" hangingPunct="1">
              <a:lnSpc>
                <a:spcPct val="110000"/>
              </a:lnSpc>
              <a:spcBef>
                <a:spcPts val="1200"/>
              </a:spcBef>
              <a:spcAft>
                <a:spcPct val="0"/>
              </a:spcAft>
              <a:buClrTx/>
              <a:buSzTx/>
              <a:buFontTx/>
              <a:buChar char="•"/>
              <a:tabLst/>
              <a:defRPr/>
            </a:pPr>
            <a:r>
              <a:rPr kumimoji="0" lang="en-US" sz="2000" b="0" i="0" u="none" strike="noStrike" kern="0" cap="none" spc="0" normalizeH="0" baseline="0" noProof="0" smtClean="0">
                <a:ln>
                  <a:noFill/>
                </a:ln>
                <a:solidFill>
                  <a:srgbClr val="000099"/>
                </a:solidFill>
                <a:effectLst/>
                <a:uLnTx/>
                <a:uFillTx/>
                <a:latin typeface="+mn-lt"/>
                <a:ea typeface="+mn-ea"/>
                <a:cs typeface="+mn-cs"/>
              </a:rPr>
              <a:t>Based on Ge</a:t>
            </a:r>
            <a:r>
              <a:rPr kumimoji="0" lang="en-US" sz="2000" b="0" i="0" u="none" strike="noStrike" kern="0" cap="none" spc="0" normalizeH="0" baseline="-25000" noProof="0" smtClean="0">
                <a:ln>
                  <a:noFill/>
                </a:ln>
                <a:solidFill>
                  <a:srgbClr val="000099"/>
                </a:solidFill>
                <a:effectLst/>
                <a:uLnTx/>
                <a:uFillTx/>
                <a:latin typeface="+mn-lt"/>
                <a:ea typeface="+mn-ea"/>
                <a:cs typeface="+mn-cs"/>
              </a:rPr>
              <a:t>2</a:t>
            </a:r>
            <a:r>
              <a:rPr kumimoji="0" lang="en-US" sz="2000" b="0" i="0" u="none" strike="noStrike" kern="0" cap="none" spc="0" normalizeH="0" baseline="0" noProof="0" smtClean="0">
                <a:ln>
                  <a:noFill/>
                </a:ln>
                <a:solidFill>
                  <a:srgbClr val="000099"/>
                </a:solidFill>
                <a:effectLst/>
                <a:uLnTx/>
                <a:uFillTx/>
                <a:latin typeface="+mn-lt"/>
                <a:ea typeface="+mn-ea"/>
                <a:cs typeface="+mn-cs"/>
              </a:rPr>
              <a:t>Sb</a:t>
            </a:r>
            <a:r>
              <a:rPr kumimoji="0" lang="en-US" sz="2000" b="0" i="0" u="none" strike="noStrike" kern="0" cap="none" spc="0" normalizeH="0" baseline="-25000" noProof="0" smtClean="0">
                <a:ln>
                  <a:noFill/>
                </a:ln>
                <a:solidFill>
                  <a:srgbClr val="000099"/>
                </a:solidFill>
                <a:effectLst/>
                <a:uLnTx/>
                <a:uFillTx/>
                <a:latin typeface="+mn-lt"/>
                <a:ea typeface="+mn-ea"/>
                <a:cs typeface="+mn-cs"/>
              </a:rPr>
              <a:t>2</a:t>
            </a:r>
            <a:r>
              <a:rPr kumimoji="0" lang="en-US" sz="2000" b="0" i="0" u="none" strike="noStrike" kern="0" cap="none" spc="0" normalizeH="0" baseline="0" noProof="0" smtClean="0">
                <a:ln>
                  <a:noFill/>
                </a:ln>
                <a:solidFill>
                  <a:srgbClr val="000099"/>
                </a:solidFill>
                <a:effectLst/>
                <a:uLnTx/>
                <a:uFillTx/>
                <a:latin typeface="+mn-lt"/>
                <a:ea typeface="+mn-ea"/>
                <a:cs typeface="+mn-cs"/>
              </a:rPr>
              <a:t>Te</a:t>
            </a:r>
            <a:r>
              <a:rPr kumimoji="0" lang="en-US" sz="2000" b="0" i="0" u="none" strike="noStrike" kern="0" cap="none" spc="0" normalizeH="0" baseline="-25000" noProof="0" smtClean="0">
                <a:ln>
                  <a:noFill/>
                </a:ln>
                <a:solidFill>
                  <a:srgbClr val="000099"/>
                </a:solidFill>
                <a:effectLst/>
                <a:uLnTx/>
                <a:uFillTx/>
                <a:latin typeface="+mn-lt"/>
                <a:ea typeface="+mn-ea"/>
                <a:cs typeface="+mn-cs"/>
              </a:rPr>
              <a:t>5</a:t>
            </a:r>
            <a:r>
              <a:rPr kumimoji="0" lang="en-US" sz="2000" b="0" i="1" u="none" strike="noStrike" kern="0" cap="none" spc="0" normalizeH="0" baseline="0" noProof="0" smtClean="0">
                <a:ln>
                  <a:noFill/>
                </a:ln>
                <a:solidFill>
                  <a:srgbClr val="000099"/>
                </a:solidFill>
                <a:effectLst/>
                <a:uLnTx/>
                <a:uFillTx/>
                <a:latin typeface="+mn-lt"/>
                <a:ea typeface="+mn-ea"/>
                <a:cs typeface="+mn-cs"/>
              </a:rPr>
              <a:t> reversible </a:t>
            </a:r>
            <a:r>
              <a:rPr kumimoji="0" lang="en-US" sz="2000" b="0" i="0" u="none" strike="noStrike" kern="0" cap="none" spc="0" normalizeH="0" baseline="0" noProof="0" smtClean="0">
                <a:ln>
                  <a:noFill/>
                </a:ln>
                <a:solidFill>
                  <a:srgbClr val="000099"/>
                </a:solidFill>
                <a:effectLst/>
                <a:uLnTx/>
                <a:uFillTx/>
                <a:latin typeface="+mn-lt"/>
                <a:ea typeface="+mn-ea"/>
                <a:cs typeface="+mn-cs"/>
              </a:rPr>
              <a:t>phase change</a:t>
            </a:r>
          </a:p>
          <a:p>
            <a:pPr marL="282575" marR="0" lvl="0" indent="-282575" algn="l" defTabSz="914400" rtl="0" eaLnBrk="1" fontAlgn="base" latinLnBrk="0" hangingPunct="1">
              <a:lnSpc>
                <a:spcPct val="110000"/>
              </a:lnSpc>
              <a:spcBef>
                <a:spcPts val="1200"/>
              </a:spcBef>
              <a:spcAft>
                <a:spcPct val="0"/>
              </a:spcAft>
              <a:buClrTx/>
              <a:buSzTx/>
              <a:buFontTx/>
              <a:buChar char="•"/>
              <a:tabLst/>
              <a:defRPr/>
            </a:pPr>
            <a:r>
              <a:rPr kumimoji="0" lang="en-US" sz="2000" b="0" i="0" u="none" strike="noStrike" kern="0" cap="none" spc="0" normalizeH="0" baseline="0" noProof="0" smtClean="0">
                <a:ln>
                  <a:noFill/>
                </a:ln>
                <a:solidFill>
                  <a:srgbClr val="000099"/>
                </a:solidFill>
                <a:effectLst/>
                <a:uLnTx/>
                <a:uFillTx/>
                <a:latin typeface="+mn-lt"/>
                <a:ea typeface="+mn-ea"/>
                <a:cs typeface="+mn-cs"/>
              </a:rPr>
              <a:t>Amorphous to Crystalline resistivity change &gt; 100x</a:t>
            </a:r>
          </a:p>
          <a:p>
            <a:pPr marL="282575" marR="0" lvl="0" indent="-282575" algn="l" defTabSz="914400" rtl="0" eaLnBrk="1" fontAlgn="base" latinLnBrk="0" hangingPunct="1">
              <a:lnSpc>
                <a:spcPct val="110000"/>
              </a:lnSpc>
              <a:spcBef>
                <a:spcPts val="1200"/>
              </a:spcBef>
              <a:spcAft>
                <a:spcPct val="0"/>
              </a:spcAft>
              <a:buClrTx/>
              <a:buSzTx/>
              <a:buFontTx/>
              <a:buChar char="•"/>
              <a:tabLst/>
              <a:defRPr/>
            </a:pPr>
            <a:r>
              <a:rPr kumimoji="0" lang="en-US" sz="2000" b="0" i="0" u="none" strike="noStrike" kern="0" cap="none" spc="0" normalizeH="0" baseline="0" noProof="0" smtClean="0">
                <a:ln>
                  <a:noFill/>
                </a:ln>
                <a:solidFill>
                  <a:srgbClr val="000099"/>
                </a:solidFill>
                <a:effectLst/>
                <a:uLnTx/>
                <a:uFillTx/>
                <a:latin typeface="+mn-lt"/>
                <a:ea typeface="+mn-ea"/>
                <a:cs typeface="+mn-cs"/>
              </a:rPr>
              <a:t>Control phase transitions with pulsed Joule heating (~100 ns / 0.1 mA)</a:t>
            </a:r>
          </a:p>
        </p:txBody>
      </p:sp>
      <p:pic>
        <p:nvPicPr>
          <p:cNvPr id="6" name="Picture 39"/>
          <p:cNvPicPr>
            <a:picLocks noChangeAspect="1" noChangeArrowheads="1"/>
          </p:cNvPicPr>
          <p:nvPr/>
        </p:nvPicPr>
        <p:blipFill>
          <a:blip r:embed="rId3" cstate="print"/>
          <a:srcRect/>
          <a:stretch>
            <a:fillRect/>
          </a:stretch>
        </p:blipFill>
        <p:spPr bwMode="auto">
          <a:xfrm>
            <a:off x="971550" y="1360488"/>
            <a:ext cx="3344863" cy="2560637"/>
          </a:xfrm>
          <a:prstGeom prst="rect">
            <a:avLst/>
          </a:prstGeom>
          <a:noFill/>
          <a:ln w="9525">
            <a:noFill/>
            <a:miter lim="800000"/>
            <a:headEnd/>
            <a:tailEnd/>
          </a:ln>
        </p:spPr>
      </p:pic>
      <p:pic>
        <p:nvPicPr>
          <p:cNvPr id="7" name="Picture 40"/>
          <p:cNvPicPr>
            <a:picLocks/>
          </p:cNvPicPr>
          <p:nvPr/>
        </p:nvPicPr>
        <p:blipFill>
          <a:blip r:embed="rId4" cstate="print"/>
          <a:srcRect r="4053"/>
          <a:stretch>
            <a:fillRect/>
          </a:stretch>
        </p:blipFill>
        <p:spPr bwMode="auto">
          <a:xfrm>
            <a:off x="4651375" y="1371600"/>
            <a:ext cx="3276600" cy="2560638"/>
          </a:xfrm>
          <a:prstGeom prst="rect">
            <a:avLst/>
          </a:prstGeom>
          <a:noFill/>
          <a:ln w="9525">
            <a:noFill/>
            <a:miter lim="800000"/>
            <a:headEnd/>
            <a:tailEnd/>
          </a:ln>
        </p:spPr>
      </p:pic>
      <p:sp>
        <p:nvSpPr>
          <p:cNvPr id="8" name="TextBox 7"/>
          <p:cNvSpPr txBox="1"/>
          <p:nvPr/>
        </p:nvSpPr>
        <p:spPr>
          <a:xfrm rot="16200000">
            <a:off x="4017129" y="2344752"/>
            <a:ext cx="1393330" cy="307777"/>
          </a:xfrm>
          <a:prstGeom prst="rect">
            <a:avLst/>
          </a:prstGeom>
          <a:solidFill>
            <a:schemeClr val="bg1"/>
          </a:solidFill>
        </p:spPr>
        <p:txBody>
          <a:bodyPr wrap="none" rtlCol="0">
            <a:spAutoFit/>
          </a:bodyPr>
          <a:lstStyle/>
          <a:p>
            <a:r>
              <a:rPr lang="en-US" sz="1400" dirty="0" smtClean="0"/>
              <a:t>Current (mA)</a:t>
            </a:r>
            <a:endParaRPr lang="en-US" sz="1400" dirty="0"/>
          </a:p>
        </p:txBody>
      </p:sp>
    </p:spTree>
  </p:cSld>
  <p:clrMapOvr>
    <a:masterClrMapping/>
  </p:clrMapOvr>
  <p:transition>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3"/>
          <p:cNvSpPr>
            <a:spLocks noGrp="1"/>
          </p:cNvSpPr>
          <p:nvPr>
            <p:ph type="sldNum" sz="quarter" idx="10"/>
          </p:nvPr>
        </p:nvSpPr>
        <p:spPr/>
        <p:txBody>
          <a:bodyPr/>
          <a:lstStyle/>
          <a:p>
            <a:fld id="{3D1A57BC-04A9-4DA7-BDF5-BFC8A18610AE}" type="slidenum">
              <a:rPr lang="en-US"/>
              <a:pPr/>
              <a:t>44</a:t>
            </a:fld>
            <a:endParaRPr lang="en-US"/>
          </a:p>
        </p:txBody>
      </p:sp>
      <p:sp>
        <p:nvSpPr>
          <p:cNvPr id="550914" name="Rectangle 2"/>
          <p:cNvSpPr>
            <a:spLocks noGrp="1" noChangeArrowheads="1"/>
          </p:cNvSpPr>
          <p:nvPr>
            <p:ph type="title"/>
          </p:nvPr>
        </p:nvSpPr>
        <p:spPr>
          <a:xfrm>
            <a:off x="409575" y="123825"/>
            <a:ext cx="8547100" cy="715963"/>
          </a:xfrm>
        </p:spPr>
        <p:txBody>
          <a:bodyPr/>
          <a:lstStyle/>
          <a:p>
            <a:r>
              <a:rPr lang="en-US" sz="3400" dirty="0"/>
              <a:t>How Phase-Change Memory Works</a:t>
            </a:r>
          </a:p>
        </p:txBody>
      </p:sp>
      <p:sp>
        <p:nvSpPr>
          <p:cNvPr id="550915" name="Rectangle 3"/>
          <p:cNvSpPr>
            <a:spLocks noGrp="1" noChangeArrowheads="1"/>
          </p:cNvSpPr>
          <p:nvPr>
            <p:ph type="body" idx="1"/>
          </p:nvPr>
        </p:nvSpPr>
        <p:spPr>
          <a:xfrm>
            <a:off x="455613" y="4170866"/>
            <a:ext cx="8359775" cy="2061492"/>
          </a:xfrm>
        </p:spPr>
        <p:txBody>
          <a:bodyPr/>
          <a:lstStyle/>
          <a:p>
            <a:pPr marL="282575" indent="-282575">
              <a:lnSpc>
                <a:spcPct val="110000"/>
              </a:lnSpc>
            </a:pPr>
            <a:r>
              <a:rPr lang="en-US" sz="2000" dirty="0" smtClean="0">
                <a:solidFill>
                  <a:srgbClr val="000099"/>
                </a:solidFill>
              </a:rPr>
              <a:t>Short </a:t>
            </a:r>
            <a:r>
              <a:rPr lang="en-US" sz="2000" dirty="0">
                <a:solidFill>
                  <a:srgbClr val="000099"/>
                </a:solidFill>
              </a:rPr>
              <a:t>(10 ns), high pulse (0.5 mA) melts, </a:t>
            </a:r>
            <a:r>
              <a:rPr lang="en-US" sz="2000" u="sng" dirty="0" err="1">
                <a:solidFill>
                  <a:srgbClr val="000099"/>
                </a:solidFill>
              </a:rPr>
              <a:t>amorphizes</a:t>
            </a:r>
            <a:r>
              <a:rPr lang="en-US" sz="2000" u="sng" dirty="0">
                <a:solidFill>
                  <a:srgbClr val="000099"/>
                </a:solidFill>
              </a:rPr>
              <a:t> GST</a:t>
            </a:r>
          </a:p>
          <a:p>
            <a:pPr marL="282575" indent="-282575">
              <a:lnSpc>
                <a:spcPct val="110000"/>
              </a:lnSpc>
            </a:pPr>
            <a:r>
              <a:rPr lang="en-US" sz="2000" dirty="0">
                <a:solidFill>
                  <a:srgbClr val="000099"/>
                </a:solidFill>
              </a:rPr>
              <a:t>Longer (100 ns), lower pulse (0.1 </a:t>
            </a:r>
            <a:r>
              <a:rPr lang="en-US" sz="2000" dirty="0" err="1">
                <a:solidFill>
                  <a:srgbClr val="000099"/>
                </a:solidFill>
              </a:rPr>
              <a:t>mA</a:t>
            </a:r>
            <a:r>
              <a:rPr lang="en-US" sz="2000" dirty="0">
                <a:solidFill>
                  <a:srgbClr val="000099"/>
                </a:solidFill>
              </a:rPr>
              <a:t>) </a:t>
            </a:r>
            <a:r>
              <a:rPr lang="en-US" sz="2000" u="sng" dirty="0">
                <a:solidFill>
                  <a:srgbClr val="000099"/>
                </a:solidFill>
              </a:rPr>
              <a:t>crystallizes GST</a:t>
            </a:r>
          </a:p>
          <a:p>
            <a:pPr marL="282575" indent="-282575">
              <a:lnSpc>
                <a:spcPct val="110000"/>
              </a:lnSpc>
            </a:pPr>
            <a:r>
              <a:rPr lang="en-US" sz="2000" dirty="0">
                <a:solidFill>
                  <a:srgbClr val="000099"/>
                </a:solidFill>
              </a:rPr>
              <a:t>Small cell area (sits on top of heater), challenge is reliability and lowering programming </a:t>
            </a:r>
            <a:r>
              <a:rPr lang="en-US" sz="2000" dirty="0" smtClean="0">
                <a:solidFill>
                  <a:srgbClr val="000099"/>
                </a:solidFill>
              </a:rPr>
              <a:t>current</a:t>
            </a:r>
          </a:p>
          <a:p>
            <a:pPr marL="282575" indent="-282575">
              <a:lnSpc>
                <a:spcPct val="110000"/>
              </a:lnSpc>
            </a:pPr>
            <a:r>
              <a:rPr lang="en-US" sz="2000" dirty="0" smtClean="0">
                <a:solidFill>
                  <a:srgbClr val="000099"/>
                </a:solidFill>
              </a:rPr>
              <a:t>Scaling helps: smaller = faster = less switching energy (volume ↓)</a:t>
            </a:r>
            <a:endParaRPr lang="en-US" sz="2000" dirty="0">
              <a:solidFill>
                <a:srgbClr val="000099"/>
              </a:solidFill>
            </a:endParaRPr>
          </a:p>
        </p:txBody>
      </p:sp>
      <p:sp>
        <p:nvSpPr>
          <p:cNvPr id="550935" name="Rectangle 23"/>
          <p:cNvSpPr>
            <a:spLocks noChangeArrowheads="1"/>
          </p:cNvSpPr>
          <p:nvPr/>
        </p:nvSpPr>
        <p:spPr bwMode="auto">
          <a:xfrm>
            <a:off x="4956175" y="1703388"/>
            <a:ext cx="1781175" cy="1781175"/>
          </a:xfrm>
          <a:prstGeom prst="rect">
            <a:avLst/>
          </a:prstGeom>
          <a:solidFill>
            <a:schemeClr val="bg1"/>
          </a:solidFill>
          <a:ln w="15875" algn="ctr">
            <a:solidFill>
              <a:schemeClr val="tx1"/>
            </a:solidFill>
            <a:miter lim="800000"/>
            <a:headEnd/>
            <a:tailEnd/>
          </a:ln>
          <a:effectLst/>
        </p:spPr>
        <p:txBody>
          <a:bodyPr wrap="none" anchor="ctr">
            <a:spAutoFit/>
          </a:bodyPr>
          <a:lstStyle/>
          <a:p>
            <a:endParaRPr lang="en-US"/>
          </a:p>
        </p:txBody>
      </p:sp>
      <p:sp>
        <p:nvSpPr>
          <p:cNvPr id="550936" name="Rectangle 24" descr="Zig zag"/>
          <p:cNvSpPr>
            <a:spLocks noChangeArrowheads="1"/>
          </p:cNvSpPr>
          <p:nvPr/>
        </p:nvSpPr>
        <p:spPr bwMode="auto">
          <a:xfrm>
            <a:off x="5122863" y="1895475"/>
            <a:ext cx="1412875" cy="541338"/>
          </a:xfrm>
          <a:prstGeom prst="rect">
            <a:avLst/>
          </a:prstGeom>
          <a:pattFill prst="zigZag">
            <a:fgClr>
              <a:srgbClr val="CC66FF"/>
            </a:fgClr>
            <a:bgClr>
              <a:schemeClr val="bg1"/>
            </a:bgClr>
          </a:pattFill>
          <a:ln w="15875" algn="ctr">
            <a:solidFill>
              <a:schemeClr val="tx1"/>
            </a:solidFill>
            <a:miter lim="800000"/>
            <a:headEnd/>
            <a:tailEnd/>
          </a:ln>
          <a:effectLst/>
        </p:spPr>
        <p:txBody>
          <a:bodyPr anchor="ctr">
            <a:spAutoFit/>
          </a:bodyPr>
          <a:lstStyle/>
          <a:p>
            <a:endParaRPr lang="en-US"/>
          </a:p>
        </p:txBody>
      </p:sp>
      <p:sp>
        <p:nvSpPr>
          <p:cNvPr id="550937" name="Text Box 25"/>
          <p:cNvSpPr txBox="1">
            <a:spLocks noChangeArrowheads="1"/>
          </p:cNvSpPr>
          <p:nvPr/>
        </p:nvSpPr>
        <p:spPr bwMode="auto">
          <a:xfrm>
            <a:off x="5035550" y="2103438"/>
            <a:ext cx="755650" cy="288925"/>
          </a:xfrm>
          <a:prstGeom prst="rect">
            <a:avLst/>
          </a:prstGeom>
          <a:noFill/>
          <a:ln w="15875" algn="ctr">
            <a:noFill/>
            <a:miter lim="800000"/>
            <a:headEnd/>
            <a:tailEnd/>
          </a:ln>
          <a:effectLst/>
        </p:spPr>
        <p:txBody>
          <a:bodyPr wrap="none" lIns="0" tIns="0" rIns="0" bIns="0"/>
          <a:lstStyle/>
          <a:p>
            <a:r>
              <a:rPr lang="en-US" sz="1800" b="1"/>
              <a:t>GST</a:t>
            </a:r>
          </a:p>
        </p:txBody>
      </p:sp>
      <p:sp>
        <p:nvSpPr>
          <p:cNvPr id="550938" name="Rectangle 26"/>
          <p:cNvSpPr>
            <a:spLocks noChangeArrowheads="1"/>
          </p:cNvSpPr>
          <p:nvPr/>
        </p:nvSpPr>
        <p:spPr bwMode="auto">
          <a:xfrm>
            <a:off x="4956175" y="1703388"/>
            <a:ext cx="1781175" cy="374650"/>
          </a:xfrm>
          <a:prstGeom prst="rect">
            <a:avLst/>
          </a:prstGeom>
          <a:solidFill>
            <a:srgbClr val="969696"/>
          </a:solidFill>
          <a:ln w="15875" algn="ctr">
            <a:solidFill>
              <a:schemeClr val="tx1"/>
            </a:solidFill>
            <a:miter lim="800000"/>
            <a:headEnd/>
            <a:tailEnd/>
          </a:ln>
          <a:effectLst/>
        </p:spPr>
        <p:txBody>
          <a:bodyPr anchor="ctr">
            <a:spAutoFit/>
          </a:bodyPr>
          <a:lstStyle/>
          <a:p>
            <a:endParaRPr lang="en-US"/>
          </a:p>
        </p:txBody>
      </p:sp>
      <p:sp>
        <p:nvSpPr>
          <p:cNvPr id="550939" name="Text Box 27"/>
          <p:cNvSpPr txBox="1">
            <a:spLocks noChangeAspect="1" noChangeArrowheads="1"/>
          </p:cNvSpPr>
          <p:nvPr/>
        </p:nvSpPr>
        <p:spPr bwMode="auto">
          <a:xfrm>
            <a:off x="4984750" y="1401763"/>
            <a:ext cx="549275" cy="274637"/>
          </a:xfrm>
          <a:prstGeom prst="rect">
            <a:avLst/>
          </a:prstGeom>
          <a:noFill/>
          <a:ln w="15875" algn="ctr">
            <a:noFill/>
            <a:miter lim="800000"/>
            <a:headEnd/>
            <a:tailEnd/>
          </a:ln>
          <a:effectLst/>
        </p:spPr>
        <p:txBody>
          <a:bodyPr wrap="none" lIns="0" tIns="0" rIns="0" bIns="0">
            <a:spAutoFit/>
          </a:bodyPr>
          <a:lstStyle/>
          <a:p>
            <a:pPr algn="l"/>
            <a:r>
              <a:rPr lang="en-US" sz="1800" b="1"/>
              <a:t>PCM</a:t>
            </a:r>
          </a:p>
        </p:txBody>
      </p:sp>
      <p:sp>
        <p:nvSpPr>
          <p:cNvPr id="550940" name="AutoShape 28"/>
          <p:cNvSpPr>
            <a:spLocks noChangeArrowheads="1"/>
          </p:cNvSpPr>
          <p:nvPr/>
        </p:nvSpPr>
        <p:spPr bwMode="auto">
          <a:xfrm rot="-5400000">
            <a:off x="5700713" y="2119312"/>
            <a:ext cx="533400" cy="657225"/>
          </a:xfrm>
          <a:prstGeom prst="flowChartDelay">
            <a:avLst/>
          </a:prstGeom>
          <a:pattFill prst="lgConfetti">
            <a:fgClr>
              <a:srgbClr val="CC66FF"/>
            </a:fgClr>
            <a:bgClr>
              <a:schemeClr val="bg1"/>
            </a:bgClr>
          </a:pattFill>
          <a:ln w="15875" algn="ctr">
            <a:solidFill>
              <a:schemeClr val="tx1"/>
            </a:solidFill>
            <a:miter lim="800000"/>
            <a:headEnd/>
            <a:tailEnd/>
          </a:ln>
          <a:effectLst/>
        </p:spPr>
        <p:txBody>
          <a:bodyPr anchor="ctr">
            <a:spAutoFit/>
          </a:bodyPr>
          <a:lstStyle/>
          <a:p>
            <a:endParaRPr lang="en-US"/>
          </a:p>
        </p:txBody>
      </p:sp>
      <p:sp>
        <p:nvSpPr>
          <p:cNvPr id="550941" name="Rectangle 29"/>
          <p:cNvSpPr>
            <a:spLocks noChangeArrowheads="1"/>
          </p:cNvSpPr>
          <p:nvPr/>
        </p:nvSpPr>
        <p:spPr bwMode="auto">
          <a:xfrm>
            <a:off x="5472113" y="2446338"/>
            <a:ext cx="990600" cy="466725"/>
          </a:xfrm>
          <a:prstGeom prst="rect">
            <a:avLst/>
          </a:prstGeom>
          <a:solidFill>
            <a:schemeClr val="bg1"/>
          </a:solidFill>
          <a:ln w="15875" algn="ctr">
            <a:noFill/>
            <a:miter lim="800000"/>
            <a:headEnd/>
            <a:tailEnd/>
          </a:ln>
          <a:effectLst/>
        </p:spPr>
        <p:txBody>
          <a:bodyPr wrap="none" anchor="ctr">
            <a:spAutoFit/>
          </a:bodyPr>
          <a:lstStyle/>
          <a:p>
            <a:endParaRPr lang="en-US"/>
          </a:p>
        </p:txBody>
      </p:sp>
      <p:sp>
        <p:nvSpPr>
          <p:cNvPr id="550942" name="Line 30"/>
          <p:cNvSpPr>
            <a:spLocks noChangeShapeType="1"/>
          </p:cNvSpPr>
          <p:nvPr/>
        </p:nvSpPr>
        <p:spPr bwMode="auto">
          <a:xfrm>
            <a:off x="5207000" y="2436813"/>
            <a:ext cx="1255713" cy="0"/>
          </a:xfrm>
          <a:prstGeom prst="line">
            <a:avLst/>
          </a:prstGeom>
          <a:noFill/>
          <a:ln w="15875">
            <a:solidFill>
              <a:schemeClr val="tx1"/>
            </a:solidFill>
            <a:round/>
            <a:headEnd/>
            <a:tailEnd/>
          </a:ln>
          <a:effectLst/>
        </p:spPr>
        <p:txBody>
          <a:bodyPr wrap="none" anchor="ctr">
            <a:spAutoFit/>
          </a:bodyPr>
          <a:lstStyle/>
          <a:p>
            <a:endParaRPr lang="en-US"/>
          </a:p>
        </p:txBody>
      </p:sp>
      <p:sp>
        <p:nvSpPr>
          <p:cNvPr id="550943" name="Rectangle 31"/>
          <p:cNvSpPr>
            <a:spLocks noChangeArrowheads="1"/>
          </p:cNvSpPr>
          <p:nvPr/>
        </p:nvSpPr>
        <p:spPr bwMode="auto">
          <a:xfrm>
            <a:off x="5722938" y="2436813"/>
            <a:ext cx="488950" cy="644525"/>
          </a:xfrm>
          <a:prstGeom prst="rect">
            <a:avLst/>
          </a:prstGeom>
          <a:solidFill>
            <a:srgbClr val="666699"/>
          </a:solidFill>
          <a:ln w="15875" algn="ctr">
            <a:solidFill>
              <a:schemeClr val="tx1"/>
            </a:solidFill>
            <a:miter lim="800000"/>
            <a:headEnd/>
            <a:tailEnd/>
          </a:ln>
          <a:effectLst/>
        </p:spPr>
        <p:txBody>
          <a:bodyPr anchor="ctr">
            <a:spAutoFit/>
          </a:bodyPr>
          <a:lstStyle/>
          <a:p>
            <a:endParaRPr lang="en-US"/>
          </a:p>
        </p:txBody>
      </p:sp>
      <p:sp>
        <p:nvSpPr>
          <p:cNvPr id="550944" name="Rectangle 32"/>
          <p:cNvSpPr>
            <a:spLocks noChangeArrowheads="1"/>
          </p:cNvSpPr>
          <p:nvPr/>
        </p:nvSpPr>
        <p:spPr bwMode="auto">
          <a:xfrm>
            <a:off x="4956175" y="3038475"/>
            <a:ext cx="1781175" cy="446088"/>
          </a:xfrm>
          <a:prstGeom prst="rect">
            <a:avLst/>
          </a:prstGeom>
          <a:solidFill>
            <a:srgbClr val="969696"/>
          </a:solidFill>
          <a:ln w="15875" algn="ctr">
            <a:solidFill>
              <a:schemeClr val="tx1"/>
            </a:solidFill>
            <a:miter lim="800000"/>
            <a:headEnd/>
            <a:tailEnd/>
          </a:ln>
          <a:effectLst/>
        </p:spPr>
        <p:txBody>
          <a:bodyPr anchor="ctr">
            <a:spAutoFit/>
          </a:bodyPr>
          <a:lstStyle/>
          <a:p>
            <a:endParaRPr lang="en-US"/>
          </a:p>
        </p:txBody>
      </p:sp>
      <p:sp>
        <p:nvSpPr>
          <p:cNvPr id="550945" name="AutoShape 33"/>
          <p:cNvSpPr>
            <a:spLocks noChangeArrowheads="1"/>
          </p:cNvSpPr>
          <p:nvPr/>
        </p:nvSpPr>
        <p:spPr bwMode="auto">
          <a:xfrm>
            <a:off x="5805488" y="2830513"/>
            <a:ext cx="323850" cy="398462"/>
          </a:xfrm>
          <a:prstGeom prst="upArrow">
            <a:avLst>
              <a:gd name="adj1" fmla="val 36556"/>
              <a:gd name="adj2" fmla="val 33221"/>
            </a:avLst>
          </a:prstGeom>
          <a:gradFill rotWithShape="1">
            <a:gsLst>
              <a:gs pos="0">
                <a:schemeClr val="accent1">
                  <a:gamma/>
                  <a:shade val="76078"/>
                  <a:invGamma/>
                </a:schemeClr>
              </a:gs>
              <a:gs pos="100000">
                <a:schemeClr val="accent1"/>
              </a:gs>
            </a:gsLst>
            <a:lin ang="5400000" scaled="1"/>
          </a:gradFill>
          <a:ln w="15875" algn="ctr">
            <a:solidFill>
              <a:schemeClr val="tx1"/>
            </a:solidFill>
            <a:miter lim="800000"/>
            <a:headEnd/>
            <a:tailEnd/>
          </a:ln>
          <a:effectLst/>
        </p:spPr>
        <p:txBody>
          <a:bodyPr anchor="ctr">
            <a:spAutoFit/>
          </a:bodyPr>
          <a:lstStyle/>
          <a:p>
            <a:endParaRPr lang="en-US"/>
          </a:p>
        </p:txBody>
      </p:sp>
      <p:sp>
        <p:nvSpPr>
          <p:cNvPr id="550932" name="Text Box 20"/>
          <p:cNvSpPr txBox="1">
            <a:spLocks noChangeArrowheads="1"/>
          </p:cNvSpPr>
          <p:nvPr/>
        </p:nvSpPr>
        <p:spPr bwMode="auto">
          <a:xfrm>
            <a:off x="7078663" y="2200275"/>
            <a:ext cx="960437" cy="274638"/>
          </a:xfrm>
          <a:prstGeom prst="rect">
            <a:avLst/>
          </a:prstGeom>
          <a:noFill/>
          <a:ln w="15875" algn="ctr">
            <a:noFill/>
            <a:miter lim="800000"/>
            <a:headEnd/>
            <a:tailEnd/>
          </a:ln>
          <a:effectLst/>
        </p:spPr>
        <p:txBody>
          <a:bodyPr wrap="none">
            <a:spAutoFit/>
          </a:bodyPr>
          <a:lstStyle/>
          <a:p>
            <a:pPr algn="r"/>
            <a:r>
              <a:rPr lang="en-US">
                <a:latin typeface="Arial" charset="0"/>
              </a:rPr>
              <a:t>Amorphous</a:t>
            </a:r>
          </a:p>
        </p:txBody>
      </p:sp>
      <p:sp>
        <p:nvSpPr>
          <p:cNvPr id="550923" name="Line 11"/>
          <p:cNvSpPr>
            <a:spLocks noChangeShapeType="1"/>
          </p:cNvSpPr>
          <p:nvPr/>
        </p:nvSpPr>
        <p:spPr bwMode="auto">
          <a:xfrm>
            <a:off x="6067425" y="2333625"/>
            <a:ext cx="1066800" cy="0"/>
          </a:xfrm>
          <a:prstGeom prst="line">
            <a:avLst/>
          </a:prstGeom>
          <a:noFill/>
          <a:ln w="25400">
            <a:solidFill>
              <a:schemeClr val="tx1"/>
            </a:solidFill>
            <a:round/>
            <a:headEnd/>
            <a:tailEnd/>
          </a:ln>
          <a:effectLst/>
        </p:spPr>
        <p:txBody>
          <a:bodyPr anchor="ctr">
            <a:spAutoFit/>
          </a:bodyPr>
          <a:lstStyle/>
          <a:p>
            <a:endParaRPr lang="en-US"/>
          </a:p>
        </p:txBody>
      </p:sp>
      <p:sp>
        <p:nvSpPr>
          <p:cNvPr id="550933" name="Line 21"/>
          <p:cNvSpPr>
            <a:spLocks noChangeShapeType="1"/>
          </p:cNvSpPr>
          <p:nvPr/>
        </p:nvSpPr>
        <p:spPr bwMode="auto">
          <a:xfrm flipV="1">
            <a:off x="6419850" y="1838325"/>
            <a:ext cx="695325" cy="352425"/>
          </a:xfrm>
          <a:prstGeom prst="line">
            <a:avLst/>
          </a:prstGeom>
          <a:noFill/>
          <a:ln w="25400">
            <a:solidFill>
              <a:schemeClr val="tx1"/>
            </a:solidFill>
            <a:round/>
            <a:headEnd/>
            <a:tailEnd/>
          </a:ln>
          <a:effectLst/>
        </p:spPr>
        <p:txBody>
          <a:bodyPr anchor="ctr">
            <a:spAutoFit/>
          </a:bodyPr>
          <a:lstStyle/>
          <a:p>
            <a:endParaRPr lang="en-US"/>
          </a:p>
        </p:txBody>
      </p:sp>
      <p:sp>
        <p:nvSpPr>
          <p:cNvPr id="550934" name="Text Box 22"/>
          <p:cNvSpPr txBox="1">
            <a:spLocks noChangeArrowheads="1"/>
          </p:cNvSpPr>
          <p:nvPr/>
        </p:nvSpPr>
        <p:spPr bwMode="auto">
          <a:xfrm>
            <a:off x="6913563" y="1581150"/>
            <a:ext cx="1154112" cy="274638"/>
          </a:xfrm>
          <a:prstGeom prst="rect">
            <a:avLst/>
          </a:prstGeom>
          <a:noFill/>
          <a:ln w="15875" algn="ctr">
            <a:noFill/>
            <a:miter lim="800000"/>
            <a:headEnd/>
            <a:tailEnd/>
          </a:ln>
          <a:effectLst/>
        </p:spPr>
        <p:txBody>
          <a:bodyPr wrap="none">
            <a:spAutoFit/>
          </a:bodyPr>
          <a:lstStyle/>
          <a:p>
            <a:pPr algn="r"/>
            <a:r>
              <a:rPr lang="en-US">
                <a:latin typeface="Arial" charset="0"/>
              </a:rPr>
              <a:t>Polycrystalline</a:t>
            </a:r>
          </a:p>
        </p:txBody>
      </p:sp>
      <p:sp>
        <p:nvSpPr>
          <p:cNvPr id="550953" name="Rectangle 41"/>
          <p:cNvSpPr>
            <a:spLocks noChangeArrowheads="1"/>
          </p:cNvSpPr>
          <p:nvPr/>
        </p:nvSpPr>
        <p:spPr bwMode="auto">
          <a:xfrm>
            <a:off x="1177925" y="2401888"/>
            <a:ext cx="2570163" cy="500062"/>
          </a:xfrm>
          <a:prstGeom prst="rect">
            <a:avLst/>
          </a:prstGeom>
          <a:gradFill rotWithShape="1">
            <a:gsLst>
              <a:gs pos="0">
                <a:srgbClr val="DDDDDD"/>
              </a:gs>
              <a:gs pos="100000">
                <a:srgbClr val="B2B2B2"/>
              </a:gs>
            </a:gsLst>
            <a:lin ang="5400000" scaled="1"/>
          </a:gradFill>
          <a:ln w="9525">
            <a:noFill/>
            <a:miter lim="800000"/>
            <a:headEnd/>
            <a:tailEnd/>
          </a:ln>
        </p:spPr>
        <p:txBody>
          <a:bodyPr/>
          <a:lstStyle/>
          <a:p>
            <a:endParaRPr lang="en-US"/>
          </a:p>
        </p:txBody>
      </p:sp>
      <p:sp>
        <p:nvSpPr>
          <p:cNvPr id="550963" name="Freeform 51"/>
          <p:cNvSpPr>
            <a:spLocks/>
          </p:cNvSpPr>
          <p:nvPr/>
        </p:nvSpPr>
        <p:spPr bwMode="auto">
          <a:xfrm>
            <a:off x="1414463" y="1524000"/>
            <a:ext cx="641350" cy="1955800"/>
          </a:xfrm>
          <a:custGeom>
            <a:avLst/>
            <a:gdLst/>
            <a:ahLst/>
            <a:cxnLst>
              <a:cxn ang="0">
                <a:pos x="0" y="1642"/>
              </a:cxn>
              <a:cxn ang="0">
                <a:pos x="32" y="1153"/>
              </a:cxn>
              <a:cxn ang="0">
                <a:pos x="156" y="547"/>
              </a:cxn>
              <a:cxn ang="0">
                <a:pos x="352" y="202"/>
              </a:cxn>
              <a:cxn ang="0">
                <a:pos x="539" y="0"/>
              </a:cxn>
            </a:cxnLst>
            <a:rect l="0" t="0" r="r" b="b"/>
            <a:pathLst>
              <a:path w="539" h="1642">
                <a:moveTo>
                  <a:pt x="0" y="1642"/>
                </a:moveTo>
                <a:cubicBezTo>
                  <a:pt x="3" y="1489"/>
                  <a:pt x="6" y="1335"/>
                  <a:pt x="32" y="1153"/>
                </a:cubicBezTo>
                <a:cubicBezTo>
                  <a:pt x="58" y="970"/>
                  <a:pt x="103" y="706"/>
                  <a:pt x="156" y="547"/>
                </a:cubicBezTo>
                <a:cubicBezTo>
                  <a:pt x="210" y="389"/>
                  <a:pt x="288" y="293"/>
                  <a:pt x="352" y="202"/>
                </a:cubicBezTo>
                <a:cubicBezTo>
                  <a:pt x="415" y="110"/>
                  <a:pt x="477" y="55"/>
                  <a:pt x="539" y="0"/>
                </a:cubicBezTo>
              </a:path>
            </a:pathLst>
          </a:custGeom>
          <a:noFill/>
          <a:ln w="28575" cap="flat">
            <a:solidFill>
              <a:srgbClr val="008000"/>
            </a:solidFill>
            <a:prstDash val="solid"/>
            <a:round/>
            <a:headEnd/>
            <a:tailEnd/>
          </a:ln>
        </p:spPr>
        <p:txBody>
          <a:bodyPr/>
          <a:lstStyle/>
          <a:p>
            <a:endParaRPr lang="en-US"/>
          </a:p>
        </p:txBody>
      </p:sp>
      <p:sp>
        <p:nvSpPr>
          <p:cNvPr id="550964" name="Freeform 52"/>
          <p:cNvSpPr>
            <a:spLocks/>
          </p:cNvSpPr>
          <p:nvPr/>
        </p:nvSpPr>
        <p:spPr bwMode="auto">
          <a:xfrm>
            <a:off x="1414463" y="2560638"/>
            <a:ext cx="657225" cy="908050"/>
          </a:xfrm>
          <a:custGeom>
            <a:avLst/>
            <a:gdLst/>
            <a:ahLst/>
            <a:cxnLst>
              <a:cxn ang="0">
                <a:pos x="0" y="762"/>
              </a:cxn>
              <a:cxn ang="0">
                <a:pos x="32" y="535"/>
              </a:cxn>
              <a:cxn ang="0">
                <a:pos x="160" y="254"/>
              </a:cxn>
              <a:cxn ang="0">
                <a:pos x="360" y="94"/>
              </a:cxn>
              <a:cxn ang="0">
                <a:pos x="552" y="0"/>
              </a:cxn>
            </a:cxnLst>
            <a:rect l="0" t="0" r="r" b="b"/>
            <a:pathLst>
              <a:path w="552" h="762">
                <a:moveTo>
                  <a:pt x="0" y="762"/>
                </a:moveTo>
                <a:cubicBezTo>
                  <a:pt x="3" y="691"/>
                  <a:pt x="6" y="620"/>
                  <a:pt x="32" y="535"/>
                </a:cubicBezTo>
                <a:cubicBezTo>
                  <a:pt x="59" y="450"/>
                  <a:pt x="106" y="328"/>
                  <a:pt x="160" y="254"/>
                </a:cubicBezTo>
                <a:cubicBezTo>
                  <a:pt x="215" y="181"/>
                  <a:pt x="295" y="136"/>
                  <a:pt x="360" y="94"/>
                </a:cubicBezTo>
                <a:cubicBezTo>
                  <a:pt x="425" y="51"/>
                  <a:pt x="489" y="26"/>
                  <a:pt x="552" y="0"/>
                </a:cubicBezTo>
              </a:path>
            </a:pathLst>
          </a:custGeom>
          <a:noFill/>
          <a:ln w="28575" cap="flat">
            <a:solidFill>
              <a:srgbClr val="FF3300"/>
            </a:solidFill>
            <a:prstDash val="solid"/>
            <a:round/>
            <a:headEnd/>
            <a:tailEnd/>
          </a:ln>
        </p:spPr>
        <p:txBody>
          <a:bodyPr/>
          <a:lstStyle/>
          <a:p>
            <a:endParaRPr lang="en-US"/>
          </a:p>
        </p:txBody>
      </p:sp>
      <p:sp>
        <p:nvSpPr>
          <p:cNvPr id="550965" name="Freeform 53"/>
          <p:cNvSpPr>
            <a:spLocks/>
          </p:cNvSpPr>
          <p:nvPr/>
        </p:nvSpPr>
        <p:spPr bwMode="auto">
          <a:xfrm>
            <a:off x="2673350" y="2497138"/>
            <a:ext cx="1146175" cy="971550"/>
          </a:xfrm>
          <a:custGeom>
            <a:avLst/>
            <a:gdLst/>
            <a:ahLst/>
            <a:cxnLst>
              <a:cxn ang="0">
                <a:pos x="0" y="0"/>
              </a:cxn>
              <a:cxn ang="0">
                <a:pos x="149" y="286"/>
              </a:cxn>
              <a:cxn ang="0">
                <a:pos x="493" y="587"/>
              </a:cxn>
              <a:cxn ang="0">
                <a:pos x="803" y="759"/>
              </a:cxn>
              <a:cxn ang="0">
                <a:pos x="963" y="816"/>
              </a:cxn>
            </a:cxnLst>
            <a:rect l="0" t="0" r="r" b="b"/>
            <a:pathLst>
              <a:path w="963" h="816">
                <a:moveTo>
                  <a:pt x="0" y="0"/>
                </a:moveTo>
                <a:cubicBezTo>
                  <a:pt x="34" y="94"/>
                  <a:pt x="67" y="189"/>
                  <a:pt x="149" y="286"/>
                </a:cubicBezTo>
                <a:cubicBezTo>
                  <a:pt x="232" y="384"/>
                  <a:pt x="384" y="508"/>
                  <a:pt x="493" y="587"/>
                </a:cubicBezTo>
                <a:cubicBezTo>
                  <a:pt x="602" y="666"/>
                  <a:pt x="725" y="721"/>
                  <a:pt x="803" y="759"/>
                </a:cubicBezTo>
                <a:cubicBezTo>
                  <a:pt x="881" y="797"/>
                  <a:pt x="940" y="816"/>
                  <a:pt x="963" y="816"/>
                </a:cubicBezTo>
              </a:path>
            </a:pathLst>
          </a:custGeom>
          <a:noFill/>
          <a:ln w="28575" cap="flat">
            <a:solidFill>
              <a:srgbClr val="FF3300"/>
            </a:solidFill>
            <a:prstDash val="solid"/>
            <a:round/>
            <a:headEnd/>
            <a:tailEnd/>
          </a:ln>
        </p:spPr>
        <p:txBody>
          <a:bodyPr/>
          <a:lstStyle/>
          <a:p>
            <a:endParaRPr lang="en-US"/>
          </a:p>
        </p:txBody>
      </p:sp>
      <p:sp>
        <p:nvSpPr>
          <p:cNvPr id="550966" name="Freeform 54"/>
          <p:cNvSpPr>
            <a:spLocks/>
          </p:cNvSpPr>
          <p:nvPr/>
        </p:nvSpPr>
        <p:spPr bwMode="auto">
          <a:xfrm>
            <a:off x="2060575" y="1511300"/>
            <a:ext cx="1292225" cy="1962150"/>
          </a:xfrm>
          <a:custGeom>
            <a:avLst/>
            <a:gdLst/>
            <a:ahLst/>
            <a:cxnLst>
              <a:cxn ang="0">
                <a:pos x="1087" y="1648"/>
              </a:cxn>
              <a:cxn ang="0">
                <a:pos x="0" y="0"/>
              </a:cxn>
            </a:cxnLst>
            <a:rect l="0" t="0" r="r" b="b"/>
            <a:pathLst>
              <a:path w="1087" h="1648">
                <a:moveTo>
                  <a:pt x="1087" y="1648"/>
                </a:moveTo>
                <a:cubicBezTo>
                  <a:pt x="489" y="1596"/>
                  <a:pt x="17" y="881"/>
                  <a:pt x="0" y="0"/>
                </a:cubicBezTo>
              </a:path>
            </a:pathLst>
          </a:custGeom>
          <a:noFill/>
          <a:ln w="26988" cap="flat">
            <a:solidFill>
              <a:srgbClr val="009900"/>
            </a:solidFill>
            <a:prstDash val="solid"/>
            <a:round/>
            <a:headEnd/>
            <a:tailEnd/>
          </a:ln>
        </p:spPr>
        <p:txBody>
          <a:bodyPr/>
          <a:lstStyle/>
          <a:p>
            <a:endParaRPr lang="en-US"/>
          </a:p>
        </p:txBody>
      </p:sp>
      <p:sp>
        <p:nvSpPr>
          <p:cNvPr id="550967" name="Line 55"/>
          <p:cNvSpPr>
            <a:spLocks noChangeShapeType="1"/>
          </p:cNvSpPr>
          <p:nvPr/>
        </p:nvSpPr>
        <p:spPr bwMode="auto">
          <a:xfrm>
            <a:off x="1171575" y="2076450"/>
            <a:ext cx="2593975" cy="1588"/>
          </a:xfrm>
          <a:prstGeom prst="line">
            <a:avLst/>
          </a:prstGeom>
          <a:noFill/>
          <a:ln w="19050">
            <a:solidFill>
              <a:srgbClr val="000000"/>
            </a:solidFill>
            <a:round/>
            <a:headEnd/>
            <a:tailEnd/>
          </a:ln>
        </p:spPr>
        <p:txBody>
          <a:bodyPr/>
          <a:lstStyle/>
          <a:p>
            <a:endParaRPr lang="en-US"/>
          </a:p>
        </p:txBody>
      </p:sp>
      <p:sp>
        <p:nvSpPr>
          <p:cNvPr id="550968" name="Freeform 56"/>
          <p:cNvSpPr>
            <a:spLocks noEditPoints="1"/>
          </p:cNvSpPr>
          <p:nvPr/>
        </p:nvSpPr>
        <p:spPr bwMode="auto">
          <a:xfrm>
            <a:off x="1171575" y="2401888"/>
            <a:ext cx="2571750" cy="7937"/>
          </a:xfrm>
          <a:custGeom>
            <a:avLst/>
            <a:gdLst/>
            <a:ahLst/>
            <a:cxnLst>
              <a:cxn ang="0">
                <a:pos x="0" y="7"/>
              </a:cxn>
              <a:cxn ang="0">
                <a:pos x="81" y="7"/>
              </a:cxn>
              <a:cxn ang="0">
                <a:pos x="133" y="0"/>
              </a:cxn>
              <a:cxn ang="0">
                <a:pos x="155" y="0"/>
              </a:cxn>
              <a:cxn ang="0">
                <a:pos x="155" y="0"/>
              </a:cxn>
              <a:cxn ang="0">
                <a:pos x="207" y="7"/>
              </a:cxn>
              <a:cxn ang="0">
                <a:pos x="289" y="7"/>
              </a:cxn>
              <a:cxn ang="0">
                <a:pos x="341" y="0"/>
              </a:cxn>
              <a:cxn ang="0">
                <a:pos x="363" y="0"/>
              </a:cxn>
              <a:cxn ang="0">
                <a:pos x="363" y="0"/>
              </a:cxn>
              <a:cxn ang="0">
                <a:pos x="415" y="7"/>
              </a:cxn>
              <a:cxn ang="0">
                <a:pos x="497" y="7"/>
              </a:cxn>
              <a:cxn ang="0">
                <a:pos x="549" y="0"/>
              </a:cxn>
              <a:cxn ang="0">
                <a:pos x="571" y="0"/>
              </a:cxn>
              <a:cxn ang="0">
                <a:pos x="571" y="0"/>
              </a:cxn>
              <a:cxn ang="0">
                <a:pos x="623" y="7"/>
              </a:cxn>
              <a:cxn ang="0">
                <a:pos x="705" y="7"/>
              </a:cxn>
              <a:cxn ang="0">
                <a:pos x="757" y="0"/>
              </a:cxn>
              <a:cxn ang="0">
                <a:pos x="779" y="0"/>
              </a:cxn>
              <a:cxn ang="0">
                <a:pos x="779" y="0"/>
              </a:cxn>
              <a:cxn ang="0">
                <a:pos x="831" y="7"/>
              </a:cxn>
              <a:cxn ang="0">
                <a:pos x="913" y="7"/>
              </a:cxn>
              <a:cxn ang="0">
                <a:pos x="964" y="0"/>
              </a:cxn>
              <a:cxn ang="0">
                <a:pos x="987" y="0"/>
              </a:cxn>
              <a:cxn ang="0">
                <a:pos x="987" y="0"/>
              </a:cxn>
              <a:cxn ang="0">
                <a:pos x="1039" y="7"/>
              </a:cxn>
              <a:cxn ang="0">
                <a:pos x="1120" y="7"/>
              </a:cxn>
              <a:cxn ang="0">
                <a:pos x="1172" y="0"/>
              </a:cxn>
              <a:cxn ang="0">
                <a:pos x="1194" y="0"/>
              </a:cxn>
              <a:cxn ang="0">
                <a:pos x="1194" y="0"/>
              </a:cxn>
              <a:cxn ang="0">
                <a:pos x="1247" y="7"/>
              </a:cxn>
              <a:cxn ang="0">
                <a:pos x="1328" y="7"/>
              </a:cxn>
              <a:cxn ang="0">
                <a:pos x="1380" y="0"/>
              </a:cxn>
              <a:cxn ang="0">
                <a:pos x="1402" y="0"/>
              </a:cxn>
              <a:cxn ang="0">
                <a:pos x="1402" y="0"/>
              </a:cxn>
              <a:cxn ang="0">
                <a:pos x="1454" y="7"/>
              </a:cxn>
              <a:cxn ang="0">
                <a:pos x="1536" y="7"/>
              </a:cxn>
              <a:cxn ang="0">
                <a:pos x="1588" y="0"/>
              </a:cxn>
              <a:cxn ang="0">
                <a:pos x="1610" y="0"/>
              </a:cxn>
              <a:cxn ang="0">
                <a:pos x="1610" y="0"/>
              </a:cxn>
              <a:cxn ang="0">
                <a:pos x="1662" y="7"/>
              </a:cxn>
              <a:cxn ang="0">
                <a:pos x="1744" y="7"/>
              </a:cxn>
              <a:cxn ang="0">
                <a:pos x="1796" y="0"/>
              </a:cxn>
              <a:cxn ang="0">
                <a:pos x="1818" y="0"/>
              </a:cxn>
              <a:cxn ang="0">
                <a:pos x="1818" y="0"/>
              </a:cxn>
              <a:cxn ang="0">
                <a:pos x="1870" y="7"/>
              </a:cxn>
              <a:cxn ang="0">
                <a:pos x="1952" y="7"/>
              </a:cxn>
              <a:cxn ang="0">
                <a:pos x="2004" y="0"/>
              </a:cxn>
              <a:cxn ang="0">
                <a:pos x="2026" y="0"/>
              </a:cxn>
              <a:cxn ang="0">
                <a:pos x="2026" y="0"/>
              </a:cxn>
              <a:cxn ang="0">
                <a:pos x="2078" y="7"/>
              </a:cxn>
              <a:cxn ang="0">
                <a:pos x="2160" y="7"/>
              </a:cxn>
            </a:cxnLst>
            <a:rect l="0" t="0" r="r" b="b"/>
            <a:pathLst>
              <a:path w="2160" h="7">
                <a:moveTo>
                  <a:pt x="0" y="0"/>
                </a:moveTo>
                <a:lnTo>
                  <a:pt x="29" y="0"/>
                </a:lnTo>
                <a:lnTo>
                  <a:pt x="29" y="7"/>
                </a:lnTo>
                <a:lnTo>
                  <a:pt x="0" y="7"/>
                </a:lnTo>
                <a:lnTo>
                  <a:pt x="0" y="0"/>
                </a:lnTo>
                <a:close/>
                <a:moveTo>
                  <a:pt x="51" y="0"/>
                </a:moveTo>
                <a:lnTo>
                  <a:pt x="81" y="0"/>
                </a:lnTo>
                <a:lnTo>
                  <a:pt x="81" y="7"/>
                </a:lnTo>
                <a:lnTo>
                  <a:pt x="51" y="7"/>
                </a:lnTo>
                <a:lnTo>
                  <a:pt x="51" y="0"/>
                </a:lnTo>
                <a:close/>
                <a:moveTo>
                  <a:pt x="103" y="0"/>
                </a:moveTo>
                <a:lnTo>
                  <a:pt x="133" y="0"/>
                </a:lnTo>
                <a:lnTo>
                  <a:pt x="133" y="7"/>
                </a:lnTo>
                <a:lnTo>
                  <a:pt x="103" y="7"/>
                </a:lnTo>
                <a:lnTo>
                  <a:pt x="103" y="0"/>
                </a:lnTo>
                <a:close/>
                <a:moveTo>
                  <a:pt x="155" y="0"/>
                </a:moveTo>
                <a:lnTo>
                  <a:pt x="185" y="0"/>
                </a:lnTo>
                <a:lnTo>
                  <a:pt x="185" y="7"/>
                </a:lnTo>
                <a:lnTo>
                  <a:pt x="155" y="7"/>
                </a:lnTo>
                <a:lnTo>
                  <a:pt x="155" y="0"/>
                </a:lnTo>
                <a:close/>
                <a:moveTo>
                  <a:pt x="207" y="0"/>
                </a:moveTo>
                <a:lnTo>
                  <a:pt x="237" y="0"/>
                </a:lnTo>
                <a:lnTo>
                  <a:pt x="237" y="7"/>
                </a:lnTo>
                <a:lnTo>
                  <a:pt x="207" y="7"/>
                </a:lnTo>
                <a:lnTo>
                  <a:pt x="207" y="0"/>
                </a:lnTo>
                <a:close/>
                <a:moveTo>
                  <a:pt x="259" y="0"/>
                </a:moveTo>
                <a:lnTo>
                  <a:pt x="289" y="0"/>
                </a:lnTo>
                <a:lnTo>
                  <a:pt x="289" y="7"/>
                </a:lnTo>
                <a:lnTo>
                  <a:pt x="259" y="7"/>
                </a:lnTo>
                <a:lnTo>
                  <a:pt x="259" y="0"/>
                </a:lnTo>
                <a:close/>
                <a:moveTo>
                  <a:pt x="311" y="0"/>
                </a:moveTo>
                <a:lnTo>
                  <a:pt x="341" y="0"/>
                </a:lnTo>
                <a:lnTo>
                  <a:pt x="341" y="7"/>
                </a:lnTo>
                <a:lnTo>
                  <a:pt x="311" y="7"/>
                </a:lnTo>
                <a:lnTo>
                  <a:pt x="311" y="0"/>
                </a:lnTo>
                <a:close/>
                <a:moveTo>
                  <a:pt x="363" y="0"/>
                </a:moveTo>
                <a:lnTo>
                  <a:pt x="393" y="0"/>
                </a:lnTo>
                <a:lnTo>
                  <a:pt x="393" y="7"/>
                </a:lnTo>
                <a:lnTo>
                  <a:pt x="363" y="7"/>
                </a:lnTo>
                <a:lnTo>
                  <a:pt x="363" y="0"/>
                </a:lnTo>
                <a:close/>
                <a:moveTo>
                  <a:pt x="415" y="0"/>
                </a:moveTo>
                <a:lnTo>
                  <a:pt x="445" y="0"/>
                </a:lnTo>
                <a:lnTo>
                  <a:pt x="445" y="7"/>
                </a:lnTo>
                <a:lnTo>
                  <a:pt x="415" y="7"/>
                </a:lnTo>
                <a:lnTo>
                  <a:pt x="415" y="0"/>
                </a:lnTo>
                <a:close/>
                <a:moveTo>
                  <a:pt x="467" y="0"/>
                </a:moveTo>
                <a:lnTo>
                  <a:pt x="497" y="0"/>
                </a:lnTo>
                <a:lnTo>
                  <a:pt x="497" y="7"/>
                </a:lnTo>
                <a:lnTo>
                  <a:pt x="467" y="7"/>
                </a:lnTo>
                <a:lnTo>
                  <a:pt x="467" y="0"/>
                </a:lnTo>
                <a:close/>
                <a:moveTo>
                  <a:pt x="519" y="0"/>
                </a:moveTo>
                <a:lnTo>
                  <a:pt x="549" y="0"/>
                </a:lnTo>
                <a:lnTo>
                  <a:pt x="549" y="7"/>
                </a:lnTo>
                <a:lnTo>
                  <a:pt x="519" y="7"/>
                </a:lnTo>
                <a:lnTo>
                  <a:pt x="519" y="0"/>
                </a:lnTo>
                <a:close/>
                <a:moveTo>
                  <a:pt x="571" y="0"/>
                </a:moveTo>
                <a:lnTo>
                  <a:pt x="601" y="0"/>
                </a:lnTo>
                <a:lnTo>
                  <a:pt x="601" y="7"/>
                </a:lnTo>
                <a:lnTo>
                  <a:pt x="571" y="7"/>
                </a:lnTo>
                <a:lnTo>
                  <a:pt x="571" y="0"/>
                </a:lnTo>
                <a:close/>
                <a:moveTo>
                  <a:pt x="623" y="0"/>
                </a:moveTo>
                <a:lnTo>
                  <a:pt x="653" y="0"/>
                </a:lnTo>
                <a:lnTo>
                  <a:pt x="653" y="7"/>
                </a:lnTo>
                <a:lnTo>
                  <a:pt x="623" y="7"/>
                </a:lnTo>
                <a:lnTo>
                  <a:pt x="623" y="0"/>
                </a:lnTo>
                <a:close/>
                <a:moveTo>
                  <a:pt x="675" y="0"/>
                </a:moveTo>
                <a:lnTo>
                  <a:pt x="705" y="0"/>
                </a:lnTo>
                <a:lnTo>
                  <a:pt x="705" y="7"/>
                </a:lnTo>
                <a:lnTo>
                  <a:pt x="675" y="7"/>
                </a:lnTo>
                <a:lnTo>
                  <a:pt x="675" y="0"/>
                </a:lnTo>
                <a:close/>
                <a:moveTo>
                  <a:pt x="727" y="0"/>
                </a:moveTo>
                <a:lnTo>
                  <a:pt x="757" y="0"/>
                </a:lnTo>
                <a:lnTo>
                  <a:pt x="757" y="7"/>
                </a:lnTo>
                <a:lnTo>
                  <a:pt x="727" y="7"/>
                </a:lnTo>
                <a:lnTo>
                  <a:pt x="727" y="0"/>
                </a:lnTo>
                <a:close/>
                <a:moveTo>
                  <a:pt x="779" y="0"/>
                </a:moveTo>
                <a:lnTo>
                  <a:pt x="809" y="0"/>
                </a:lnTo>
                <a:lnTo>
                  <a:pt x="809" y="7"/>
                </a:lnTo>
                <a:lnTo>
                  <a:pt x="779" y="7"/>
                </a:lnTo>
                <a:lnTo>
                  <a:pt x="779" y="0"/>
                </a:lnTo>
                <a:close/>
                <a:moveTo>
                  <a:pt x="831" y="0"/>
                </a:moveTo>
                <a:lnTo>
                  <a:pt x="860" y="0"/>
                </a:lnTo>
                <a:lnTo>
                  <a:pt x="860" y="7"/>
                </a:lnTo>
                <a:lnTo>
                  <a:pt x="831" y="7"/>
                </a:lnTo>
                <a:lnTo>
                  <a:pt x="831" y="0"/>
                </a:lnTo>
                <a:close/>
                <a:moveTo>
                  <a:pt x="883" y="0"/>
                </a:moveTo>
                <a:lnTo>
                  <a:pt x="913" y="0"/>
                </a:lnTo>
                <a:lnTo>
                  <a:pt x="913" y="7"/>
                </a:lnTo>
                <a:lnTo>
                  <a:pt x="883" y="7"/>
                </a:lnTo>
                <a:lnTo>
                  <a:pt x="883" y="0"/>
                </a:lnTo>
                <a:close/>
                <a:moveTo>
                  <a:pt x="935" y="0"/>
                </a:moveTo>
                <a:lnTo>
                  <a:pt x="964" y="0"/>
                </a:lnTo>
                <a:lnTo>
                  <a:pt x="964" y="7"/>
                </a:lnTo>
                <a:lnTo>
                  <a:pt x="935" y="7"/>
                </a:lnTo>
                <a:lnTo>
                  <a:pt x="935" y="0"/>
                </a:lnTo>
                <a:close/>
                <a:moveTo>
                  <a:pt x="987" y="0"/>
                </a:moveTo>
                <a:lnTo>
                  <a:pt x="1016" y="0"/>
                </a:lnTo>
                <a:lnTo>
                  <a:pt x="1016" y="7"/>
                </a:lnTo>
                <a:lnTo>
                  <a:pt x="987" y="7"/>
                </a:lnTo>
                <a:lnTo>
                  <a:pt x="987" y="0"/>
                </a:lnTo>
                <a:close/>
                <a:moveTo>
                  <a:pt x="1039" y="0"/>
                </a:moveTo>
                <a:lnTo>
                  <a:pt x="1068" y="0"/>
                </a:lnTo>
                <a:lnTo>
                  <a:pt x="1068" y="7"/>
                </a:lnTo>
                <a:lnTo>
                  <a:pt x="1039" y="7"/>
                </a:lnTo>
                <a:lnTo>
                  <a:pt x="1039" y="0"/>
                </a:lnTo>
                <a:close/>
                <a:moveTo>
                  <a:pt x="1091" y="0"/>
                </a:moveTo>
                <a:lnTo>
                  <a:pt x="1120" y="0"/>
                </a:lnTo>
                <a:lnTo>
                  <a:pt x="1120" y="7"/>
                </a:lnTo>
                <a:lnTo>
                  <a:pt x="1091" y="7"/>
                </a:lnTo>
                <a:lnTo>
                  <a:pt x="1091" y="0"/>
                </a:lnTo>
                <a:close/>
                <a:moveTo>
                  <a:pt x="1143" y="0"/>
                </a:moveTo>
                <a:lnTo>
                  <a:pt x="1172" y="0"/>
                </a:lnTo>
                <a:lnTo>
                  <a:pt x="1172" y="7"/>
                </a:lnTo>
                <a:lnTo>
                  <a:pt x="1143" y="7"/>
                </a:lnTo>
                <a:lnTo>
                  <a:pt x="1143" y="0"/>
                </a:lnTo>
                <a:close/>
                <a:moveTo>
                  <a:pt x="1194" y="0"/>
                </a:moveTo>
                <a:lnTo>
                  <a:pt x="1224" y="0"/>
                </a:lnTo>
                <a:lnTo>
                  <a:pt x="1224" y="7"/>
                </a:lnTo>
                <a:lnTo>
                  <a:pt x="1194" y="7"/>
                </a:lnTo>
                <a:lnTo>
                  <a:pt x="1194" y="0"/>
                </a:lnTo>
                <a:close/>
                <a:moveTo>
                  <a:pt x="1247" y="0"/>
                </a:moveTo>
                <a:lnTo>
                  <a:pt x="1276" y="0"/>
                </a:lnTo>
                <a:lnTo>
                  <a:pt x="1276" y="7"/>
                </a:lnTo>
                <a:lnTo>
                  <a:pt x="1247" y="7"/>
                </a:lnTo>
                <a:lnTo>
                  <a:pt x="1247" y="0"/>
                </a:lnTo>
                <a:close/>
                <a:moveTo>
                  <a:pt x="1298" y="0"/>
                </a:moveTo>
                <a:lnTo>
                  <a:pt x="1328" y="0"/>
                </a:lnTo>
                <a:lnTo>
                  <a:pt x="1328" y="7"/>
                </a:lnTo>
                <a:lnTo>
                  <a:pt x="1298" y="7"/>
                </a:lnTo>
                <a:lnTo>
                  <a:pt x="1298" y="0"/>
                </a:lnTo>
                <a:close/>
                <a:moveTo>
                  <a:pt x="1350" y="0"/>
                </a:moveTo>
                <a:lnTo>
                  <a:pt x="1380" y="0"/>
                </a:lnTo>
                <a:lnTo>
                  <a:pt x="1380" y="7"/>
                </a:lnTo>
                <a:lnTo>
                  <a:pt x="1350" y="7"/>
                </a:lnTo>
                <a:lnTo>
                  <a:pt x="1350" y="0"/>
                </a:lnTo>
                <a:close/>
                <a:moveTo>
                  <a:pt x="1402" y="0"/>
                </a:moveTo>
                <a:lnTo>
                  <a:pt x="1432" y="0"/>
                </a:lnTo>
                <a:lnTo>
                  <a:pt x="1432" y="7"/>
                </a:lnTo>
                <a:lnTo>
                  <a:pt x="1402" y="7"/>
                </a:lnTo>
                <a:lnTo>
                  <a:pt x="1402" y="0"/>
                </a:lnTo>
                <a:close/>
                <a:moveTo>
                  <a:pt x="1454" y="0"/>
                </a:moveTo>
                <a:lnTo>
                  <a:pt x="1484" y="0"/>
                </a:lnTo>
                <a:lnTo>
                  <a:pt x="1484" y="7"/>
                </a:lnTo>
                <a:lnTo>
                  <a:pt x="1454" y="7"/>
                </a:lnTo>
                <a:lnTo>
                  <a:pt x="1454" y="0"/>
                </a:lnTo>
                <a:close/>
                <a:moveTo>
                  <a:pt x="1506" y="0"/>
                </a:moveTo>
                <a:lnTo>
                  <a:pt x="1536" y="0"/>
                </a:lnTo>
                <a:lnTo>
                  <a:pt x="1536" y="7"/>
                </a:lnTo>
                <a:lnTo>
                  <a:pt x="1506" y="7"/>
                </a:lnTo>
                <a:lnTo>
                  <a:pt x="1506" y="0"/>
                </a:lnTo>
                <a:close/>
                <a:moveTo>
                  <a:pt x="1558" y="0"/>
                </a:moveTo>
                <a:lnTo>
                  <a:pt x="1588" y="0"/>
                </a:lnTo>
                <a:lnTo>
                  <a:pt x="1588" y="7"/>
                </a:lnTo>
                <a:lnTo>
                  <a:pt x="1558" y="7"/>
                </a:lnTo>
                <a:lnTo>
                  <a:pt x="1558" y="0"/>
                </a:lnTo>
                <a:close/>
                <a:moveTo>
                  <a:pt x="1610" y="0"/>
                </a:moveTo>
                <a:lnTo>
                  <a:pt x="1640" y="0"/>
                </a:lnTo>
                <a:lnTo>
                  <a:pt x="1640" y="7"/>
                </a:lnTo>
                <a:lnTo>
                  <a:pt x="1610" y="7"/>
                </a:lnTo>
                <a:lnTo>
                  <a:pt x="1610" y="0"/>
                </a:lnTo>
                <a:close/>
                <a:moveTo>
                  <a:pt x="1662" y="0"/>
                </a:moveTo>
                <a:lnTo>
                  <a:pt x="1692" y="0"/>
                </a:lnTo>
                <a:lnTo>
                  <a:pt x="1692" y="7"/>
                </a:lnTo>
                <a:lnTo>
                  <a:pt x="1662" y="7"/>
                </a:lnTo>
                <a:lnTo>
                  <a:pt x="1662" y="0"/>
                </a:lnTo>
                <a:close/>
                <a:moveTo>
                  <a:pt x="1714" y="0"/>
                </a:moveTo>
                <a:lnTo>
                  <a:pt x="1744" y="0"/>
                </a:lnTo>
                <a:lnTo>
                  <a:pt x="1744" y="7"/>
                </a:lnTo>
                <a:lnTo>
                  <a:pt x="1714" y="7"/>
                </a:lnTo>
                <a:lnTo>
                  <a:pt x="1714" y="0"/>
                </a:lnTo>
                <a:close/>
                <a:moveTo>
                  <a:pt x="1766" y="0"/>
                </a:moveTo>
                <a:lnTo>
                  <a:pt x="1796" y="0"/>
                </a:lnTo>
                <a:lnTo>
                  <a:pt x="1796" y="7"/>
                </a:lnTo>
                <a:lnTo>
                  <a:pt x="1766" y="7"/>
                </a:lnTo>
                <a:lnTo>
                  <a:pt x="1766" y="0"/>
                </a:lnTo>
                <a:close/>
                <a:moveTo>
                  <a:pt x="1818" y="0"/>
                </a:moveTo>
                <a:lnTo>
                  <a:pt x="1848" y="0"/>
                </a:lnTo>
                <a:lnTo>
                  <a:pt x="1848" y="7"/>
                </a:lnTo>
                <a:lnTo>
                  <a:pt x="1818" y="7"/>
                </a:lnTo>
                <a:lnTo>
                  <a:pt x="1818" y="0"/>
                </a:lnTo>
                <a:close/>
                <a:moveTo>
                  <a:pt x="1870" y="0"/>
                </a:moveTo>
                <a:lnTo>
                  <a:pt x="1900" y="0"/>
                </a:lnTo>
                <a:lnTo>
                  <a:pt x="1900" y="7"/>
                </a:lnTo>
                <a:lnTo>
                  <a:pt x="1870" y="7"/>
                </a:lnTo>
                <a:lnTo>
                  <a:pt x="1870" y="0"/>
                </a:lnTo>
                <a:close/>
                <a:moveTo>
                  <a:pt x="1922" y="0"/>
                </a:moveTo>
                <a:lnTo>
                  <a:pt x="1952" y="0"/>
                </a:lnTo>
                <a:lnTo>
                  <a:pt x="1952" y="7"/>
                </a:lnTo>
                <a:lnTo>
                  <a:pt x="1922" y="7"/>
                </a:lnTo>
                <a:lnTo>
                  <a:pt x="1922" y="0"/>
                </a:lnTo>
                <a:close/>
                <a:moveTo>
                  <a:pt x="1974" y="0"/>
                </a:moveTo>
                <a:lnTo>
                  <a:pt x="2004" y="0"/>
                </a:lnTo>
                <a:lnTo>
                  <a:pt x="2004" y="7"/>
                </a:lnTo>
                <a:lnTo>
                  <a:pt x="1974" y="7"/>
                </a:lnTo>
                <a:lnTo>
                  <a:pt x="1974" y="0"/>
                </a:lnTo>
                <a:close/>
                <a:moveTo>
                  <a:pt x="2026" y="0"/>
                </a:moveTo>
                <a:lnTo>
                  <a:pt x="2056" y="0"/>
                </a:lnTo>
                <a:lnTo>
                  <a:pt x="2056" y="7"/>
                </a:lnTo>
                <a:lnTo>
                  <a:pt x="2026" y="7"/>
                </a:lnTo>
                <a:lnTo>
                  <a:pt x="2026" y="0"/>
                </a:lnTo>
                <a:close/>
                <a:moveTo>
                  <a:pt x="2078" y="0"/>
                </a:moveTo>
                <a:lnTo>
                  <a:pt x="2107" y="0"/>
                </a:lnTo>
                <a:lnTo>
                  <a:pt x="2107" y="7"/>
                </a:lnTo>
                <a:lnTo>
                  <a:pt x="2078" y="7"/>
                </a:lnTo>
                <a:lnTo>
                  <a:pt x="2078" y="0"/>
                </a:lnTo>
                <a:close/>
                <a:moveTo>
                  <a:pt x="2130" y="0"/>
                </a:moveTo>
                <a:lnTo>
                  <a:pt x="2160" y="0"/>
                </a:lnTo>
                <a:lnTo>
                  <a:pt x="2160" y="7"/>
                </a:lnTo>
                <a:lnTo>
                  <a:pt x="2130" y="7"/>
                </a:lnTo>
                <a:lnTo>
                  <a:pt x="2130" y="0"/>
                </a:lnTo>
                <a:close/>
              </a:path>
            </a:pathLst>
          </a:custGeom>
          <a:solidFill>
            <a:srgbClr val="000000"/>
          </a:solidFill>
          <a:ln w="1588" cap="flat">
            <a:solidFill>
              <a:srgbClr val="000000"/>
            </a:solidFill>
            <a:prstDash val="solid"/>
            <a:bevel/>
            <a:headEnd/>
            <a:tailEnd/>
          </a:ln>
        </p:spPr>
        <p:txBody>
          <a:bodyPr/>
          <a:lstStyle/>
          <a:p>
            <a:endParaRPr lang="en-US"/>
          </a:p>
        </p:txBody>
      </p:sp>
      <p:sp>
        <p:nvSpPr>
          <p:cNvPr id="550969" name="Freeform 57"/>
          <p:cNvSpPr>
            <a:spLocks noEditPoints="1"/>
          </p:cNvSpPr>
          <p:nvPr/>
        </p:nvSpPr>
        <p:spPr bwMode="auto">
          <a:xfrm>
            <a:off x="1171575" y="2892425"/>
            <a:ext cx="2571750" cy="9525"/>
          </a:xfrm>
          <a:custGeom>
            <a:avLst/>
            <a:gdLst/>
            <a:ahLst/>
            <a:cxnLst>
              <a:cxn ang="0">
                <a:pos x="0" y="8"/>
              </a:cxn>
              <a:cxn ang="0">
                <a:pos x="81" y="8"/>
              </a:cxn>
              <a:cxn ang="0">
                <a:pos x="133" y="0"/>
              </a:cxn>
              <a:cxn ang="0">
                <a:pos x="155" y="0"/>
              </a:cxn>
              <a:cxn ang="0">
                <a:pos x="155" y="0"/>
              </a:cxn>
              <a:cxn ang="0">
                <a:pos x="207" y="8"/>
              </a:cxn>
              <a:cxn ang="0">
                <a:pos x="289" y="8"/>
              </a:cxn>
              <a:cxn ang="0">
                <a:pos x="341" y="0"/>
              </a:cxn>
              <a:cxn ang="0">
                <a:pos x="363" y="0"/>
              </a:cxn>
              <a:cxn ang="0">
                <a:pos x="363" y="0"/>
              </a:cxn>
              <a:cxn ang="0">
                <a:pos x="415" y="8"/>
              </a:cxn>
              <a:cxn ang="0">
                <a:pos x="497" y="8"/>
              </a:cxn>
              <a:cxn ang="0">
                <a:pos x="549" y="0"/>
              </a:cxn>
              <a:cxn ang="0">
                <a:pos x="571" y="0"/>
              </a:cxn>
              <a:cxn ang="0">
                <a:pos x="571" y="0"/>
              </a:cxn>
              <a:cxn ang="0">
                <a:pos x="623" y="8"/>
              </a:cxn>
              <a:cxn ang="0">
                <a:pos x="705" y="8"/>
              </a:cxn>
              <a:cxn ang="0">
                <a:pos x="757" y="0"/>
              </a:cxn>
              <a:cxn ang="0">
                <a:pos x="779" y="0"/>
              </a:cxn>
              <a:cxn ang="0">
                <a:pos x="779" y="0"/>
              </a:cxn>
              <a:cxn ang="0">
                <a:pos x="831" y="8"/>
              </a:cxn>
              <a:cxn ang="0">
                <a:pos x="913" y="8"/>
              </a:cxn>
              <a:cxn ang="0">
                <a:pos x="964" y="0"/>
              </a:cxn>
              <a:cxn ang="0">
                <a:pos x="987" y="0"/>
              </a:cxn>
              <a:cxn ang="0">
                <a:pos x="987" y="0"/>
              </a:cxn>
              <a:cxn ang="0">
                <a:pos x="1039" y="8"/>
              </a:cxn>
              <a:cxn ang="0">
                <a:pos x="1120" y="8"/>
              </a:cxn>
              <a:cxn ang="0">
                <a:pos x="1172" y="0"/>
              </a:cxn>
              <a:cxn ang="0">
                <a:pos x="1194" y="0"/>
              </a:cxn>
              <a:cxn ang="0">
                <a:pos x="1194" y="0"/>
              </a:cxn>
              <a:cxn ang="0">
                <a:pos x="1247" y="8"/>
              </a:cxn>
              <a:cxn ang="0">
                <a:pos x="1328" y="8"/>
              </a:cxn>
              <a:cxn ang="0">
                <a:pos x="1380" y="0"/>
              </a:cxn>
              <a:cxn ang="0">
                <a:pos x="1402" y="0"/>
              </a:cxn>
              <a:cxn ang="0">
                <a:pos x="1402" y="0"/>
              </a:cxn>
              <a:cxn ang="0">
                <a:pos x="1454" y="8"/>
              </a:cxn>
              <a:cxn ang="0">
                <a:pos x="1536" y="8"/>
              </a:cxn>
              <a:cxn ang="0">
                <a:pos x="1588" y="0"/>
              </a:cxn>
              <a:cxn ang="0">
                <a:pos x="1610" y="0"/>
              </a:cxn>
              <a:cxn ang="0">
                <a:pos x="1610" y="0"/>
              </a:cxn>
              <a:cxn ang="0">
                <a:pos x="1662" y="8"/>
              </a:cxn>
              <a:cxn ang="0">
                <a:pos x="1744" y="8"/>
              </a:cxn>
              <a:cxn ang="0">
                <a:pos x="1796" y="0"/>
              </a:cxn>
              <a:cxn ang="0">
                <a:pos x="1818" y="0"/>
              </a:cxn>
              <a:cxn ang="0">
                <a:pos x="1818" y="0"/>
              </a:cxn>
              <a:cxn ang="0">
                <a:pos x="1870" y="8"/>
              </a:cxn>
              <a:cxn ang="0">
                <a:pos x="1952" y="8"/>
              </a:cxn>
              <a:cxn ang="0">
                <a:pos x="2004" y="0"/>
              </a:cxn>
              <a:cxn ang="0">
                <a:pos x="2026" y="0"/>
              </a:cxn>
              <a:cxn ang="0">
                <a:pos x="2026" y="0"/>
              </a:cxn>
              <a:cxn ang="0">
                <a:pos x="2078" y="8"/>
              </a:cxn>
              <a:cxn ang="0">
                <a:pos x="2160" y="8"/>
              </a:cxn>
            </a:cxnLst>
            <a:rect l="0" t="0" r="r" b="b"/>
            <a:pathLst>
              <a:path w="2160" h="8">
                <a:moveTo>
                  <a:pt x="0" y="0"/>
                </a:moveTo>
                <a:lnTo>
                  <a:pt x="29" y="0"/>
                </a:lnTo>
                <a:lnTo>
                  <a:pt x="29" y="8"/>
                </a:lnTo>
                <a:lnTo>
                  <a:pt x="0" y="8"/>
                </a:lnTo>
                <a:lnTo>
                  <a:pt x="0" y="0"/>
                </a:lnTo>
                <a:close/>
                <a:moveTo>
                  <a:pt x="51" y="0"/>
                </a:moveTo>
                <a:lnTo>
                  <a:pt x="81" y="0"/>
                </a:lnTo>
                <a:lnTo>
                  <a:pt x="81" y="8"/>
                </a:lnTo>
                <a:lnTo>
                  <a:pt x="51" y="8"/>
                </a:lnTo>
                <a:lnTo>
                  <a:pt x="51" y="0"/>
                </a:lnTo>
                <a:close/>
                <a:moveTo>
                  <a:pt x="103" y="0"/>
                </a:moveTo>
                <a:lnTo>
                  <a:pt x="133" y="0"/>
                </a:lnTo>
                <a:lnTo>
                  <a:pt x="133" y="8"/>
                </a:lnTo>
                <a:lnTo>
                  <a:pt x="103" y="8"/>
                </a:lnTo>
                <a:lnTo>
                  <a:pt x="103" y="0"/>
                </a:lnTo>
                <a:close/>
                <a:moveTo>
                  <a:pt x="155" y="0"/>
                </a:moveTo>
                <a:lnTo>
                  <a:pt x="185" y="0"/>
                </a:lnTo>
                <a:lnTo>
                  <a:pt x="185" y="8"/>
                </a:lnTo>
                <a:lnTo>
                  <a:pt x="155" y="8"/>
                </a:lnTo>
                <a:lnTo>
                  <a:pt x="155" y="0"/>
                </a:lnTo>
                <a:close/>
                <a:moveTo>
                  <a:pt x="207" y="0"/>
                </a:moveTo>
                <a:lnTo>
                  <a:pt x="237" y="0"/>
                </a:lnTo>
                <a:lnTo>
                  <a:pt x="237" y="8"/>
                </a:lnTo>
                <a:lnTo>
                  <a:pt x="207" y="8"/>
                </a:lnTo>
                <a:lnTo>
                  <a:pt x="207" y="0"/>
                </a:lnTo>
                <a:close/>
                <a:moveTo>
                  <a:pt x="259" y="0"/>
                </a:moveTo>
                <a:lnTo>
                  <a:pt x="289" y="0"/>
                </a:lnTo>
                <a:lnTo>
                  <a:pt x="289" y="8"/>
                </a:lnTo>
                <a:lnTo>
                  <a:pt x="259" y="8"/>
                </a:lnTo>
                <a:lnTo>
                  <a:pt x="259" y="0"/>
                </a:lnTo>
                <a:close/>
                <a:moveTo>
                  <a:pt x="311" y="0"/>
                </a:moveTo>
                <a:lnTo>
                  <a:pt x="341" y="0"/>
                </a:lnTo>
                <a:lnTo>
                  <a:pt x="341" y="8"/>
                </a:lnTo>
                <a:lnTo>
                  <a:pt x="311" y="8"/>
                </a:lnTo>
                <a:lnTo>
                  <a:pt x="311" y="0"/>
                </a:lnTo>
                <a:close/>
                <a:moveTo>
                  <a:pt x="363" y="0"/>
                </a:moveTo>
                <a:lnTo>
                  <a:pt x="393" y="0"/>
                </a:lnTo>
                <a:lnTo>
                  <a:pt x="393" y="8"/>
                </a:lnTo>
                <a:lnTo>
                  <a:pt x="363" y="8"/>
                </a:lnTo>
                <a:lnTo>
                  <a:pt x="363" y="0"/>
                </a:lnTo>
                <a:close/>
                <a:moveTo>
                  <a:pt x="415" y="0"/>
                </a:moveTo>
                <a:lnTo>
                  <a:pt x="445" y="0"/>
                </a:lnTo>
                <a:lnTo>
                  <a:pt x="445" y="8"/>
                </a:lnTo>
                <a:lnTo>
                  <a:pt x="415" y="8"/>
                </a:lnTo>
                <a:lnTo>
                  <a:pt x="415" y="0"/>
                </a:lnTo>
                <a:close/>
                <a:moveTo>
                  <a:pt x="467" y="0"/>
                </a:moveTo>
                <a:lnTo>
                  <a:pt x="497" y="0"/>
                </a:lnTo>
                <a:lnTo>
                  <a:pt x="497" y="8"/>
                </a:lnTo>
                <a:lnTo>
                  <a:pt x="467" y="8"/>
                </a:lnTo>
                <a:lnTo>
                  <a:pt x="467" y="0"/>
                </a:lnTo>
                <a:close/>
                <a:moveTo>
                  <a:pt x="519" y="0"/>
                </a:moveTo>
                <a:lnTo>
                  <a:pt x="549" y="0"/>
                </a:lnTo>
                <a:lnTo>
                  <a:pt x="549" y="8"/>
                </a:lnTo>
                <a:lnTo>
                  <a:pt x="519" y="8"/>
                </a:lnTo>
                <a:lnTo>
                  <a:pt x="519" y="0"/>
                </a:lnTo>
                <a:close/>
                <a:moveTo>
                  <a:pt x="571" y="0"/>
                </a:moveTo>
                <a:lnTo>
                  <a:pt x="601" y="0"/>
                </a:lnTo>
                <a:lnTo>
                  <a:pt x="601" y="8"/>
                </a:lnTo>
                <a:lnTo>
                  <a:pt x="571" y="8"/>
                </a:lnTo>
                <a:lnTo>
                  <a:pt x="571" y="0"/>
                </a:lnTo>
                <a:close/>
                <a:moveTo>
                  <a:pt x="623" y="0"/>
                </a:moveTo>
                <a:lnTo>
                  <a:pt x="653" y="0"/>
                </a:lnTo>
                <a:lnTo>
                  <a:pt x="653" y="8"/>
                </a:lnTo>
                <a:lnTo>
                  <a:pt x="623" y="8"/>
                </a:lnTo>
                <a:lnTo>
                  <a:pt x="623" y="0"/>
                </a:lnTo>
                <a:close/>
                <a:moveTo>
                  <a:pt x="675" y="0"/>
                </a:moveTo>
                <a:lnTo>
                  <a:pt x="705" y="0"/>
                </a:lnTo>
                <a:lnTo>
                  <a:pt x="705" y="8"/>
                </a:lnTo>
                <a:lnTo>
                  <a:pt x="675" y="8"/>
                </a:lnTo>
                <a:lnTo>
                  <a:pt x="675" y="0"/>
                </a:lnTo>
                <a:close/>
                <a:moveTo>
                  <a:pt x="727" y="0"/>
                </a:moveTo>
                <a:lnTo>
                  <a:pt x="757" y="0"/>
                </a:lnTo>
                <a:lnTo>
                  <a:pt x="757" y="8"/>
                </a:lnTo>
                <a:lnTo>
                  <a:pt x="727" y="8"/>
                </a:lnTo>
                <a:lnTo>
                  <a:pt x="727" y="0"/>
                </a:lnTo>
                <a:close/>
                <a:moveTo>
                  <a:pt x="779" y="0"/>
                </a:moveTo>
                <a:lnTo>
                  <a:pt x="809" y="0"/>
                </a:lnTo>
                <a:lnTo>
                  <a:pt x="809" y="8"/>
                </a:lnTo>
                <a:lnTo>
                  <a:pt x="779" y="8"/>
                </a:lnTo>
                <a:lnTo>
                  <a:pt x="779" y="0"/>
                </a:lnTo>
                <a:close/>
                <a:moveTo>
                  <a:pt x="831" y="0"/>
                </a:moveTo>
                <a:lnTo>
                  <a:pt x="860" y="0"/>
                </a:lnTo>
                <a:lnTo>
                  <a:pt x="860" y="8"/>
                </a:lnTo>
                <a:lnTo>
                  <a:pt x="831" y="8"/>
                </a:lnTo>
                <a:lnTo>
                  <a:pt x="831" y="0"/>
                </a:lnTo>
                <a:close/>
                <a:moveTo>
                  <a:pt x="883" y="0"/>
                </a:moveTo>
                <a:lnTo>
                  <a:pt x="913" y="0"/>
                </a:lnTo>
                <a:lnTo>
                  <a:pt x="913" y="8"/>
                </a:lnTo>
                <a:lnTo>
                  <a:pt x="883" y="8"/>
                </a:lnTo>
                <a:lnTo>
                  <a:pt x="883" y="0"/>
                </a:lnTo>
                <a:close/>
                <a:moveTo>
                  <a:pt x="935" y="0"/>
                </a:moveTo>
                <a:lnTo>
                  <a:pt x="964" y="0"/>
                </a:lnTo>
                <a:lnTo>
                  <a:pt x="964" y="8"/>
                </a:lnTo>
                <a:lnTo>
                  <a:pt x="935" y="8"/>
                </a:lnTo>
                <a:lnTo>
                  <a:pt x="935" y="0"/>
                </a:lnTo>
                <a:close/>
                <a:moveTo>
                  <a:pt x="987" y="0"/>
                </a:moveTo>
                <a:lnTo>
                  <a:pt x="1016" y="0"/>
                </a:lnTo>
                <a:lnTo>
                  <a:pt x="1016" y="8"/>
                </a:lnTo>
                <a:lnTo>
                  <a:pt x="987" y="8"/>
                </a:lnTo>
                <a:lnTo>
                  <a:pt x="987" y="0"/>
                </a:lnTo>
                <a:close/>
                <a:moveTo>
                  <a:pt x="1039" y="0"/>
                </a:moveTo>
                <a:lnTo>
                  <a:pt x="1068" y="0"/>
                </a:lnTo>
                <a:lnTo>
                  <a:pt x="1068" y="8"/>
                </a:lnTo>
                <a:lnTo>
                  <a:pt x="1039" y="8"/>
                </a:lnTo>
                <a:lnTo>
                  <a:pt x="1039" y="0"/>
                </a:lnTo>
                <a:close/>
                <a:moveTo>
                  <a:pt x="1091" y="0"/>
                </a:moveTo>
                <a:lnTo>
                  <a:pt x="1120" y="0"/>
                </a:lnTo>
                <a:lnTo>
                  <a:pt x="1120" y="8"/>
                </a:lnTo>
                <a:lnTo>
                  <a:pt x="1091" y="8"/>
                </a:lnTo>
                <a:lnTo>
                  <a:pt x="1091" y="0"/>
                </a:lnTo>
                <a:close/>
                <a:moveTo>
                  <a:pt x="1143" y="0"/>
                </a:moveTo>
                <a:lnTo>
                  <a:pt x="1172" y="0"/>
                </a:lnTo>
                <a:lnTo>
                  <a:pt x="1172" y="8"/>
                </a:lnTo>
                <a:lnTo>
                  <a:pt x="1143" y="8"/>
                </a:lnTo>
                <a:lnTo>
                  <a:pt x="1143" y="0"/>
                </a:lnTo>
                <a:close/>
                <a:moveTo>
                  <a:pt x="1194" y="0"/>
                </a:moveTo>
                <a:lnTo>
                  <a:pt x="1224" y="0"/>
                </a:lnTo>
                <a:lnTo>
                  <a:pt x="1224" y="8"/>
                </a:lnTo>
                <a:lnTo>
                  <a:pt x="1194" y="8"/>
                </a:lnTo>
                <a:lnTo>
                  <a:pt x="1194" y="0"/>
                </a:lnTo>
                <a:close/>
                <a:moveTo>
                  <a:pt x="1247" y="0"/>
                </a:moveTo>
                <a:lnTo>
                  <a:pt x="1276" y="0"/>
                </a:lnTo>
                <a:lnTo>
                  <a:pt x="1276" y="8"/>
                </a:lnTo>
                <a:lnTo>
                  <a:pt x="1247" y="8"/>
                </a:lnTo>
                <a:lnTo>
                  <a:pt x="1247" y="0"/>
                </a:lnTo>
                <a:close/>
                <a:moveTo>
                  <a:pt x="1298" y="0"/>
                </a:moveTo>
                <a:lnTo>
                  <a:pt x="1328" y="0"/>
                </a:lnTo>
                <a:lnTo>
                  <a:pt x="1328" y="8"/>
                </a:lnTo>
                <a:lnTo>
                  <a:pt x="1298" y="8"/>
                </a:lnTo>
                <a:lnTo>
                  <a:pt x="1298" y="0"/>
                </a:lnTo>
                <a:close/>
                <a:moveTo>
                  <a:pt x="1350" y="0"/>
                </a:moveTo>
                <a:lnTo>
                  <a:pt x="1380" y="0"/>
                </a:lnTo>
                <a:lnTo>
                  <a:pt x="1380" y="8"/>
                </a:lnTo>
                <a:lnTo>
                  <a:pt x="1350" y="8"/>
                </a:lnTo>
                <a:lnTo>
                  <a:pt x="1350" y="0"/>
                </a:lnTo>
                <a:close/>
                <a:moveTo>
                  <a:pt x="1402" y="0"/>
                </a:moveTo>
                <a:lnTo>
                  <a:pt x="1432" y="0"/>
                </a:lnTo>
                <a:lnTo>
                  <a:pt x="1432" y="8"/>
                </a:lnTo>
                <a:lnTo>
                  <a:pt x="1402" y="8"/>
                </a:lnTo>
                <a:lnTo>
                  <a:pt x="1402" y="0"/>
                </a:lnTo>
                <a:close/>
                <a:moveTo>
                  <a:pt x="1454" y="0"/>
                </a:moveTo>
                <a:lnTo>
                  <a:pt x="1484" y="0"/>
                </a:lnTo>
                <a:lnTo>
                  <a:pt x="1484" y="8"/>
                </a:lnTo>
                <a:lnTo>
                  <a:pt x="1454" y="8"/>
                </a:lnTo>
                <a:lnTo>
                  <a:pt x="1454" y="0"/>
                </a:lnTo>
                <a:close/>
                <a:moveTo>
                  <a:pt x="1506" y="0"/>
                </a:moveTo>
                <a:lnTo>
                  <a:pt x="1536" y="0"/>
                </a:lnTo>
                <a:lnTo>
                  <a:pt x="1536" y="8"/>
                </a:lnTo>
                <a:lnTo>
                  <a:pt x="1506" y="8"/>
                </a:lnTo>
                <a:lnTo>
                  <a:pt x="1506" y="0"/>
                </a:lnTo>
                <a:close/>
                <a:moveTo>
                  <a:pt x="1558" y="0"/>
                </a:moveTo>
                <a:lnTo>
                  <a:pt x="1588" y="0"/>
                </a:lnTo>
                <a:lnTo>
                  <a:pt x="1588" y="8"/>
                </a:lnTo>
                <a:lnTo>
                  <a:pt x="1558" y="8"/>
                </a:lnTo>
                <a:lnTo>
                  <a:pt x="1558" y="0"/>
                </a:lnTo>
                <a:close/>
                <a:moveTo>
                  <a:pt x="1610" y="0"/>
                </a:moveTo>
                <a:lnTo>
                  <a:pt x="1640" y="0"/>
                </a:lnTo>
                <a:lnTo>
                  <a:pt x="1640" y="8"/>
                </a:lnTo>
                <a:lnTo>
                  <a:pt x="1610" y="8"/>
                </a:lnTo>
                <a:lnTo>
                  <a:pt x="1610" y="0"/>
                </a:lnTo>
                <a:close/>
                <a:moveTo>
                  <a:pt x="1662" y="0"/>
                </a:moveTo>
                <a:lnTo>
                  <a:pt x="1692" y="0"/>
                </a:lnTo>
                <a:lnTo>
                  <a:pt x="1692" y="8"/>
                </a:lnTo>
                <a:lnTo>
                  <a:pt x="1662" y="8"/>
                </a:lnTo>
                <a:lnTo>
                  <a:pt x="1662" y="0"/>
                </a:lnTo>
                <a:close/>
                <a:moveTo>
                  <a:pt x="1714" y="0"/>
                </a:moveTo>
                <a:lnTo>
                  <a:pt x="1744" y="0"/>
                </a:lnTo>
                <a:lnTo>
                  <a:pt x="1744" y="8"/>
                </a:lnTo>
                <a:lnTo>
                  <a:pt x="1714" y="8"/>
                </a:lnTo>
                <a:lnTo>
                  <a:pt x="1714" y="0"/>
                </a:lnTo>
                <a:close/>
                <a:moveTo>
                  <a:pt x="1766" y="0"/>
                </a:moveTo>
                <a:lnTo>
                  <a:pt x="1796" y="0"/>
                </a:lnTo>
                <a:lnTo>
                  <a:pt x="1796" y="8"/>
                </a:lnTo>
                <a:lnTo>
                  <a:pt x="1766" y="8"/>
                </a:lnTo>
                <a:lnTo>
                  <a:pt x="1766" y="0"/>
                </a:lnTo>
                <a:close/>
                <a:moveTo>
                  <a:pt x="1818" y="0"/>
                </a:moveTo>
                <a:lnTo>
                  <a:pt x="1848" y="0"/>
                </a:lnTo>
                <a:lnTo>
                  <a:pt x="1848" y="8"/>
                </a:lnTo>
                <a:lnTo>
                  <a:pt x="1818" y="8"/>
                </a:lnTo>
                <a:lnTo>
                  <a:pt x="1818" y="0"/>
                </a:lnTo>
                <a:close/>
                <a:moveTo>
                  <a:pt x="1870" y="0"/>
                </a:moveTo>
                <a:lnTo>
                  <a:pt x="1900" y="0"/>
                </a:lnTo>
                <a:lnTo>
                  <a:pt x="1900" y="8"/>
                </a:lnTo>
                <a:lnTo>
                  <a:pt x="1870" y="8"/>
                </a:lnTo>
                <a:lnTo>
                  <a:pt x="1870" y="0"/>
                </a:lnTo>
                <a:close/>
                <a:moveTo>
                  <a:pt x="1922" y="0"/>
                </a:moveTo>
                <a:lnTo>
                  <a:pt x="1952" y="0"/>
                </a:lnTo>
                <a:lnTo>
                  <a:pt x="1952" y="8"/>
                </a:lnTo>
                <a:lnTo>
                  <a:pt x="1922" y="8"/>
                </a:lnTo>
                <a:lnTo>
                  <a:pt x="1922" y="0"/>
                </a:lnTo>
                <a:close/>
                <a:moveTo>
                  <a:pt x="1974" y="0"/>
                </a:moveTo>
                <a:lnTo>
                  <a:pt x="2004" y="0"/>
                </a:lnTo>
                <a:lnTo>
                  <a:pt x="2004" y="8"/>
                </a:lnTo>
                <a:lnTo>
                  <a:pt x="1974" y="8"/>
                </a:lnTo>
                <a:lnTo>
                  <a:pt x="1974" y="0"/>
                </a:lnTo>
                <a:close/>
                <a:moveTo>
                  <a:pt x="2026" y="0"/>
                </a:moveTo>
                <a:lnTo>
                  <a:pt x="2056" y="0"/>
                </a:lnTo>
                <a:lnTo>
                  <a:pt x="2056" y="8"/>
                </a:lnTo>
                <a:lnTo>
                  <a:pt x="2026" y="8"/>
                </a:lnTo>
                <a:lnTo>
                  <a:pt x="2026" y="0"/>
                </a:lnTo>
                <a:close/>
                <a:moveTo>
                  <a:pt x="2078" y="0"/>
                </a:moveTo>
                <a:lnTo>
                  <a:pt x="2107" y="0"/>
                </a:lnTo>
                <a:lnTo>
                  <a:pt x="2107" y="8"/>
                </a:lnTo>
                <a:lnTo>
                  <a:pt x="2078" y="8"/>
                </a:lnTo>
                <a:lnTo>
                  <a:pt x="2078" y="0"/>
                </a:lnTo>
                <a:close/>
                <a:moveTo>
                  <a:pt x="2130" y="0"/>
                </a:moveTo>
                <a:lnTo>
                  <a:pt x="2160" y="0"/>
                </a:lnTo>
                <a:lnTo>
                  <a:pt x="2160" y="8"/>
                </a:lnTo>
                <a:lnTo>
                  <a:pt x="2130" y="8"/>
                </a:lnTo>
                <a:lnTo>
                  <a:pt x="2130" y="0"/>
                </a:lnTo>
                <a:close/>
              </a:path>
            </a:pathLst>
          </a:custGeom>
          <a:solidFill>
            <a:srgbClr val="000000"/>
          </a:solidFill>
          <a:ln w="1588" cap="flat">
            <a:solidFill>
              <a:srgbClr val="000000"/>
            </a:solidFill>
            <a:prstDash val="solid"/>
            <a:bevel/>
            <a:headEnd/>
            <a:tailEnd/>
          </a:ln>
        </p:spPr>
        <p:txBody>
          <a:bodyPr/>
          <a:lstStyle/>
          <a:p>
            <a:endParaRPr lang="en-US"/>
          </a:p>
        </p:txBody>
      </p:sp>
      <p:sp>
        <p:nvSpPr>
          <p:cNvPr id="550970" name="Freeform 58"/>
          <p:cNvSpPr>
            <a:spLocks/>
          </p:cNvSpPr>
          <p:nvPr/>
        </p:nvSpPr>
        <p:spPr bwMode="auto">
          <a:xfrm>
            <a:off x="2041525" y="2497138"/>
            <a:ext cx="631825" cy="74612"/>
          </a:xfrm>
          <a:custGeom>
            <a:avLst/>
            <a:gdLst/>
            <a:ahLst/>
            <a:cxnLst>
              <a:cxn ang="0">
                <a:pos x="0" y="63"/>
              </a:cxn>
              <a:cxn ang="0">
                <a:pos x="241" y="9"/>
              </a:cxn>
              <a:cxn ang="0">
                <a:pos x="530" y="9"/>
              </a:cxn>
            </a:cxnLst>
            <a:rect l="0" t="0" r="r" b="b"/>
            <a:pathLst>
              <a:path w="530" h="63">
                <a:moveTo>
                  <a:pt x="0" y="63"/>
                </a:moveTo>
                <a:cubicBezTo>
                  <a:pt x="77" y="41"/>
                  <a:pt x="153" y="18"/>
                  <a:pt x="241" y="9"/>
                </a:cubicBezTo>
                <a:cubicBezTo>
                  <a:pt x="330" y="0"/>
                  <a:pt x="430" y="5"/>
                  <a:pt x="530" y="9"/>
                </a:cubicBezTo>
              </a:path>
            </a:pathLst>
          </a:custGeom>
          <a:noFill/>
          <a:ln w="23813" cap="flat">
            <a:solidFill>
              <a:srgbClr val="FF0000"/>
            </a:solidFill>
            <a:prstDash val="solid"/>
            <a:round/>
            <a:headEnd/>
            <a:tailEnd/>
          </a:ln>
        </p:spPr>
        <p:txBody>
          <a:bodyPr/>
          <a:lstStyle/>
          <a:p>
            <a:endParaRPr lang="en-US"/>
          </a:p>
        </p:txBody>
      </p:sp>
      <p:sp>
        <p:nvSpPr>
          <p:cNvPr id="550971" name="Rectangle 59"/>
          <p:cNvSpPr>
            <a:spLocks noChangeArrowheads="1"/>
          </p:cNvSpPr>
          <p:nvPr/>
        </p:nvSpPr>
        <p:spPr bwMode="auto">
          <a:xfrm>
            <a:off x="1403350" y="1465263"/>
            <a:ext cx="520700" cy="319087"/>
          </a:xfrm>
          <a:prstGeom prst="rect">
            <a:avLst/>
          </a:prstGeom>
          <a:noFill/>
          <a:ln w="9525">
            <a:noFill/>
            <a:miter lim="800000"/>
            <a:headEnd/>
            <a:tailEnd/>
          </a:ln>
        </p:spPr>
        <p:txBody>
          <a:bodyPr lIns="0" tIns="0" rIns="0" bIns="0"/>
          <a:lstStyle/>
          <a:p>
            <a:pPr algn="l"/>
            <a:r>
              <a:rPr lang="en-US" altLang="ja-JP" sz="1100" b="1">
                <a:solidFill>
                  <a:srgbClr val="009900"/>
                </a:solidFill>
                <a:latin typeface="Arial" charset="0"/>
                <a:ea typeface="MS Mincho" pitchFamily="49" charset="-128"/>
              </a:rPr>
              <a:t>RESET</a:t>
            </a:r>
          </a:p>
          <a:p>
            <a:pPr algn="l"/>
            <a:r>
              <a:rPr lang="en-US" altLang="ja-JP" sz="1100" b="1">
                <a:solidFill>
                  <a:srgbClr val="009900"/>
                </a:solidFill>
                <a:latin typeface="Arial" charset="0"/>
                <a:ea typeface="MS Mincho" pitchFamily="49" charset="-128"/>
              </a:rPr>
              <a:t>Pulse</a:t>
            </a:r>
            <a:endParaRPr lang="en-US" sz="1100">
              <a:latin typeface="Arial" charset="0"/>
            </a:endParaRPr>
          </a:p>
        </p:txBody>
      </p:sp>
      <p:sp>
        <p:nvSpPr>
          <p:cNvPr id="550979" name="Rectangle 67"/>
          <p:cNvSpPr>
            <a:spLocks noChangeArrowheads="1"/>
          </p:cNvSpPr>
          <p:nvPr/>
        </p:nvSpPr>
        <p:spPr bwMode="auto">
          <a:xfrm>
            <a:off x="2381250" y="3562350"/>
            <a:ext cx="460375" cy="236538"/>
          </a:xfrm>
          <a:prstGeom prst="rect">
            <a:avLst/>
          </a:prstGeom>
          <a:noFill/>
          <a:ln w="9525">
            <a:noFill/>
            <a:miter lim="800000"/>
            <a:headEnd/>
            <a:tailEnd/>
          </a:ln>
        </p:spPr>
        <p:txBody>
          <a:bodyPr lIns="0" tIns="0" rIns="0" bIns="0"/>
          <a:lstStyle/>
          <a:p>
            <a:pPr algn="l"/>
            <a:r>
              <a:rPr lang="en-US" altLang="ja-JP" sz="1400" b="1">
                <a:solidFill>
                  <a:srgbClr val="000000"/>
                </a:solidFill>
                <a:latin typeface="Arial" charset="0"/>
                <a:ea typeface="MS Mincho" pitchFamily="49" charset="-128"/>
              </a:rPr>
              <a:t>Time</a:t>
            </a:r>
            <a:endParaRPr lang="en-US" sz="1400">
              <a:latin typeface="Arial" charset="0"/>
            </a:endParaRPr>
          </a:p>
        </p:txBody>
      </p:sp>
      <p:sp>
        <p:nvSpPr>
          <p:cNvPr id="550981" name="Rectangle 69"/>
          <p:cNvSpPr>
            <a:spLocks noChangeArrowheads="1"/>
          </p:cNvSpPr>
          <p:nvPr/>
        </p:nvSpPr>
        <p:spPr bwMode="auto">
          <a:xfrm>
            <a:off x="1555750" y="3008313"/>
            <a:ext cx="428625" cy="263525"/>
          </a:xfrm>
          <a:prstGeom prst="rect">
            <a:avLst/>
          </a:prstGeom>
          <a:noFill/>
          <a:ln w="9525">
            <a:noFill/>
            <a:miter lim="800000"/>
            <a:headEnd/>
            <a:tailEnd/>
          </a:ln>
        </p:spPr>
        <p:txBody>
          <a:bodyPr lIns="0" tIns="0" rIns="0" bIns="0"/>
          <a:lstStyle/>
          <a:p>
            <a:pPr algn="l"/>
            <a:r>
              <a:rPr lang="en-US" altLang="ja-JP" sz="1100" b="1">
                <a:solidFill>
                  <a:srgbClr val="FF3300"/>
                </a:solidFill>
                <a:latin typeface="Arial" charset="0"/>
                <a:ea typeface="MS Mincho" pitchFamily="49" charset="-128"/>
              </a:rPr>
              <a:t>SET</a:t>
            </a:r>
          </a:p>
          <a:p>
            <a:pPr algn="l"/>
            <a:r>
              <a:rPr lang="en-US" altLang="ja-JP" sz="1100" b="1">
                <a:solidFill>
                  <a:srgbClr val="FF3300"/>
                </a:solidFill>
                <a:latin typeface="Arial" charset="0"/>
                <a:ea typeface="MS Mincho" pitchFamily="49" charset="-128"/>
              </a:rPr>
              <a:t>Pulse </a:t>
            </a:r>
            <a:endParaRPr lang="en-US" sz="1100">
              <a:latin typeface="Arial" charset="0"/>
            </a:endParaRPr>
          </a:p>
        </p:txBody>
      </p:sp>
      <p:sp>
        <p:nvSpPr>
          <p:cNvPr id="550988" name="Freeform 76"/>
          <p:cNvSpPr>
            <a:spLocks noEditPoints="1"/>
          </p:cNvSpPr>
          <p:nvPr/>
        </p:nvSpPr>
        <p:spPr bwMode="auto">
          <a:xfrm>
            <a:off x="1171575" y="2892425"/>
            <a:ext cx="2571750" cy="9525"/>
          </a:xfrm>
          <a:custGeom>
            <a:avLst/>
            <a:gdLst/>
            <a:ahLst/>
            <a:cxnLst>
              <a:cxn ang="0">
                <a:pos x="0" y="8"/>
              </a:cxn>
              <a:cxn ang="0">
                <a:pos x="81" y="8"/>
              </a:cxn>
              <a:cxn ang="0">
                <a:pos x="133" y="0"/>
              </a:cxn>
              <a:cxn ang="0">
                <a:pos x="155" y="0"/>
              </a:cxn>
              <a:cxn ang="0">
                <a:pos x="155" y="0"/>
              </a:cxn>
              <a:cxn ang="0">
                <a:pos x="207" y="8"/>
              </a:cxn>
              <a:cxn ang="0">
                <a:pos x="289" y="8"/>
              </a:cxn>
              <a:cxn ang="0">
                <a:pos x="341" y="0"/>
              </a:cxn>
              <a:cxn ang="0">
                <a:pos x="363" y="0"/>
              </a:cxn>
              <a:cxn ang="0">
                <a:pos x="363" y="0"/>
              </a:cxn>
              <a:cxn ang="0">
                <a:pos x="415" y="8"/>
              </a:cxn>
              <a:cxn ang="0">
                <a:pos x="497" y="8"/>
              </a:cxn>
              <a:cxn ang="0">
                <a:pos x="549" y="0"/>
              </a:cxn>
              <a:cxn ang="0">
                <a:pos x="571" y="0"/>
              </a:cxn>
              <a:cxn ang="0">
                <a:pos x="571" y="0"/>
              </a:cxn>
              <a:cxn ang="0">
                <a:pos x="623" y="8"/>
              </a:cxn>
              <a:cxn ang="0">
                <a:pos x="705" y="8"/>
              </a:cxn>
              <a:cxn ang="0">
                <a:pos x="757" y="0"/>
              </a:cxn>
              <a:cxn ang="0">
                <a:pos x="779" y="0"/>
              </a:cxn>
              <a:cxn ang="0">
                <a:pos x="779" y="0"/>
              </a:cxn>
              <a:cxn ang="0">
                <a:pos x="831" y="8"/>
              </a:cxn>
              <a:cxn ang="0">
                <a:pos x="913" y="8"/>
              </a:cxn>
              <a:cxn ang="0">
                <a:pos x="964" y="0"/>
              </a:cxn>
              <a:cxn ang="0">
                <a:pos x="987" y="0"/>
              </a:cxn>
              <a:cxn ang="0">
                <a:pos x="987" y="0"/>
              </a:cxn>
              <a:cxn ang="0">
                <a:pos x="1039" y="8"/>
              </a:cxn>
              <a:cxn ang="0">
                <a:pos x="1120" y="8"/>
              </a:cxn>
              <a:cxn ang="0">
                <a:pos x="1172" y="0"/>
              </a:cxn>
              <a:cxn ang="0">
                <a:pos x="1194" y="0"/>
              </a:cxn>
              <a:cxn ang="0">
                <a:pos x="1194" y="0"/>
              </a:cxn>
              <a:cxn ang="0">
                <a:pos x="1247" y="8"/>
              </a:cxn>
              <a:cxn ang="0">
                <a:pos x="1328" y="8"/>
              </a:cxn>
              <a:cxn ang="0">
                <a:pos x="1380" y="0"/>
              </a:cxn>
              <a:cxn ang="0">
                <a:pos x="1402" y="0"/>
              </a:cxn>
              <a:cxn ang="0">
                <a:pos x="1402" y="0"/>
              </a:cxn>
              <a:cxn ang="0">
                <a:pos x="1454" y="8"/>
              </a:cxn>
              <a:cxn ang="0">
                <a:pos x="1536" y="8"/>
              </a:cxn>
              <a:cxn ang="0">
                <a:pos x="1588" y="0"/>
              </a:cxn>
              <a:cxn ang="0">
                <a:pos x="1610" y="0"/>
              </a:cxn>
              <a:cxn ang="0">
                <a:pos x="1610" y="0"/>
              </a:cxn>
              <a:cxn ang="0">
                <a:pos x="1662" y="8"/>
              </a:cxn>
              <a:cxn ang="0">
                <a:pos x="1744" y="8"/>
              </a:cxn>
              <a:cxn ang="0">
                <a:pos x="1796" y="0"/>
              </a:cxn>
              <a:cxn ang="0">
                <a:pos x="1818" y="0"/>
              </a:cxn>
              <a:cxn ang="0">
                <a:pos x="1818" y="0"/>
              </a:cxn>
              <a:cxn ang="0">
                <a:pos x="1870" y="8"/>
              </a:cxn>
              <a:cxn ang="0">
                <a:pos x="1952" y="8"/>
              </a:cxn>
              <a:cxn ang="0">
                <a:pos x="2004" y="0"/>
              </a:cxn>
              <a:cxn ang="0">
                <a:pos x="2026" y="0"/>
              </a:cxn>
              <a:cxn ang="0">
                <a:pos x="2026" y="0"/>
              </a:cxn>
              <a:cxn ang="0">
                <a:pos x="2078" y="8"/>
              </a:cxn>
              <a:cxn ang="0">
                <a:pos x="2160" y="8"/>
              </a:cxn>
            </a:cxnLst>
            <a:rect l="0" t="0" r="r" b="b"/>
            <a:pathLst>
              <a:path w="2160" h="8">
                <a:moveTo>
                  <a:pt x="0" y="0"/>
                </a:moveTo>
                <a:lnTo>
                  <a:pt x="29" y="0"/>
                </a:lnTo>
                <a:lnTo>
                  <a:pt x="29" y="8"/>
                </a:lnTo>
                <a:lnTo>
                  <a:pt x="0" y="8"/>
                </a:lnTo>
                <a:lnTo>
                  <a:pt x="0" y="0"/>
                </a:lnTo>
                <a:close/>
                <a:moveTo>
                  <a:pt x="51" y="0"/>
                </a:moveTo>
                <a:lnTo>
                  <a:pt x="81" y="0"/>
                </a:lnTo>
                <a:lnTo>
                  <a:pt x="81" y="8"/>
                </a:lnTo>
                <a:lnTo>
                  <a:pt x="51" y="8"/>
                </a:lnTo>
                <a:lnTo>
                  <a:pt x="51" y="0"/>
                </a:lnTo>
                <a:close/>
                <a:moveTo>
                  <a:pt x="103" y="0"/>
                </a:moveTo>
                <a:lnTo>
                  <a:pt x="133" y="0"/>
                </a:lnTo>
                <a:lnTo>
                  <a:pt x="133" y="8"/>
                </a:lnTo>
                <a:lnTo>
                  <a:pt x="103" y="8"/>
                </a:lnTo>
                <a:lnTo>
                  <a:pt x="103" y="0"/>
                </a:lnTo>
                <a:close/>
                <a:moveTo>
                  <a:pt x="155" y="0"/>
                </a:moveTo>
                <a:lnTo>
                  <a:pt x="185" y="0"/>
                </a:lnTo>
                <a:lnTo>
                  <a:pt x="185" y="8"/>
                </a:lnTo>
                <a:lnTo>
                  <a:pt x="155" y="8"/>
                </a:lnTo>
                <a:lnTo>
                  <a:pt x="155" y="0"/>
                </a:lnTo>
                <a:close/>
                <a:moveTo>
                  <a:pt x="207" y="0"/>
                </a:moveTo>
                <a:lnTo>
                  <a:pt x="237" y="0"/>
                </a:lnTo>
                <a:lnTo>
                  <a:pt x="237" y="8"/>
                </a:lnTo>
                <a:lnTo>
                  <a:pt x="207" y="8"/>
                </a:lnTo>
                <a:lnTo>
                  <a:pt x="207" y="0"/>
                </a:lnTo>
                <a:close/>
                <a:moveTo>
                  <a:pt x="259" y="0"/>
                </a:moveTo>
                <a:lnTo>
                  <a:pt x="289" y="0"/>
                </a:lnTo>
                <a:lnTo>
                  <a:pt x="289" y="8"/>
                </a:lnTo>
                <a:lnTo>
                  <a:pt x="259" y="8"/>
                </a:lnTo>
                <a:lnTo>
                  <a:pt x="259" y="0"/>
                </a:lnTo>
                <a:close/>
                <a:moveTo>
                  <a:pt x="311" y="0"/>
                </a:moveTo>
                <a:lnTo>
                  <a:pt x="341" y="0"/>
                </a:lnTo>
                <a:lnTo>
                  <a:pt x="341" y="8"/>
                </a:lnTo>
                <a:lnTo>
                  <a:pt x="311" y="8"/>
                </a:lnTo>
                <a:lnTo>
                  <a:pt x="311" y="0"/>
                </a:lnTo>
                <a:close/>
                <a:moveTo>
                  <a:pt x="363" y="0"/>
                </a:moveTo>
                <a:lnTo>
                  <a:pt x="393" y="0"/>
                </a:lnTo>
                <a:lnTo>
                  <a:pt x="393" y="8"/>
                </a:lnTo>
                <a:lnTo>
                  <a:pt x="363" y="8"/>
                </a:lnTo>
                <a:lnTo>
                  <a:pt x="363" y="0"/>
                </a:lnTo>
                <a:close/>
                <a:moveTo>
                  <a:pt x="415" y="0"/>
                </a:moveTo>
                <a:lnTo>
                  <a:pt x="445" y="0"/>
                </a:lnTo>
                <a:lnTo>
                  <a:pt x="445" y="8"/>
                </a:lnTo>
                <a:lnTo>
                  <a:pt x="415" y="8"/>
                </a:lnTo>
                <a:lnTo>
                  <a:pt x="415" y="0"/>
                </a:lnTo>
                <a:close/>
                <a:moveTo>
                  <a:pt x="467" y="0"/>
                </a:moveTo>
                <a:lnTo>
                  <a:pt x="497" y="0"/>
                </a:lnTo>
                <a:lnTo>
                  <a:pt x="497" y="8"/>
                </a:lnTo>
                <a:lnTo>
                  <a:pt x="467" y="8"/>
                </a:lnTo>
                <a:lnTo>
                  <a:pt x="467" y="0"/>
                </a:lnTo>
                <a:close/>
                <a:moveTo>
                  <a:pt x="519" y="0"/>
                </a:moveTo>
                <a:lnTo>
                  <a:pt x="549" y="0"/>
                </a:lnTo>
                <a:lnTo>
                  <a:pt x="549" y="8"/>
                </a:lnTo>
                <a:lnTo>
                  <a:pt x="519" y="8"/>
                </a:lnTo>
                <a:lnTo>
                  <a:pt x="519" y="0"/>
                </a:lnTo>
                <a:close/>
                <a:moveTo>
                  <a:pt x="571" y="0"/>
                </a:moveTo>
                <a:lnTo>
                  <a:pt x="601" y="0"/>
                </a:lnTo>
                <a:lnTo>
                  <a:pt x="601" y="8"/>
                </a:lnTo>
                <a:lnTo>
                  <a:pt x="571" y="8"/>
                </a:lnTo>
                <a:lnTo>
                  <a:pt x="571" y="0"/>
                </a:lnTo>
                <a:close/>
                <a:moveTo>
                  <a:pt x="623" y="0"/>
                </a:moveTo>
                <a:lnTo>
                  <a:pt x="653" y="0"/>
                </a:lnTo>
                <a:lnTo>
                  <a:pt x="653" y="8"/>
                </a:lnTo>
                <a:lnTo>
                  <a:pt x="623" y="8"/>
                </a:lnTo>
                <a:lnTo>
                  <a:pt x="623" y="0"/>
                </a:lnTo>
                <a:close/>
                <a:moveTo>
                  <a:pt x="675" y="0"/>
                </a:moveTo>
                <a:lnTo>
                  <a:pt x="705" y="0"/>
                </a:lnTo>
                <a:lnTo>
                  <a:pt x="705" y="8"/>
                </a:lnTo>
                <a:lnTo>
                  <a:pt x="675" y="8"/>
                </a:lnTo>
                <a:lnTo>
                  <a:pt x="675" y="0"/>
                </a:lnTo>
                <a:close/>
                <a:moveTo>
                  <a:pt x="727" y="0"/>
                </a:moveTo>
                <a:lnTo>
                  <a:pt x="757" y="0"/>
                </a:lnTo>
                <a:lnTo>
                  <a:pt x="757" y="8"/>
                </a:lnTo>
                <a:lnTo>
                  <a:pt x="727" y="8"/>
                </a:lnTo>
                <a:lnTo>
                  <a:pt x="727" y="0"/>
                </a:lnTo>
                <a:close/>
                <a:moveTo>
                  <a:pt x="779" y="0"/>
                </a:moveTo>
                <a:lnTo>
                  <a:pt x="809" y="0"/>
                </a:lnTo>
                <a:lnTo>
                  <a:pt x="809" y="8"/>
                </a:lnTo>
                <a:lnTo>
                  <a:pt x="779" y="8"/>
                </a:lnTo>
                <a:lnTo>
                  <a:pt x="779" y="0"/>
                </a:lnTo>
                <a:close/>
                <a:moveTo>
                  <a:pt x="831" y="0"/>
                </a:moveTo>
                <a:lnTo>
                  <a:pt x="860" y="0"/>
                </a:lnTo>
                <a:lnTo>
                  <a:pt x="860" y="8"/>
                </a:lnTo>
                <a:lnTo>
                  <a:pt x="831" y="8"/>
                </a:lnTo>
                <a:lnTo>
                  <a:pt x="831" y="0"/>
                </a:lnTo>
                <a:close/>
                <a:moveTo>
                  <a:pt x="883" y="0"/>
                </a:moveTo>
                <a:lnTo>
                  <a:pt x="913" y="0"/>
                </a:lnTo>
                <a:lnTo>
                  <a:pt x="913" y="8"/>
                </a:lnTo>
                <a:lnTo>
                  <a:pt x="883" y="8"/>
                </a:lnTo>
                <a:lnTo>
                  <a:pt x="883" y="0"/>
                </a:lnTo>
                <a:close/>
                <a:moveTo>
                  <a:pt x="935" y="0"/>
                </a:moveTo>
                <a:lnTo>
                  <a:pt x="964" y="0"/>
                </a:lnTo>
                <a:lnTo>
                  <a:pt x="964" y="8"/>
                </a:lnTo>
                <a:lnTo>
                  <a:pt x="935" y="8"/>
                </a:lnTo>
                <a:lnTo>
                  <a:pt x="935" y="0"/>
                </a:lnTo>
                <a:close/>
                <a:moveTo>
                  <a:pt x="987" y="0"/>
                </a:moveTo>
                <a:lnTo>
                  <a:pt x="1016" y="0"/>
                </a:lnTo>
                <a:lnTo>
                  <a:pt x="1016" y="8"/>
                </a:lnTo>
                <a:lnTo>
                  <a:pt x="987" y="8"/>
                </a:lnTo>
                <a:lnTo>
                  <a:pt x="987" y="0"/>
                </a:lnTo>
                <a:close/>
                <a:moveTo>
                  <a:pt x="1039" y="0"/>
                </a:moveTo>
                <a:lnTo>
                  <a:pt x="1068" y="0"/>
                </a:lnTo>
                <a:lnTo>
                  <a:pt x="1068" y="8"/>
                </a:lnTo>
                <a:lnTo>
                  <a:pt x="1039" y="8"/>
                </a:lnTo>
                <a:lnTo>
                  <a:pt x="1039" y="0"/>
                </a:lnTo>
                <a:close/>
                <a:moveTo>
                  <a:pt x="1091" y="0"/>
                </a:moveTo>
                <a:lnTo>
                  <a:pt x="1120" y="0"/>
                </a:lnTo>
                <a:lnTo>
                  <a:pt x="1120" y="8"/>
                </a:lnTo>
                <a:lnTo>
                  <a:pt x="1091" y="8"/>
                </a:lnTo>
                <a:lnTo>
                  <a:pt x="1091" y="0"/>
                </a:lnTo>
                <a:close/>
                <a:moveTo>
                  <a:pt x="1143" y="0"/>
                </a:moveTo>
                <a:lnTo>
                  <a:pt x="1172" y="0"/>
                </a:lnTo>
                <a:lnTo>
                  <a:pt x="1172" y="8"/>
                </a:lnTo>
                <a:lnTo>
                  <a:pt x="1143" y="8"/>
                </a:lnTo>
                <a:lnTo>
                  <a:pt x="1143" y="0"/>
                </a:lnTo>
                <a:close/>
                <a:moveTo>
                  <a:pt x="1194" y="0"/>
                </a:moveTo>
                <a:lnTo>
                  <a:pt x="1224" y="0"/>
                </a:lnTo>
                <a:lnTo>
                  <a:pt x="1224" y="8"/>
                </a:lnTo>
                <a:lnTo>
                  <a:pt x="1194" y="8"/>
                </a:lnTo>
                <a:lnTo>
                  <a:pt x="1194" y="0"/>
                </a:lnTo>
                <a:close/>
                <a:moveTo>
                  <a:pt x="1247" y="0"/>
                </a:moveTo>
                <a:lnTo>
                  <a:pt x="1276" y="0"/>
                </a:lnTo>
                <a:lnTo>
                  <a:pt x="1276" y="8"/>
                </a:lnTo>
                <a:lnTo>
                  <a:pt x="1247" y="8"/>
                </a:lnTo>
                <a:lnTo>
                  <a:pt x="1247" y="0"/>
                </a:lnTo>
                <a:close/>
                <a:moveTo>
                  <a:pt x="1298" y="0"/>
                </a:moveTo>
                <a:lnTo>
                  <a:pt x="1328" y="0"/>
                </a:lnTo>
                <a:lnTo>
                  <a:pt x="1328" y="8"/>
                </a:lnTo>
                <a:lnTo>
                  <a:pt x="1298" y="8"/>
                </a:lnTo>
                <a:lnTo>
                  <a:pt x="1298" y="0"/>
                </a:lnTo>
                <a:close/>
                <a:moveTo>
                  <a:pt x="1350" y="0"/>
                </a:moveTo>
                <a:lnTo>
                  <a:pt x="1380" y="0"/>
                </a:lnTo>
                <a:lnTo>
                  <a:pt x="1380" y="8"/>
                </a:lnTo>
                <a:lnTo>
                  <a:pt x="1350" y="8"/>
                </a:lnTo>
                <a:lnTo>
                  <a:pt x="1350" y="0"/>
                </a:lnTo>
                <a:close/>
                <a:moveTo>
                  <a:pt x="1402" y="0"/>
                </a:moveTo>
                <a:lnTo>
                  <a:pt x="1432" y="0"/>
                </a:lnTo>
                <a:lnTo>
                  <a:pt x="1432" y="8"/>
                </a:lnTo>
                <a:lnTo>
                  <a:pt x="1402" y="8"/>
                </a:lnTo>
                <a:lnTo>
                  <a:pt x="1402" y="0"/>
                </a:lnTo>
                <a:close/>
                <a:moveTo>
                  <a:pt x="1454" y="0"/>
                </a:moveTo>
                <a:lnTo>
                  <a:pt x="1484" y="0"/>
                </a:lnTo>
                <a:lnTo>
                  <a:pt x="1484" y="8"/>
                </a:lnTo>
                <a:lnTo>
                  <a:pt x="1454" y="8"/>
                </a:lnTo>
                <a:lnTo>
                  <a:pt x="1454" y="0"/>
                </a:lnTo>
                <a:close/>
                <a:moveTo>
                  <a:pt x="1506" y="0"/>
                </a:moveTo>
                <a:lnTo>
                  <a:pt x="1536" y="0"/>
                </a:lnTo>
                <a:lnTo>
                  <a:pt x="1536" y="8"/>
                </a:lnTo>
                <a:lnTo>
                  <a:pt x="1506" y="8"/>
                </a:lnTo>
                <a:lnTo>
                  <a:pt x="1506" y="0"/>
                </a:lnTo>
                <a:close/>
                <a:moveTo>
                  <a:pt x="1558" y="0"/>
                </a:moveTo>
                <a:lnTo>
                  <a:pt x="1588" y="0"/>
                </a:lnTo>
                <a:lnTo>
                  <a:pt x="1588" y="8"/>
                </a:lnTo>
                <a:lnTo>
                  <a:pt x="1558" y="8"/>
                </a:lnTo>
                <a:lnTo>
                  <a:pt x="1558" y="0"/>
                </a:lnTo>
                <a:close/>
                <a:moveTo>
                  <a:pt x="1610" y="0"/>
                </a:moveTo>
                <a:lnTo>
                  <a:pt x="1640" y="0"/>
                </a:lnTo>
                <a:lnTo>
                  <a:pt x="1640" y="8"/>
                </a:lnTo>
                <a:lnTo>
                  <a:pt x="1610" y="8"/>
                </a:lnTo>
                <a:lnTo>
                  <a:pt x="1610" y="0"/>
                </a:lnTo>
                <a:close/>
                <a:moveTo>
                  <a:pt x="1662" y="0"/>
                </a:moveTo>
                <a:lnTo>
                  <a:pt x="1692" y="0"/>
                </a:lnTo>
                <a:lnTo>
                  <a:pt x="1692" y="8"/>
                </a:lnTo>
                <a:lnTo>
                  <a:pt x="1662" y="8"/>
                </a:lnTo>
                <a:lnTo>
                  <a:pt x="1662" y="0"/>
                </a:lnTo>
                <a:close/>
                <a:moveTo>
                  <a:pt x="1714" y="0"/>
                </a:moveTo>
                <a:lnTo>
                  <a:pt x="1744" y="0"/>
                </a:lnTo>
                <a:lnTo>
                  <a:pt x="1744" y="8"/>
                </a:lnTo>
                <a:lnTo>
                  <a:pt x="1714" y="8"/>
                </a:lnTo>
                <a:lnTo>
                  <a:pt x="1714" y="0"/>
                </a:lnTo>
                <a:close/>
                <a:moveTo>
                  <a:pt x="1766" y="0"/>
                </a:moveTo>
                <a:lnTo>
                  <a:pt x="1796" y="0"/>
                </a:lnTo>
                <a:lnTo>
                  <a:pt x="1796" y="8"/>
                </a:lnTo>
                <a:lnTo>
                  <a:pt x="1766" y="8"/>
                </a:lnTo>
                <a:lnTo>
                  <a:pt x="1766" y="0"/>
                </a:lnTo>
                <a:close/>
                <a:moveTo>
                  <a:pt x="1818" y="0"/>
                </a:moveTo>
                <a:lnTo>
                  <a:pt x="1848" y="0"/>
                </a:lnTo>
                <a:lnTo>
                  <a:pt x="1848" y="8"/>
                </a:lnTo>
                <a:lnTo>
                  <a:pt x="1818" y="8"/>
                </a:lnTo>
                <a:lnTo>
                  <a:pt x="1818" y="0"/>
                </a:lnTo>
                <a:close/>
                <a:moveTo>
                  <a:pt x="1870" y="0"/>
                </a:moveTo>
                <a:lnTo>
                  <a:pt x="1900" y="0"/>
                </a:lnTo>
                <a:lnTo>
                  <a:pt x="1900" y="8"/>
                </a:lnTo>
                <a:lnTo>
                  <a:pt x="1870" y="8"/>
                </a:lnTo>
                <a:lnTo>
                  <a:pt x="1870" y="0"/>
                </a:lnTo>
                <a:close/>
                <a:moveTo>
                  <a:pt x="1922" y="0"/>
                </a:moveTo>
                <a:lnTo>
                  <a:pt x="1952" y="0"/>
                </a:lnTo>
                <a:lnTo>
                  <a:pt x="1952" y="8"/>
                </a:lnTo>
                <a:lnTo>
                  <a:pt x="1922" y="8"/>
                </a:lnTo>
                <a:lnTo>
                  <a:pt x="1922" y="0"/>
                </a:lnTo>
                <a:close/>
                <a:moveTo>
                  <a:pt x="1974" y="0"/>
                </a:moveTo>
                <a:lnTo>
                  <a:pt x="2004" y="0"/>
                </a:lnTo>
                <a:lnTo>
                  <a:pt x="2004" y="8"/>
                </a:lnTo>
                <a:lnTo>
                  <a:pt x="1974" y="8"/>
                </a:lnTo>
                <a:lnTo>
                  <a:pt x="1974" y="0"/>
                </a:lnTo>
                <a:close/>
                <a:moveTo>
                  <a:pt x="2026" y="0"/>
                </a:moveTo>
                <a:lnTo>
                  <a:pt x="2056" y="0"/>
                </a:lnTo>
                <a:lnTo>
                  <a:pt x="2056" y="8"/>
                </a:lnTo>
                <a:lnTo>
                  <a:pt x="2026" y="8"/>
                </a:lnTo>
                <a:lnTo>
                  <a:pt x="2026" y="0"/>
                </a:lnTo>
                <a:close/>
                <a:moveTo>
                  <a:pt x="2078" y="0"/>
                </a:moveTo>
                <a:lnTo>
                  <a:pt x="2107" y="0"/>
                </a:lnTo>
                <a:lnTo>
                  <a:pt x="2107" y="8"/>
                </a:lnTo>
                <a:lnTo>
                  <a:pt x="2078" y="8"/>
                </a:lnTo>
                <a:lnTo>
                  <a:pt x="2078" y="0"/>
                </a:lnTo>
                <a:close/>
                <a:moveTo>
                  <a:pt x="2130" y="0"/>
                </a:moveTo>
                <a:lnTo>
                  <a:pt x="2160" y="0"/>
                </a:lnTo>
                <a:lnTo>
                  <a:pt x="2160" y="8"/>
                </a:lnTo>
                <a:lnTo>
                  <a:pt x="2130" y="8"/>
                </a:lnTo>
                <a:lnTo>
                  <a:pt x="2130" y="0"/>
                </a:lnTo>
                <a:close/>
              </a:path>
            </a:pathLst>
          </a:custGeom>
          <a:solidFill>
            <a:srgbClr val="000000"/>
          </a:solidFill>
          <a:ln w="1588" cap="flat">
            <a:solidFill>
              <a:srgbClr val="000000"/>
            </a:solidFill>
            <a:prstDash val="solid"/>
            <a:bevel/>
            <a:headEnd/>
            <a:tailEnd/>
          </a:ln>
        </p:spPr>
        <p:txBody>
          <a:bodyPr/>
          <a:lstStyle/>
          <a:p>
            <a:endParaRPr lang="en-US"/>
          </a:p>
        </p:txBody>
      </p:sp>
      <p:sp>
        <p:nvSpPr>
          <p:cNvPr id="550990" name="Rectangle 78"/>
          <p:cNvSpPr>
            <a:spLocks noChangeArrowheads="1"/>
          </p:cNvSpPr>
          <p:nvPr/>
        </p:nvSpPr>
        <p:spPr bwMode="auto">
          <a:xfrm>
            <a:off x="3005138" y="2497138"/>
            <a:ext cx="1295400" cy="320675"/>
          </a:xfrm>
          <a:prstGeom prst="rect">
            <a:avLst/>
          </a:prstGeom>
          <a:noFill/>
          <a:ln w="9525">
            <a:noFill/>
            <a:miter lim="800000"/>
            <a:headEnd/>
            <a:tailEnd/>
          </a:ln>
        </p:spPr>
        <p:txBody>
          <a:bodyPr lIns="0" tIns="0" rIns="0" bIns="0"/>
          <a:lstStyle/>
          <a:p>
            <a:pPr algn="l"/>
            <a:r>
              <a:rPr lang="en-US" altLang="ja-JP" sz="1100" b="1">
                <a:solidFill>
                  <a:srgbClr val="000000"/>
                </a:solidFill>
                <a:latin typeface="Arial" charset="0"/>
                <a:ea typeface="MS Mincho" pitchFamily="49" charset="-128"/>
              </a:rPr>
              <a:t>Glass Temperature </a:t>
            </a:r>
          </a:p>
          <a:p>
            <a:pPr algn="l"/>
            <a:r>
              <a:rPr lang="en-US" altLang="ja-JP" sz="1100" b="1">
                <a:solidFill>
                  <a:srgbClr val="000000"/>
                </a:solidFill>
                <a:ea typeface="MS Mincho" pitchFamily="49" charset="-128"/>
              </a:rPr>
              <a:t>~</a:t>
            </a:r>
            <a:r>
              <a:rPr lang="en-US" altLang="ja-JP" sz="1100" b="1">
                <a:solidFill>
                  <a:srgbClr val="000000"/>
                </a:solidFill>
                <a:latin typeface="Arial" charset="0"/>
                <a:ea typeface="MS Mincho" pitchFamily="49" charset="-128"/>
              </a:rPr>
              <a:t> 150 </a:t>
            </a:r>
            <a:r>
              <a:rPr lang="en-US" altLang="ja-JP" sz="1100" b="1" baseline="30000">
                <a:solidFill>
                  <a:srgbClr val="000000"/>
                </a:solidFill>
                <a:latin typeface="Arial" charset="0"/>
                <a:ea typeface="MS Mincho" pitchFamily="49" charset="-128"/>
              </a:rPr>
              <a:t>o</a:t>
            </a:r>
            <a:r>
              <a:rPr lang="en-US" altLang="ja-JP" sz="1100" b="1">
                <a:solidFill>
                  <a:srgbClr val="000000"/>
                </a:solidFill>
                <a:latin typeface="Arial" charset="0"/>
                <a:ea typeface="MS Mincho" pitchFamily="49" charset="-128"/>
              </a:rPr>
              <a:t>C</a:t>
            </a:r>
            <a:endParaRPr lang="en-US" sz="1100" b="1">
              <a:latin typeface="Arial" charset="0"/>
            </a:endParaRPr>
          </a:p>
        </p:txBody>
      </p:sp>
      <p:sp>
        <p:nvSpPr>
          <p:cNvPr id="550992" name="Rectangle 80"/>
          <p:cNvSpPr>
            <a:spLocks noChangeArrowheads="1"/>
          </p:cNvSpPr>
          <p:nvPr/>
        </p:nvSpPr>
        <p:spPr bwMode="auto">
          <a:xfrm>
            <a:off x="2527300" y="1692275"/>
            <a:ext cx="1600200" cy="371475"/>
          </a:xfrm>
          <a:prstGeom prst="rect">
            <a:avLst/>
          </a:prstGeom>
          <a:noFill/>
          <a:ln w="9525">
            <a:noFill/>
            <a:miter lim="800000"/>
            <a:headEnd/>
            <a:tailEnd/>
          </a:ln>
        </p:spPr>
        <p:txBody>
          <a:bodyPr lIns="0" tIns="0" rIns="0" bIns="0"/>
          <a:lstStyle/>
          <a:p>
            <a:pPr algn="l"/>
            <a:r>
              <a:rPr lang="en-US" altLang="ja-JP" sz="1100" b="1">
                <a:solidFill>
                  <a:srgbClr val="000000"/>
                </a:solidFill>
                <a:latin typeface="Arial" charset="0"/>
                <a:ea typeface="MS Mincho" pitchFamily="49" charset="-128"/>
              </a:rPr>
              <a:t>Melting Temperature</a:t>
            </a:r>
          </a:p>
          <a:p>
            <a:pPr algn="l"/>
            <a:r>
              <a:rPr lang="en-US" altLang="ja-JP" sz="1100" b="1">
                <a:solidFill>
                  <a:srgbClr val="000000"/>
                </a:solidFill>
                <a:ea typeface="MS Mincho" pitchFamily="49" charset="-128"/>
              </a:rPr>
              <a:t>~</a:t>
            </a:r>
            <a:r>
              <a:rPr lang="en-US" altLang="ja-JP" sz="1100" b="1">
                <a:solidFill>
                  <a:srgbClr val="000000"/>
                </a:solidFill>
                <a:latin typeface="Arial" charset="0"/>
                <a:ea typeface="MS Mincho" pitchFamily="49" charset="-128"/>
              </a:rPr>
              <a:t> 600 </a:t>
            </a:r>
            <a:r>
              <a:rPr lang="en-US" altLang="ja-JP" sz="1100" b="1" baseline="30000">
                <a:solidFill>
                  <a:srgbClr val="000000"/>
                </a:solidFill>
                <a:latin typeface="Arial" charset="0"/>
                <a:ea typeface="MS Mincho" pitchFamily="49" charset="-128"/>
              </a:rPr>
              <a:t>o</a:t>
            </a:r>
            <a:r>
              <a:rPr lang="en-US" altLang="ja-JP" sz="1100" b="1">
                <a:solidFill>
                  <a:srgbClr val="000000"/>
                </a:solidFill>
                <a:latin typeface="Arial" charset="0"/>
                <a:ea typeface="MS Mincho" pitchFamily="49" charset="-128"/>
              </a:rPr>
              <a:t>C</a:t>
            </a:r>
            <a:endParaRPr lang="en-US" sz="1100" b="1">
              <a:latin typeface="Arial" charset="0"/>
            </a:endParaRPr>
          </a:p>
        </p:txBody>
      </p:sp>
      <p:sp>
        <p:nvSpPr>
          <p:cNvPr id="550993" name="Text Box 81"/>
          <p:cNvSpPr txBox="1">
            <a:spLocks noChangeArrowheads="1"/>
          </p:cNvSpPr>
          <p:nvPr/>
        </p:nvSpPr>
        <p:spPr bwMode="auto">
          <a:xfrm rot="-5400000">
            <a:off x="217488" y="2303463"/>
            <a:ext cx="1333500" cy="304800"/>
          </a:xfrm>
          <a:prstGeom prst="rect">
            <a:avLst/>
          </a:prstGeom>
          <a:noFill/>
          <a:ln w="9525">
            <a:noFill/>
            <a:miter lim="800000"/>
            <a:headEnd/>
            <a:tailEnd/>
          </a:ln>
        </p:spPr>
        <p:txBody>
          <a:bodyPr>
            <a:spAutoFit/>
          </a:bodyPr>
          <a:lstStyle/>
          <a:p>
            <a:pPr algn="l"/>
            <a:r>
              <a:rPr lang="en-US" altLang="ja-JP" sz="1400" b="1">
                <a:latin typeface="Arial" charset="0"/>
                <a:ea typeface="MS Mincho" pitchFamily="49" charset="-128"/>
              </a:rPr>
              <a:t>Temperature</a:t>
            </a:r>
            <a:endParaRPr lang="en-US" sz="1400">
              <a:latin typeface="Arial" charset="0"/>
            </a:endParaRPr>
          </a:p>
        </p:txBody>
      </p:sp>
      <p:sp>
        <p:nvSpPr>
          <p:cNvPr id="550994" name="Line 82"/>
          <p:cNvSpPr>
            <a:spLocks noChangeShapeType="1"/>
          </p:cNvSpPr>
          <p:nvPr/>
        </p:nvSpPr>
        <p:spPr bwMode="auto">
          <a:xfrm>
            <a:off x="1171575" y="3476625"/>
            <a:ext cx="2914650" cy="0"/>
          </a:xfrm>
          <a:prstGeom prst="line">
            <a:avLst/>
          </a:prstGeom>
          <a:noFill/>
          <a:ln w="25400">
            <a:solidFill>
              <a:schemeClr val="tx1"/>
            </a:solidFill>
            <a:round/>
            <a:headEnd/>
            <a:tailEnd type="triangle" w="lg" len="lg"/>
          </a:ln>
          <a:effectLst/>
        </p:spPr>
        <p:txBody>
          <a:bodyPr wrap="none" anchor="ctr">
            <a:spAutoFit/>
          </a:bodyPr>
          <a:lstStyle/>
          <a:p>
            <a:endParaRPr lang="en-US"/>
          </a:p>
        </p:txBody>
      </p:sp>
      <p:sp>
        <p:nvSpPr>
          <p:cNvPr id="550995" name="Line 83"/>
          <p:cNvSpPr>
            <a:spLocks noChangeShapeType="1"/>
          </p:cNvSpPr>
          <p:nvPr/>
        </p:nvSpPr>
        <p:spPr bwMode="auto">
          <a:xfrm rot="-5400000">
            <a:off x="79375" y="2393950"/>
            <a:ext cx="2184400" cy="0"/>
          </a:xfrm>
          <a:prstGeom prst="line">
            <a:avLst/>
          </a:prstGeom>
          <a:noFill/>
          <a:ln w="25400">
            <a:solidFill>
              <a:schemeClr val="tx1"/>
            </a:solidFill>
            <a:round/>
            <a:headEnd/>
            <a:tailEnd type="triangle" w="lg" len="lg"/>
          </a:ln>
          <a:effectLst/>
        </p:spPr>
        <p:txBody>
          <a:bodyPr wrap="none" anchor="ctr">
            <a:spAutoFit/>
          </a:bodyPr>
          <a:lstStyle/>
          <a:p>
            <a:endParaRPr lang="en-US"/>
          </a:p>
        </p:txBody>
      </p:sp>
      <p:sp>
        <p:nvSpPr>
          <p:cNvPr id="550998" name="Line 86"/>
          <p:cNvSpPr>
            <a:spLocks noChangeShapeType="1"/>
          </p:cNvSpPr>
          <p:nvPr/>
        </p:nvSpPr>
        <p:spPr bwMode="auto">
          <a:xfrm>
            <a:off x="6210300" y="2781300"/>
            <a:ext cx="876300" cy="161925"/>
          </a:xfrm>
          <a:prstGeom prst="line">
            <a:avLst/>
          </a:prstGeom>
          <a:noFill/>
          <a:ln w="25400">
            <a:solidFill>
              <a:schemeClr val="tx1"/>
            </a:solidFill>
            <a:round/>
            <a:headEnd/>
            <a:tailEnd/>
          </a:ln>
          <a:effectLst/>
        </p:spPr>
        <p:txBody>
          <a:bodyPr anchor="ctr">
            <a:spAutoFit/>
          </a:bodyPr>
          <a:lstStyle/>
          <a:p>
            <a:endParaRPr lang="en-US"/>
          </a:p>
        </p:txBody>
      </p:sp>
      <p:sp>
        <p:nvSpPr>
          <p:cNvPr id="550999" name="Text Box 87"/>
          <p:cNvSpPr txBox="1">
            <a:spLocks noChangeArrowheads="1"/>
          </p:cNvSpPr>
          <p:nvPr/>
        </p:nvSpPr>
        <p:spPr bwMode="auto">
          <a:xfrm>
            <a:off x="7083425" y="2719388"/>
            <a:ext cx="1333500" cy="457200"/>
          </a:xfrm>
          <a:prstGeom prst="rect">
            <a:avLst/>
          </a:prstGeom>
          <a:noFill/>
          <a:ln w="15875" algn="ctr">
            <a:noFill/>
            <a:miter lim="800000"/>
            <a:headEnd/>
            <a:tailEnd/>
          </a:ln>
          <a:effectLst/>
        </p:spPr>
        <p:txBody>
          <a:bodyPr wrap="none">
            <a:spAutoFit/>
          </a:bodyPr>
          <a:lstStyle/>
          <a:p>
            <a:pPr algn="r"/>
            <a:r>
              <a:rPr lang="en-US">
                <a:latin typeface="Arial" charset="0"/>
              </a:rPr>
              <a:t>Bottom electrode</a:t>
            </a:r>
          </a:p>
          <a:p>
            <a:pPr algn="r"/>
            <a:r>
              <a:rPr lang="en-US">
                <a:latin typeface="Arial" charset="0"/>
              </a:rPr>
              <a:t>heater (e.g. TiN)</a:t>
            </a:r>
          </a:p>
        </p:txBody>
      </p:sp>
    </p:spTree>
  </p:cSld>
  <p:clrMapOvr>
    <a:masterClrMapping/>
  </p:clrMapOvr>
  <p:transition>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CF553B61-8F35-4AA5-940C-6D34F8B5BA87}" type="slidenum">
              <a:rPr lang="en-US"/>
              <a:pPr/>
              <a:t>45</a:t>
            </a:fld>
            <a:endParaRPr lang="en-US"/>
          </a:p>
        </p:txBody>
      </p:sp>
      <p:sp>
        <p:nvSpPr>
          <p:cNvPr id="512002" name="Rectangle 2"/>
          <p:cNvSpPr>
            <a:spLocks noGrp="1" noChangeArrowheads="1"/>
          </p:cNvSpPr>
          <p:nvPr>
            <p:ph type="title"/>
          </p:nvPr>
        </p:nvSpPr>
        <p:spPr/>
        <p:txBody>
          <a:bodyPr/>
          <a:lstStyle/>
          <a:p>
            <a:r>
              <a:rPr lang="en-US"/>
              <a:t>Samsung 512 Mb PCM Prototype</a:t>
            </a:r>
          </a:p>
        </p:txBody>
      </p:sp>
      <p:sp>
        <p:nvSpPr>
          <p:cNvPr id="512003" name="Rectangle 3"/>
          <p:cNvSpPr>
            <a:spLocks noGrp="1" noChangeArrowheads="1"/>
          </p:cNvSpPr>
          <p:nvPr>
            <p:ph type="body" idx="1"/>
          </p:nvPr>
        </p:nvSpPr>
        <p:spPr>
          <a:xfrm>
            <a:off x="368300" y="4895850"/>
            <a:ext cx="8412163" cy="1230313"/>
          </a:xfrm>
        </p:spPr>
        <p:txBody>
          <a:bodyPr/>
          <a:lstStyle/>
          <a:p>
            <a:pPr marL="0" indent="0">
              <a:buFontTx/>
              <a:buNone/>
            </a:pPr>
            <a:r>
              <a:rPr lang="en-US" sz="1500">
                <a:solidFill>
                  <a:srgbClr val="000099"/>
                </a:solidFill>
              </a:rPr>
              <a:t>“Samsung completed the first working prototype of what is expected to be the main memory device to replace high density Flash in the next decade – a Phase-change Random Access Memory (PRAM). The company unveiled the 512 Mb device at its sixth annual press conference in Seoul today.” Source: </a:t>
            </a:r>
            <a:r>
              <a:rPr lang="en-US" sz="1500" i="1" u="sng">
                <a:solidFill>
                  <a:srgbClr val="000099"/>
                </a:solidFill>
              </a:rPr>
              <a:t>http://samsung.com/PressCenter/PressRelease/PressRelease.asp?seq=20060911_0000286481</a:t>
            </a:r>
          </a:p>
        </p:txBody>
      </p:sp>
      <p:pic>
        <p:nvPicPr>
          <p:cNvPr id="512004" name="Picture 4" descr="Samsung_512_PRAM"/>
          <p:cNvPicPr>
            <a:picLocks noChangeAspect="1" noChangeArrowheads="1"/>
          </p:cNvPicPr>
          <p:nvPr/>
        </p:nvPicPr>
        <p:blipFill>
          <a:blip r:embed="rId3" cstate="print"/>
          <a:srcRect/>
          <a:stretch>
            <a:fillRect/>
          </a:stretch>
        </p:blipFill>
        <p:spPr bwMode="auto">
          <a:xfrm>
            <a:off x="1389063" y="1590675"/>
            <a:ext cx="4910137" cy="2665413"/>
          </a:xfrm>
          <a:prstGeom prst="rect">
            <a:avLst/>
          </a:prstGeom>
          <a:noFill/>
        </p:spPr>
      </p:pic>
      <p:sp>
        <p:nvSpPr>
          <p:cNvPr id="512006" name="Text Box 6"/>
          <p:cNvSpPr txBox="1">
            <a:spLocks noChangeArrowheads="1"/>
          </p:cNvSpPr>
          <p:nvPr/>
        </p:nvSpPr>
        <p:spPr bwMode="auto">
          <a:xfrm>
            <a:off x="365125" y="865188"/>
            <a:ext cx="1308100" cy="274637"/>
          </a:xfrm>
          <a:prstGeom prst="rect">
            <a:avLst/>
          </a:prstGeom>
          <a:noFill/>
          <a:ln w="15875" algn="ctr">
            <a:noFill/>
            <a:miter lim="800000"/>
            <a:headEnd/>
            <a:tailEnd/>
          </a:ln>
          <a:effectLst/>
        </p:spPr>
        <p:txBody>
          <a:bodyPr wrap="none">
            <a:spAutoFit/>
          </a:bodyPr>
          <a:lstStyle/>
          <a:p>
            <a:r>
              <a:rPr lang="en-US" b="1"/>
              <a:t>Sep 11, 2006</a:t>
            </a:r>
          </a:p>
        </p:txBody>
      </p:sp>
      <p:sp>
        <p:nvSpPr>
          <p:cNvPr id="512007" name="Text Box 7"/>
          <p:cNvSpPr txBox="1">
            <a:spLocks noChangeArrowheads="1"/>
          </p:cNvSpPr>
          <p:nvPr/>
        </p:nvSpPr>
        <p:spPr bwMode="auto">
          <a:xfrm>
            <a:off x="5829300" y="3505200"/>
            <a:ext cx="3021981" cy="923330"/>
          </a:xfrm>
          <a:prstGeom prst="rect">
            <a:avLst/>
          </a:prstGeom>
          <a:noFill/>
          <a:ln w="15875" algn="ctr">
            <a:noFill/>
            <a:miter lim="800000"/>
            <a:headEnd/>
            <a:tailEnd/>
          </a:ln>
          <a:effectLst/>
        </p:spPr>
        <p:txBody>
          <a:bodyPr wrap="none">
            <a:spAutoFit/>
          </a:bodyPr>
          <a:lstStyle/>
          <a:p>
            <a:pPr algn="l"/>
            <a:r>
              <a:rPr lang="en-US" sz="1800" b="1" dirty="0"/>
              <a:t>Put in perspective:</a:t>
            </a:r>
          </a:p>
          <a:p>
            <a:pPr algn="l"/>
            <a:r>
              <a:rPr lang="en-US" sz="1800" b="1" dirty="0"/>
              <a:t>NAND Flash chips of</a:t>
            </a:r>
          </a:p>
          <a:p>
            <a:pPr algn="l"/>
            <a:r>
              <a:rPr lang="en-US" sz="1800" b="1" dirty="0" smtClean="0"/>
              <a:t>8-16 </a:t>
            </a:r>
            <a:r>
              <a:rPr lang="en-US" sz="1800" b="1" dirty="0" err="1"/>
              <a:t>Gb</a:t>
            </a:r>
            <a:r>
              <a:rPr lang="en-US" sz="1800" b="1" dirty="0"/>
              <a:t> in production</a:t>
            </a:r>
          </a:p>
        </p:txBody>
      </p:sp>
    </p:spTree>
  </p:cSld>
  <p:clrMapOvr>
    <a:masterClrMapping/>
  </p:clrMapOvr>
  <p:transition>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E80D1A33-125C-44BB-9F61-05A291D314F1}" type="slidenum">
              <a:rPr lang="en-US"/>
              <a:pPr/>
              <a:t>46</a:t>
            </a:fld>
            <a:endParaRPr lang="en-US"/>
          </a:p>
        </p:txBody>
      </p:sp>
      <p:sp>
        <p:nvSpPr>
          <p:cNvPr id="510978" name="Rectangle 2"/>
          <p:cNvSpPr>
            <a:spLocks noGrp="1" noChangeArrowheads="1"/>
          </p:cNvSpPr>
          <p:nvPr>
            <p:ph type="title"/>
          </p:nvPr>
        </p:nvSpPr>
        <p:spPr/>
        <p:txBody>
          <a:bodyPr/>
          <a:lstStyle/>
          <a:p>
            <a:r>
              <a:rPr lang="en-US"/>
              <a:t>Intel/ST Phase-Change Memory Wafer</a:t>
            </a:r>
          </a:p>
        </p:txBody>
      </p:sp>
      <p:sp>
        <p:nvSpPr>
          <p:cNvPr id="510979" name="Rectangle 3"/>
          <p:cNvSpPr>
            <a:spLocks noGrp="1" noChangeArrowheads="1"/>
          </p:cNvSpPr>
          <p:nvPr>
            <p:ph type="body" idx="1"/>
          </p:nvPr>
        </p:nvSpPr>
        <p:spPr>
          <a:xfrm>
            <a:off x="457200" y="5162550"/>
            <a:ext cx="8229600" cy="1068388"/>
          </a:xfrm>
        </p:spPr>
        <p:txBody>
          <a:bodyPr/>
          <a:lstStyle/>
          <a:p>
            <a:pPr marL="0" indent="0">
              <a:buFontTx/>
              <a:buNone/>
            </a:pPr>
            <a:r>
              <a:rPr lang="en-US" sz="1500">
                <a:solidFill>
                  <a:srgbClr val="000099"/>
                </a:solidFill>
              </a:rPr>
              <a:t>“Intel CTO of Flash Memory Ed Doller holds the first wafer of 128 Mbit phase change memory (PCM) chips, which has just been overnighted to him from semiconductor maker STMicroelectronics in Agrate, Italy. Intel believes that PCM will be the next phase in the non-volatile memory market.” Source: </a:t>
            </a:r>
            <a:r>
              <a:rPr lang="en-US" sz="1500" i="1" u="sng">
                <a:solidFill>
                  <a:srgbClr val="000099"/>
                </a:solidFill>
              </a:rPr>
              <a:t>http://www.eweek.com/article2/0,1895,2021841,00.asp </a:t>
            </a:r>
          </a:p>
        </p:txBody>
      </p:sp>
      <p:sp>
        <p:nvSpPr>
          <p:cNvPr id="510981" name="Text Box 5"/>
          <p:cNvSpPr txBox="1">
            <a:spLocks noChangeArrowheads="1"/>
          </p:cNvSpPr>
          <p:nvPr/>
        </p:nvSpPr>
        <p:spPr bwMode="auto">
          <a:xfrm>
            <a:off x="365125" y="865188"/>
            <a:ext cx="1308100" cy="274637"/>
          </a:xfrm>
          <a:prstGeom prst="rect">
            <a:avLst/>
          </a:prstGeom>
          <a:noFill/>
          <a:ln w="15875" algn="ctr">
            <a:noFill/>
            <a:miter lim="800000"/>
            <a:headEnd/>
            <a:tailEnd/>
          </a:ln>
          <a:effectLst/>
        </p:spPr>
        <p:txBody>
          <a:bodyPr wrap="none">
            <a:spAutoFit/>
          </a:bodyPr>
          <a:lstStyle/>
          <a:p>
            <a:r>
              <a:rPr lang="en-US" b="1"/>
              <a:t>Sep 28, 2006</a:t>
            </a:r>
          </a:p>
        </p:txBody>
      </p:sp>
      <p:pic>
        <p:nvPicPr>
          <p:cNvPr id="7" name="Picture 4" descr="IntelST_PCMwafer"/>
          <p:cNvPicPr>
            <a:picLocks noChangeAspect="1" noChangeArrowheads="1"/>
          </p:cNvPicPr>
          <p:nvPr/>
        </p:nvPicPr>
        <p:blipFill>
          <a:blip r:embed="rId3" cstate="print"/>
          <a:srcRect/>
          <a:stretch>
            <a:fillRect/>
          </a:stretch>
        </p:blipFill>
        <p:spPr bwMode="auto">
          <a:xfrm>
            <a:off x="873125" y="1643063"/>
            <a:ext cx="4251325" cy="2990850"/>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l="24203" t="20091" r="45869" b="67892"/>
          <a:stretch>
            <a:fillRect/>
          </a:stretch>
        </p:blipFill>
        <p:spPr bwMode="auto">
          <a:xfrm>
            <a:off x="5316538" y="1328738"/>
            <a:ext cx="3602037" cy="1414462"/>
          </a:xfrm>
          <a:prstGeom prst="rect">
            <a:avLst/>
          </a:prstGeom>
          <a:noFill/>
          <a:ln w="9525">
            <a:noFill/>
            <a:miter lim="800000"/>
            <a:headEnd/>
            <a:tailEnd/>
          </a:ln>
        </p:spPr>
      </p:pic>
      <p:sp>
        <p:nvSpPr>
          <p:cNvPr id="9" name="Text Box 7"/>
          <p:cNvSpPr txBox="1">
            <a:spLocks noChangeArrowheads="1"/>
          </p:cNvSpPr>
          <p:nvPr/>
        </p:nvSpPr>
        <p:spPr bwMode="auto">
          <a:xfrm>
            <a:off x="5829300" y="3505200"/>
            <a:ext cx="3021981" cy="923330"/>
          </a:xfrm>
          <a:prstGeom prst="rect">
            <a:avLst/>
          </a:prstGeom>
          <a:noFill/>
          <a:ln w="15875" algn="ctr">
            <a:noFill/>
            <a:miter lim="800000"/>
            <a:headEnd/>
            <a:tailEnd/>
          </a:ln>
          <a:effectLst/>
        </p:spPr>
        <p:txBody>
          <a:bodyPr wrap="none">
            <a:spAutoFit/>
          </a:bodyPr>
          <a:lstStyle/>
          <a:p>
            <a:pPr algn="l"/>
            <a:r>
              <a:rPr lang="en-US" sz="1800" b="1" dirty="0"/>
              <a:t>Put in perspective:</a:t>
            </a:r>
          </a:p>
          <a:p>
            <a:pPr algn="l"/>
            <a:r>
              <a:rPr lang="en-US" sz="1800" b="1" dirty="0"/>
              <a:t>NAND Flash chips of</a:t>
            </a:r>
          </a:p>
          <a:p>
            <a:pPr algn="l"/>
            <a:r>
              <a:rPr lang="en-US" sz="1800" b="1" dirty="0" smtClean="0"/>
              <a:t>8-16 </a:t>
            </a:r>
            <a:r>
              <a:rPr lang="en-US" sz="1800" b="1" dirty="0" err="1"/>
              <a:t>Gb</a:t>
            </a:r>
            <a:r>
              <a:rPr lang="en-US" sz="1800" b="1" dirty="0"/>
              <a:t> in production</a:t>
            </a:r>
          </a:p>
        </p:txBody>
      </p:sp>
    </p:spTree>
  </p:cSld>
  <p:clrMapOvr>
    <a:masterClrMapping/>
  </p:clrMapOvr>
  <p:transition>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on People &amp; Environment</a:t>
            </a:r>
            <a:endParaRPr lang="en-US" dirty="0"/>
          </a:p>
        </p:txBody>
      </p:sp>
      <p:sp>
        <p:nvSpPr>
          <p:cNvPr id="4" name="Slide Number Placeholder 3"/>
          <p:cNvSpPr>
            <a:spLocks noGrp="1"/>
          </p:cNvSpPr>
          <p:nvPr>
            <p:ph type="sldNum" sz="quarter" idx="10"/>
          </p:nvPr>
        </p:nvSpPr>
        <p:spPr/>
        <p:txBody>
          <a:bodyPr/>
          <a:lstStyle/>
          <a:p>
            <a:fld id="{F3DB7220-4BF1-447B-B55F-9D0B4B1941CF}" type="slidenum">
              <a:rPr lang="en-US" smtClean="0"/>
              <a:pPr/>
              <a:t>5</a:t>
            </a:fld>
            <a:endParaRPr lang="en-US"/>
          </a:p>
        </p:txBody>
      </p:sp>
      <p:pic>
        <p:nvPicPr>
          <p:cNvPr id="6" name="Picture 5" descr="burned-groin"/>
          <p:cNvPicPr>
            <a:picLocks noChangeAspect="1" noChangeArrowheads="1"/>
          </p:cNvPicPr>
          <p:nvPr/>
        </p:nvPicPr>
        <p:blipFill>
          <a:blip r:embed="rId3" cstate="print"/>
          <a:srcRect/>
          <a:stretch>
            <a:fillRect/>
          </a:stretch>
        </p:blipFill>
        <p:spPr bwMode="auto">
          <a:xfrm>
            <a:off x="4840288" y="1025525"/>
            <a:ext cx="3814762" cy="5160963"/>
          </a:xfrm>
          <a:prstGeom prst="rect">
            <a:avLst/>
          </a:prstGeom>
          <a:noFill/>
          <a:ln w="9525">
            <a:noFill/>
            <a:miter lim="800000"/>
            <a:headEnd/>
            <a:tailEnd/>
          </a:ln>
        </p:spPr>
      </p:pic>
      <p:sp>
        <p:nvSpPr>
          <p:cNvPr id="7" name="Text Box 7"/>
          <p:cNvSpPr txBox="1">
            <a:spLocks noChangeArrowheads="1"/>
          </p:cNvSpPr>
          <p:nvPr/>
        </p:nvSpPr>
        <p:spPr bwMode="auto">
          <a:xfrm>
            <a:off x="1290321" y="5808663"/>
            <a:ext cx="3352800" cy="461665"/>
          </a:xfrm>
          <a:prstGeom prst="rect">
            <a:avLst/>
          </a:prstGeom>
          <a:noFill/>
          <a:ln w="19050">
            <a:noFill/>
            <a:miter lim="800000"/>
            <a:headEnd/>
            <a:tailEnd/>
          </a:ln>
        </p:spPr>
        <p:txBody>
          <a:bodyPr wrap="square" lIns="45720" rIns="45720">
            <a:spAutoFit/>
          </a:bodyPr>
          <a:lstStyle/>
          <a:p>
            <a:pPr algn="l"/>
            <a:r>
              <a:rPr lang="en-US" dirty="0">
                <a:solidFill>
                  <a:srgbClr val="4D4D4D"/>
                </a:solidFill>
              </a:rPr>
              <a:t>The industry </a:t>
            </a:r>
            <a:r>
              <a:rPr lang="en-US" dirty="0" smtClean="0">
                <a:solidFill>
                  <a:srgbClr val="4D4D4D"/>
                </a:solidFill>
              </a:rPr>
              <a:t>often </a:t>
            </a:r>
            <a:r>
              <a:rPr lang="en-US" dirty="0">
                <a:solidFill>
                  <a:srgbClr val="4D4D4D"/>
                </a:solidFill>
              </a:rPr>
              <a:t>calls them</a:t>
            </a:r>
          </a:p>
          <a:p>
            <a:pPr algn="l"/>
            <a:r>
              <a:rPr lang="en-US" dirty="0">
                <a:solidFill>
                  <a:srgbClr val="4D4D4D"/>
                </a:solidFill>
              </a:rPr>
              <a:t>“portables</a:t>
            </a:r>
            <a:r>
              <a:rPr lang="en-US" dirty="0" smtClean="0">
                <a:solidFill>
                  <a:srgbClr val="4D4D4D"/>
                </a:solidFill>
              </a:rPr>
              <a:t>” or “notebooks” </a:t>
            </a:r>
            <a:r>
              <a:rPr lang="en-US" dirty="0">
                <a:solidFill>
                  <a:srgbClr val="4D4D4D"/>
                </a:solidFill>
              </a:rPr>
              <a:t>not “laptops”</a:t>
            </a:r>
          </a:p>
        </p:txBody>
      </p:sp>
      <p:sp>
        <p:nvSpPr>
          <p:cNvPr id="8" name="Text Box 7"/>
          <p:cNvSpPr txBox="1">
            <a:spLocks noChangeArrowheads="1"/>
          </p:cNvSpPr>
          <p:nvPr/>
        </p:nvSpPr>
        <p:spPr bwMode="auto">
          <a:xfrm>
            <a:off x="528321" y="2039303"/>
            <a:ext cx="3352800" cy="2062103"/>
          </a:xfrm>
          <a:prstGeom prst="rect">
            <a:avLst/>
          </a:prstGeom>
          <a:noFill/>
          <a:ln w="19050">
            <a:noFill/>
            <a:miter lim="800000"/>
            <a:headEnd/>
            <a:tailEnd/>
          </a:ln>
        </p:spPr>
        <p:txBody>
          <a:bodyPr wrap="square" lIns="45720" rIns="45720">
            <a:spAutoFit/>
          </a:bodyPr>
          <a:lstStyle/>
          <a:p>
            <a:pPr algn="l">
              <a:buFont typeface="Arial" pitchFamily="34" charset="0"/>
              <a:buChar char="•"/>
            </a:pPr>
            <a:r>
              <a:rPr lang="en-US" sz="1600" dirty="0" smtClean="0">
                <a:solidFill>
                  <a:srgbClr val="4D4D4D"/>
                </a:solidFill>
              </a:rPr>
              <a:t> Fast computers run HOT</a:t>
            </a:r>
          </a:p>
          <a:p>
            <a:pPr algn="l">
              <a:buFont typeface="Arial" pitchFamily="34" charset="0"/>
              <a:buChar char="•"/>
            </a:pPr>
            <a:r>
              <a:rPr lang="en-US" sz="1600" dirty="0">
                <a:solidFill>
                  <a:srgbClr val="4D4D4D"/>
                </a:solidFill>
              </a:rPr>
              <a:t> </a:t>
            </a:r>
            <a:r>
              <a:rPr lang="en-US" sz="1600" dirty="0" smtClean="0">
                <a:solidFill>
                  <a:srgbClr val="4D4D4D"/>
                </a:solidFill>
              </a:rPr>
              <a:t>COOL computers are slow…</a:t>
            </a:r>
          </a:p>
          <a:p>
            <a:pPr algn="l">
              <a:buFont typeface="Arial" pitchFamily="34" charset="0"/>
              <a:buChar char="•"/>
            </a:pPr>
            <a:endParaRPr lang="en-US" sz="1600" dirty="0">
              <a:solidFill>
                <a:srgbClr val="4D4D4D"/>
              </a:solidFill>
            </a:endParaRPr>
          </a:p>
          <a:p>
            <a:pPr algn="l">
              <a:buFont typeface="Arial" pitchFamily="34" charset="0"/>
              <a:buChar char="•"/>
            </a:pPr>
            <a:r>
              <a:rPr lang="en-US" sz="1600" dirty="0" smtClean="0">
                <a:solidFill>
                  <a:srgbClr val="4D4D4D"/>
                </a:solidFill>
              </a:rPr>
              <a:t> Huge data centers need significant power generation and cooling investment</a:t>
            </a:r>
          </a:p>
          <a:p>
            <a:pPr algn="l">
              <a:buFont typeface="Arial" pitchFamily="34" charset="0"/>
              <a:buChar char="•"/>
            </a:pPr>
            <a:endParaRPr lang="en-US" sz="1600" dirty="0" smtClean="0">
              <a:solidFill>
                <a:srgbClr val="4D4D4D"/>
              </a:solidFill>
            </a:endParaRPr>
          </a:p>
          <a:p>
            <a:pPr algn="l">
              <a:buFont typeface="Arial" pitchFamily="34" charset="0"/>
              <a:buChar char="•"/>
            </a:pPr>
            <a:r>
              <a:rPr lang="en-US" sz="1600" dirty="0">
                <a:solidFill>
                  <a:srgbClr val="4D4D4D"/>
                </a:solidFill>
              </a:rPr>
              <a:t> </a:t>
            </a:r>
            <a:r>
              <a:rPr lang="en-US" sz="1600" dirty="0" smtClean="0">
                <a:solidFill>
                  <a:srgbClr val="4D4D4D"/>
                </a:solidFill>
              </a:rPr>
              <a:t>Impact on environment?!</a:t>
            </a:r>
            <a:endParaRPr lang="en-US" sz="1600" dirty="0">
              <a:solidFill>
                <a:srgbClr val="4D4D4D"/>
              </a:solidFill>
            </a:endParaRPr>
          </a:p>
        </p:txBody>
      </p:sp>
    </p:spTree>
  </p:cSld>
  <p:clrMapOvr>
    <a:masterClrMapping/>
  </p:clrMapOvr>
  <p:transition>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r>
              <a:rPr lang="en-US"/>
              <a:t>Packaging cost</a:t>
            </a:r>
          </a:p>
        </p:txBody>
      </p:sp>
      <p:sp>
        <p:nvSpPr>
          <p:cNvPr id="273411" name="Rectangle 3"/>
          <p:cNvSpPr>
            <a:spLocks noGrp="1" noChangeArrowheads="1"/>
          </p:cNvSpPr>
          <p:nvPr>
            <p:ph type="body" idx="1"/>
          </p:nvPr>
        </p:nvSpPr>
        <p:spPr>
          <a:xfrm>
            <a:off x="311944" y="1050131"/>
            <a:ext cx="8610600" cy="4953000"/>
          </a:xfrm>
        </p:spPr>
        <p:txBody>
          <a:bodyPr/>
          <a:lstStyle/>
          <a:p>
            <a:pPr>
              <a:buFontTx/>
              <a:buNone/>
            </a:pPr>
            <a:r>
              <a:rPr lang="en-US" sz="2400"/>
              <a:t>      </a:t>
            </a:r>
            <a:r>
              <a:rPr lang="en-US" sz="2000"/>
              <a:t>From Cray (local power generator and refrigeration)…</a:t>
            </a:r>
          </a:p>
        </p:txBody>
      </p:sp>
      <p:pic>
        <p:nvPicPr>
          <p:cNvPr id="273412" name="Picture 4" descr="craygen"/>
          <p:cNvPicPr>
            <a:picLocks noChangeAspect="1" noChangeArrowheads="1"/>
          </p:cNvPicPr>
          <p:nvPr/>
        </p:nvPicPr>
        <p:blipFill>
          <a:blip r:embed="rId3" cstate="print"/>
          <a:srcRect/>
          <a:stretch>
            <a:fillRect/>
          </a:stretch>
        </p:blipFill>
        <p:spPr bwMode="auto">
          <a:xfrm>
            <a:off x="3740944" y="1507331"/>
            <a:ext cx="4953000" cy="4267200"/>
          </a:xfrm>
          <a:prstGeom prst="rect">
            <a:avLst/>
          </a:prstGeom>
          <a:noFill/>
        </p:spPr>
      </p:pic>
      <p:sp>
        <p:nvSpPr>
          <p:cNvPr id="273413" name="Text Box 5"/>
          <p:cNvSpPr txBox="1">
            <a:spLocks noChangeArrowheads="1"/>
          </p:cNvSpPr>
          <p:nvPr/>
        </p:nvSpPr>
        <p:spPr bwMode="auto">
          <a:xfrm>
            <a:off x="819150" y="5818982"/>
            <a:ext cx="5195525" cy="338554"/>
          </a:xfrm>
          <a:prstGeom prst="rect">
            <a:avLst/>
          </a:prstGeom>
          <a:noFill/>
          <a:ln w="9525">
            <a:noFill/>
            <a:miter lim="800000"/>
            <a:headEnd/>
            <a:tailEnd/>
          </a:ln>
          <a:effectLst/>
        </p:spPr>
        <p:txBody>
          <a:bodyPr wrap="none">
            <a:spAutoFit/>
          </a:bodyPr>
          <a:lstStyle/>
          <a:p>
            <a:pPr algn="l"/>
            <a:r>
              <a:rPr lang="en-US" sz="1600" dirty="0" smtClean="0">
                <a:solidFill>
                  <a:srgbClr val="3333CC"/>
                </a:solidFill>
                <a:latin typeface="Arial" charset="0"/>
              </a:rPr>
              <a:t>http</a:t>
            </a:r>
            <a:r>
              <a:rPr lang="en-US" sz="1600" dirty="0">
                <a:solidFill>
                  <a:srgbClr val="3333CC"/>
                </a:solidFill>
                <a:latin typeface="Arial" charset="0"/>
              </a:rPr>
              <a:t>://www.research.microsoft.com/users/gbell/craytalk/</a:t>
            </a:r>
          </a:p>
        </p:txBody>
      </p:sp>
      <p:pic>
        <p:nvPicPr>
          <p:cNvPr id="273414" name="Picture 6" descr="cray1"/>
          <p:cNvPicPr>
            <a:picLocks noChangeAspect="1" noChangeArrowheads="1"/>
          </p:cNvPicPr>
          <p:nvPr/>
        </p:nvPicPr>
        <p:blipFill>
          <a:blip r:embed="rId4" cstate="print"/>
          <a:srcRect/>
          <a:stretch>
            <a:fillRect/>
          </a:stretch>
        </p:blipFill>
        <p:spPr bwMode="auto">
          <a:xfrm>
            <a:off x="845344" y="1507331"/>
            <a:ext cx="2895600" cy="4267200"/>
          </a:xfrm>
          <a:prstGeom prst="rect">
            <a:avLst/>
          </a:prstGeom>
          <a:noFill/>
        </p:spPr>
      </p:pic>
      <p:sp>
        <p:nvSpPr>
          <p:cNvPr id="8"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6</a:t>
            </a:fld>
            <a:endParaRPr lang="en-US"/>
          </a:p>
        </p:txBody>
      </p:sp>
    </p:spTree>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r>
              <a:rPr lang="en-US" dirty="0"/>
              <a:t>Packaging cost</a:t>
            </a:r>
          </a:p>
        </p:txBody>
      </p:sp>
      <p:sp>
        <p:nvSpPr>
          <p:cNvPr id="276483" name="Rectangle 3"/>
          <p:cNvSpPr>
            <a:spLocks noGrp="1" noChangeArrowheads="1"/>
          </p:cNvSpPr>
          <p:nvPr>
            <p:ph type="body" idx="1"/>
          </p:nvPr>
        </p:nvSpPr>
        <p:spPr>
          <a:xfrm>
            <a:off x="421480" y="1152520"/>
            <a:ext cx="8179594" cy="4830763"/>
          </a:xfrm>
        </p:spPr>
        <p:txBody>
          <a:bodyPr/>
          <a:lstStyle/>
          <a:p>
            <a:pPr>
              <a:buFontTx/>
              <a:buNone/>
            </a:pPr>
            <a:r>
              <a:rPr lang="en-US" sz="2400" dirty="0"/>
              <a:t>To today…</a:t>
            </a:r>
          </a:p>
          <a:p>
            <a:r>
              <a:rPr lang="en-US" sz="2000" dirty="0"/>
              <a:t>Grid computing: power plants co-located near </a:t>
            </a:r>
            <a:r>
              <a:rPr lang="en-US" sz="2000" dirty="0" smtClean="0"/>
              <a:t>computer </a:t>
            </a:r>
            <a:r>
              <a:rPr lang="en-US" sz="2000" dirty="0"/>
              <a:t>farms</a:t>
            </a:r>
          </a:p>
          <a:p>
            <a:r>
              <a:rPr lang="en-US" sz="2000" dirty="0"/>
              <a:t>IBM S/390:</a:t>
            </a:r>
          </a:p>
          <a:p>
            <a:pPr>
              <a:buFontTx/>
              <a:buNone/>
            </a:pPr>
            <a:r>
              <a:rPr lang="en-US" sz="2000" dirty="0"/>
              <a:t>refrigeration</a:t>
            </a:r>
          </a:p>
          <a:p>
            <a:endParaRPr lang="en-US" sz="2400" dirty="0"/>
          </a:p>
        </p:txBody>
      </p:sp>
      <p:pic>
        <p:nvPicPr>
          <p:cNvPr id="276484" name="Picture 4" descr="ibm1"/>
          <p:cNvPicPr>
            <a:picLocks noChangeAspect="1" noChangeArrowheads="1"/>
          </p:cNvPicPr>
          <p:nvPr/>
        </p:nvPicPr>
        <p:blipFill>
          <a:blip r:embed="rId3" cstate="print"/>
          <a:srcRect/>
          <a:stretch>
            <a:fillRect/>
          </a:stretch>
        </p:blipFill>
        <p:spPr bwMode="auto">
          <a:xfrm>
            <a:off x="3014663" y="2176462"/>
            <a:ext cx="5572125" cy="3581400"/>
          </a:xfrm>
          <a:prstGeom prst="rect">
            <a:avLst/>
          </a:prstGeom>
          <a:noFill/>
        </p:spPr>
      </p:pic>
      <p:sp>
        <p:nvSpPr>
          <p:cNvPr id="276485" name="Text Box 5"/>
          <p:cNvSpPr txBox="1">
            <a:spLocks noChangeArrowheads="1"/>
          </p:cNvSpPr>
          <p:nvPr/>
        </p:nvSpPr>
        <p:spPr bwMode="auto">
          <a:xfrm>
            <a:off x="323850" y="5859462"/>
            <a:ext cx="6904038" cy="517525"/>
          </a:xfrm>
          <a:prstGeom prst="rect">
            <a:avLst/>
          </a:prstGeom>
          <a:noFill/>
          <a:ln w="9525">
            <a:noFill/>
            <a:miter lim="800000"/>
            <a:headEnd/>
            <a:tailEnd/>
          </a:ln>
          <a:effectLst/>
        </p:spPr>
        <p:txBody>
          <a:bodyPr wrap="none">
            <a:spAutoFit/>
          </a:bodyPr>
          <a:lstStyle/>
          <a:p>
            <a:pPr algn="l"/>
            <a:r>
              <a:rPr lang="en-US" sz="1400" dirty="0">
                <a:solidFill>
                  <a:srgbClr val="3333CC"/>
                </a:solidFill>
                <a:latin typeface="Arial" charset="0"/>
              </a:rPr>
              <a:t>Source: R. R. Schmidt, B. D. </a:t>
            </a:r>
            <a:r>
              <a:rPr lang="en-US" sz="1400" dirty="0" err="1">
                <a:solidFill>
                  <a:srgbClr val="3333CC"/>
                </a:solidFill>
                <a:latin typeface="Arial" charset="0"/>
              </a:rPr>
              <a:t>Notohardjono</a:t>
            </a:r>
            <a:r>
              <a:rPr lang="en-US" sz="1400" dirty="0">
                <a:solidFill>
                  <a:srgbClr val="3333CC"/>
                </a:solidFill>
                <a:latin typeface="Arial" charset="0"/>
              </a:rPr>
              <a:t> “High-end server low temperature cooling”</a:t>
            </a:r>
          </a:p>
          <a:p>
            <a:pPr algn="l"/>
            <a:r>
              <a:rPr lang="en-US" sz="1400" dirty="0">
                <a:solidFill>
                  <a:srgbClr val="3333CC"/>
                </a:solidFill>
                <a:latin typeface="Arial" charset="0"/>
              </a:rPr>
              <a:t>IBM Journal of R&amp;D</a:t>
            </a:r>
          </a:p>
        </p:txBody>
      </p:sp>
      <p:sp>
        <p:nvSpPr>
          <p:cNvPr id="7"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7</a:t>
            </a:fld>
            <a:endParaRPr lang="en-US"/>
          </a:p>
        </p:txBody>
      </p:sp>
    </p:spTree>
  </p:cSld>
  <p:clrMapOvr>
    <a:masterClrMapping/>
  </p:clrMapOvr>
  <p:transition>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a:t>IBM S/390 refrigeration</a:t>
            </a:r>
          </a:p>
        </p:txBody>
      </p:sp>
      <p:sp>
        <p:nvSpPr>
          <p:cNvPr id="277507" name="Rectangle 3"/>
          <p:cNvSpPr>
            <a:spLocks noGrp="1" noChangeArrowheads="1"/>
          </p:cNvSpPr>
          <p:nvPr>
            <p:ph type="body" idx="1"/>
          </p:nvPr>
        </p:nvSpPr>
        <p:spPr>
          <a:xfrm>
            <a:off x="457200" y="1295400"/>
            <a:ext cx="3343275" cy="4830763"/>
          </a:xfrm>
        </p:spPr>
        <p:txBody>
          <a:bodyPr/>
          <a:lstStyle/>
          <a:p>
            <a:r>
              <a:rPr lang="en-US" dirty="0"/>
              <a:t>Complex and expensive</a:t>
            </a:r>
          </a:p>
        </p:txBody>
      </p:sp>
      <p:pic>
        <p:nvPicPr>
          <p:cNvPr id="277508" name="Picture 4" descr="ibm2"/>
          <p:cNvPicPr>
            <a:picLocks noChangeAspect="1" noChangeArrowheads="1"/>
          </p:cNvPicPr>
          <p:nvPr/>
        </p:nvPicPr>
        <p:blipFill>
          <a:blip r:embed="rId3" cstate="print"/>
          <a:srcRect/>
          <a:stretch>
            <a:fillRect/>
          </a:stretch>
        </p:blipFill>
        <p:spPr bwMode="auto">
          <a:xfrm>
            <a:off x="3500437" y="817796"/>
            <a:ext cx="5179219" cy="5443304"/>
          </a:xfrm>
          <a:prstGeom prst="rect">
            <a:avLst/>
          </a:prstGeom>
          <a:noFill/>
        </p:spPr>
      </p:pic>
      <p:sp>
        <p:nvSpPr>
          <p:cNvPr id="277509" name="Text Box 5"/>
          <p:cNvSpPr txBox="1">
            <a:spLocks noChangeArrowheads="1"/>
          </p:cNvSpPr>
          <p:nvPr/>
        </p:nvSpPr>
        <p:spPr bwMode="auto">
          <a:xfrm>
            <a:off x="361949" y="5114925"/>
            <a:ext cx="2659857" cy="954107"/>
          </a:xfrm>
          <a:prstGeom prst="rect">
            <a:avLst/>
          </a:prstGeom>
          <a:noFill/>
          <a:ln w="9525">
            <a:noFill/>
            <a:miter lim="800000"/>
            <a:headEnd/>
            <a:tailEnd/>
          </a:ln>
          <a:effectLst/>
        </p:spPr>
        <p:txBody>
          <a:bodyPr wrap="square">
            <a:spAutoFit/>
          </a:bodyPr>
          <a:lstStyle/>
          <a:p>
            <a:pPr algn="l"/>
            <a:r>
              <a:rPr lang="en-US" sz="1400" dirty="0">
                <a:solidFill>
                  <a:srgbClr val="3333CC"/>
                </a:solidFill>
                <a:latin typeface="Arial" charset="0"/>
              </a:rPr>
              <a:t>Source: R. R. Schmidt, B. D. </a:t>
            </a:r>
            <a:r>
              <a:rPr lang="en-US" sz="1400" dirty="0" err="1">
                <a:solidFill>
                  <a:srgbClr val="3333CC"/>
                </a:solidFill>
                <a:latin typeface="Arial" charset="0"/>
              </a:rPr>
              <a:t>Notohardjono</a:t>
            </a:r>
            <a:r>
              <a:rPr lang="en-US" sz="1400" dirty="0">
                <a:solidFill>
                  <a:srgbClr val="3333CC"/>
                </a:solidFill>
                <a:latin typeface="Arial" charset="0"/>
              </a:rPr>
              <a:t> “High-end server low temperature </a:t>
            </a:r>
            <a:r>
              <a:rPr lang="en-US" sz="1400" dirty="0" smtClean="0">
                <a:solidFill>
                  <a:srgbClr val="3333CC"/>
                </a:solidFill>
                <a:latin typeface="Arial" charset="0"/>
              </a:rPr>
              <a:t>cooling” </a:t>
            </a:r>
            <a:r>
              <a:rPr lang="en-US" sz="1400" i="1" dirty="0" smtClean="0">
                <a:solidFill>
                  <a:srgbClr val="3333CC"/>
                </a:solidFill>
                <a:latin typeface="Arial" charset="0"/>
              </a:rPr>
              <a:t>IBM </a:t>
            </a:r>
            <a:r>
              <a:rPr lang="en-US" sz="1400" i="1" dirty="0">
                <a:solidFill>
                  <a:srgbClr val="3333CC"/>
                </a:solidFill>
                <a:latin typeface="Arial" charset="0"/>
              </a:rPr>
              <a:t>Journal of R&amp;D</a:t>
            </a:r>
          </a:p>
        </p:txBody>
      </p:sp>
      <p:sp>
        <p:nvSpPr>
          <p:cNvPr id="7"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8</a:t>
            </a:fld>
            <a:endParaRPr lang="en-US"/>
          </a:p>
        </p:txBody>
      </p:sp>
    </p:spTree>
  </p:cSld>
  <p:clrMapOvr>
    <a:masterClrMapping/>
  </p:clrMapOvr>
  <p:transition>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066800" y="76200"/>
            <a:ext cx="8077200" cy="641350"/>
          </a:xfrm>
        </p:spPr>
        <p:txBody>
          <a:bodyPr/>
          <a:lstStyle/>
          <a:p>
            <a:r>
              <a:rPr lang="en-US"/>
              <a:t>IBM S/390 processor packaging</a:t>
            </a:r>
          </a:p>
        </p:txBody>
      </p:sp>
      <p:sp>
        <p:nvSpPr>
          <p:cNvPr id="278531" name="Rectangle 3"/>
          <p:cNvSpPr>
            <a:spLocks noGrp="1" noChangeArrowheads="1"/>
          </p:cNvSpPr>
          <p:nvPr>
            <p:ph type="body" idx="1"/>
          </p:nvPr>
        </p:nvSpPr>
        <p:spPr>
          <a:xfrm>
            <a:off x="1066800" y="1066800"/>
            <a:ext cx="6905625" cy="4605338"/>
          </a:xfrm>
        </p:spPr>
        <p:txBody>
          <a:bodyPr/>
          <a:lstStyle/>
          <a:p>
            <a:pPr>
              <a:buFontTx/>
              <a:buNone/>
            </a:pPr>
            <a:r>
              <a:rPr lang="en-US" dirty="0"/>
              <a:t>Processor </a:t>
            </a:r>
            <a:r>
              <a:rPr lang="en-US" dirty="0" smtClean="0"/>
              <a:t>sub-assembly</a:t>
            </a:r>
            <a:r>
              <a:rPr lang="en-US" dirty="0"/>
              <a:t>: complex!</a:t>
            </a:r>
          </a:p>
          <a:p>
            <a:pPr>
              <a:buFontTx/>
              <a:buNone/>
            </a:pPr>
            <a:r>
              <a:rPr lang="en-US" sz="2000" dirty="0"/>
              <a:t>C4: Controlled Collapse Chip Connection (flip-chip)</a:t>
            </a:r>
            <a:r>
              <a:rPr lang="en-US" dirty="0"/>
              <a:t> </a:t>
            </a:r>
          </a:p>
        </p:txBody>
      </p:sp>
      <p:pic>
        <p:nvPicPr>
          <p:cNvPr id="278532" name="Picture 4" descr="ibm3"/>
          <p:cNvPicPr>
            <a:picLocks noChangeAspect="1" noChangeArrowheads="1"/>
          </p:cNvPicPr>
          <p:nvPr/>
        </p:nvPicPr>
        <p:blipFill>
          <a:blip r:embed="rId3" cstate="print"/>
          <a:srcRect/>
          <a:stretch>
            <a:fillRect/>
          </a:stretch>
        </p:blipFill>
        <p:spPr bwMode="auto">
          <a:xfrm>
            <a:off x="926307" y="2040731"/>
            <a:ext cx="6178550" cy="3625850"/>
          </a:xfrm>
          <a:prstGeom prst="rect">
            <a:avLst/>
          </a:prstGeom>
          <a:noFill/>
        </p:spPr>
      </p:pic>
      <p:sp>
        <p:nvSpPr>
          <p:cNvPr id="278533" name="Text Box 5"/>
          <p:cNvSpPr txBox="1">
            <a:spLocks noChangeArrowheads="1"/>
          </p:cNvSpPr>
          <p:nvPr/>
        </p:nvSpPr>
        <p:spPr bwMode="auto">
          <a:xfrm>
            <a:off x="1452562" y="5759450"/>
            <a:ext cx="6904038" cy="517525"/>
          </a:xfrm>
          <a:prstGeom prst="rect">
            <a:avLst/>
          </a:prstGeom>
          <a:noFill/>
          <a:ln w="9525">
            <a:noFill/>
            <a:miter lim="800000"/>
            <a:headEnd/>
            <a:tailEnd/>
          </a:ln>
          <a:effectLst/>
        </p:spPr>
        <p:txBody>
          <a:bodyPr wrap="none">
            <a:spAutoFit/>
          </a:bodyPr>
          <a:lstStyle/>
          <a:p>
            <a:pPr algn="l"/>
            <a:r>
              <a:rPr lang="en-US" sz="1400" dirty="0">
                <a:solidFill>
                  <a:srgbClr val="3333CC"/>
                </a:solidFill>
                <a:latin typeface="Arial" charset="0"/>
              </a:rPr>
              <a:t>Source: R. R. Schmidt, B. D. </a:t>
            </a:r>
            <a:r>
              <a:rPr lang="en-US" sz="1400" dirty="0" err="1">
                <a:solidFill>
                  <a:srgbClr val="3333CC"/>
                </a:solidFill>
                <a:latin typeface="Arial" charset="0"/>
              </a:rPr>
              <a:t>Notohardjono</a:t>
            </a:r>
            <a:r>
              <a:rPr lang="en-US" sz="1400" dirty="0">
                <a:solidFill>
                  <a:srgbClr val="3333CC"/>
                </a:solidFill>
                <a:latin typeface="Arial" charset="0"/>
              </a:rPr>
              <a:t> “High-end server low temperature cooling”</a:t>
            </a:r>
          </a:p>
          <a:p>
            <a:pPr algn="l"/>
            <a:r>
              <a:rPr lang="en-US" sz="1400" dirty="0">
                <a:solidFill>
                  <a:srgbClr val="3333CC"/>
                </a:solidFill>
                <a:latin typeface="Arial" charset="0"/>
              </a:rPr>
              <a:t>IBM Journal of R&amp;D</a:t>
            </a:r>
          </a:p>
        </p:txBody>
      </p:sp>
      <p:sp>
        <p:nvSpPr>
          <p:cNvPr id="7" name="Slide Number Placeholder 3"/>
          <p:cNvSpPr>
            <a:spLocks noGrp="1"/>
          </p:cNvSpPr>
          <p:nvPr>
            <p:ph type="sldNum" sz="quarter" idx="10"/>
          </p:nvPr>
        </p:nvSpPr>
        <p:spPr>
          <a:xfrm>
            <a:off x="8305800" y="6555452"/>
            <a:ext cx="533400" cy="184666"/>
          </a:xfrm>
        </p:spPr>
        <p:txBody>
          <a:bodyPr/>
          <a:lstStyle/>
          <a:p>
            <a:fld id="{F3DB7220-4BF1-447B-B55F-9D0B4B1941CF}" type="slidenum">
              <a:rPr lang="en-US" smtClean="0"/>
              <a:pPr/>
              <a:t>9</a:t>
            </a:fld>
            <a:endParaRPr lang="en-US"/>
          </a:p>
        </p:txBody>
      </p:sp>
    </p:spTree>
  </p:cSld>
  <p:clrMapOvr>
    <a:masterClrMapping/>
  </p:clrMapOvr>
  <p:transition>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0.2|0.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19269</TotalTime>
  <Words>2060</Words>
  <Application>Microsoft Office PowerPoint</Application>
  <PresentationFormat>On-screen Show (4:3)</PresentationFormat>
  <Paragraphs>416</Paragraphs>
  <Slides>46</Slides>
  <Notes>46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Default Design</vt:lpstr>
      <vt:lpstr>Chart</vt:lpstr>
      <vt:lpstr>PHOTO-PAINT Image</vt:lpstr>
      <vt:lpstr>Hot Chips: Atoms to Heat Sinks ECE 598EP</vt:lpstr>
      <vt:lpstr>The Big Picture</vt:lpstr>
      <vt:lpstr>Another CPU without a Heat Sink</vt:lpstr>
      <vt:lpstr>Thermal Management Methods</vt:lpstr>
      <vt:lpstr>Impact on People &amp; Environment</vt:lpstr>
      <vt:lpstr>Packaging cost</vt:lpstr>
      <vt:lpstr>Packaging cost</vt:lpstr>
      <vt:lpstr>IBM S/390 refrigeration</vt:lpstr>
      <vt:lpstr>IBM S/390 processor packaging</vt:lpstr>
      <vt:lpstr>Intel Itanium packaging</vt:lpstr>
      <vt:lpstr>Intel Pentium 4 packaging</vt:lpstr>
      <vt:lpstr>Graphics Cards</vt:lpstr>
      <vt:lpstr>Under/Overclocking</vt:lpstr>
      <vt:lpstr>Environment</vt:lpstr>
      <vt:lpstr>A More Detailed Look</vt:lpstr>
      <vt:lpstr>Power Dissipation: Transistor  CPU</vt:lpstr>
      <vt:lpstr>Thermal Management Methods</vt:lpstr>
      <vt:lpstr>Where Does the Heat Come From?</vt:lpstr>
      <vt:lpstr>More on Chip-Level Complexity</vt:lpstr>
      <vt:lpstr>Temporal, Spatial Variations</vt:lpstr>
      <vt:lpstr>Variations Depending on Application </vt:lpstr>
      <vt:lpstr>Temperature Affects (Effects?):</vt:lpstr>
      <vt:lpstr>Thermal Interconnect Failure</vt:lpstr>
      <vt:lpstr>Chip-Level Thermal Challenges</vt:lpstr>
      <vt:lpstr>Why (down)Scaling? To increase speed &amp; complexity! $1000 buys:</vt:lpstr>
      <vt:lpstr>Scaling = Progress in Electronics</vt:lpstr>
      <vt:lpstr>CMOS Power Issue: Active vs. Passive</vt:lpstr>
      <vt:lpstr>Power &amp; Heat Limit Frequency Scaling</vt:lpstr>
      <vt:lpstr>Industry Developed ITRS Guide (Intl. Technology Roadmap for Semic.) http://www.itrs.net</vt:lpstr>
      <vt:lpstr>Has This Ever Happened Before?</vt:lpstr>
      <vt:lpstr>Implications for Nanoscale Circuits</vt:lpstr>
      <vt:lpstr>Transistor-Level Thermal Challenges</vt:lpstr>
      <vt:lpstr>The Tiny Picture</vt:lpstr>
      <vt:lpstr>K of Nano{wires;layers}, RB of Interfaces</vt:lpstr>
      <vt:lpstr>Thermal Resistance at Device Level</vt:lpstr>
      <vt:lpstr>Thermal Resistance, Electrical Resistance</vt:lpstr>
      <vt:lpstr>This Heating Business is Not All Bad…</vt:lpstr>
      <vt:lpstr>Nanotubes in the Carbon World</vt:lpstr>
      <vt:lpstr>Why Carbon Nanotubes &amp; Graphene?</vt:lpstr>
      <vt:lpstr>Light Emission from Metallic SWNTs</vt:lpstr>
      <vt:lpstr>Extracting SWNT Thermal Conductivity</vt:lpstr>
      <vt:lpstr>What Is Phase-Change Memory?</vt:lpstr>
      <vt:lpstr>How Phase-Change Materials Work</vt:lpstr>
      <vt:lpstr>How Phase-Change Memory Works</vt:lpstr>
      <vt:lpstr>Samsung 512 Mb PCM Prototype</vt:lpstr>
      <vt:lpstr>Intel/ST Phase-Change Memory Wafer</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 EP</dc:title>
  <dc:creator>© Eric Pop</dc:creator>
  <cp:lastModifiedBy>Eric Pop</cp:lastModifiedBy>
  <cp:revision>1220</cp:revision>
  <cp:lastPrinted>2010-08-24T17:08:14Z</cp:lastPrinted>
  <dcterms:created xsi:type="dcterms:W3CDTF">2004-06-14T02:57:56Z</dcterms:created>
  <dcterms:modified xsi:type="dcterms:W3CDTF">2010-08-31T18:30:48Z</dcterms:modified>
</cp:coreProperties>
</file>