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2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20" r:id="rId2"/>
    <p:sldId id="519" r:id="rId3"/>
    <p:sldId id="518" r:id="rId4"/>
    <p:sldId id="524" r:id="rId5"/>
    <p:sldId id="521" r:id="rId6"/>
    <p:sldId id="525" r:id="rId7"/>
    <p:sldId id="526" r:id="rId8"/>
    <p:sldId id="527" r:id="rId9"/>
    <p:sldId id="528" r:id="rId10"/>
    <p:sldId id="529" r:id="rId11"/>
    <p:sldId id="532" r:id="rId12"/>
    <p:sldId id="530" r:id="rId13"/>
    <p:sldId id="531" r:id="rId14"/>
    <p:sldId id="537" r:id="rId15"/>
    <p:sldId id="538" r:id="rId16"/>
    <p:sldId id="535" r:id="rId17"/>
    <p:sldId id="556" r:id="rId18"/>
    <p:sldId id="539" r:id="rId19"/>
    <p:sldId id="533" r:id="rId20"/>
    <p:sldId id="534" r:id="rId21"/>
    <p:sldId id="536" r:id="rId22"/>
    <p:sldId id="541" r:id="rId23"/>
    <p:sldId id="516" r:id="rId24"/>
    <p:sldId id="540" r:id="rId25"/>
    <p:sldId id="542" r:id="rId26"/>
    <p:sldId id="543" r:id="rId27"/>
    <p:sldId id="548" r:id="rId28"/>
    <p:sldId id="544" r:id="rId29"/>
    <p:sldId id="549" r:id="rId30"/>
    <p:sldId id="546" r:id="rId31"/>
    <p:sldId id="550" r:id="rId32"/>
    <p:sldId id="557" r:id="rId33"/>
    <p:sldId id="558" r:id="rId34"/>
    <p:sldId id="545" r:id="rId35"/>
    <p:sldId id="547" r:id="rId36"/>
    <p:sldId id="551" r:id="rId37"/>
    <p:sldId id="552" r:id="rId38"/>
    <p:sldId id="555" r:id="rId39"/>
    <p:sldId id="554" r:id="rId40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000099"/>
    <a:srgbClr val="0000FF"/>
    <a:srgbClr val="B2B2B2"/>
    <a:srgbClr val="5F5F5F"/>
    <a:srgbClr val="99CCFF"/>
    <a:srgbClr val="C0C0C0"/>
    <a:srgbClr val="F47F24"/>
    <a:srgbClr val="003C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8" autoAdjust="0"/>
    <p:restoredTop sz="95369" autoAdjust="0"/>
  </p:normalViewPr>
  <p:slideViewPr>
    <p:cSldViewPr snapToGrid="0">
      <p:cViewPr varScale="1">
        <p:scale>
          <a:sx n="93" d="100"/>
          <a:sy n="93" d="100"/>
        </p:scale>
        <p:origin x="-2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0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265" cy="46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2" y="8829323"/>
            <a:ext cx="2971265" cy="465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66" y="4415440"/>
            <a:ext cx="5030271" cy="41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</a:t>
            </a:r>
            <a:r>
              <a:rPr lang="en-US" dirty="0" smtClean="0"/>
              <a:t> = rho*Na/M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capacity certainly</a:t>
            </a:r>
            <a:r>
              <a:rPr lang="en-US" baseline="0" dirty="0" smtClean="0"/>
              <a:t> NOT independent of T!!!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1" y="8829324"/>
            <a:ext cx="2971265" cy="465520"/>
          </a:xfrm>
          <a:prstGeom prst="rect">
            <a:avLst/>
          </a:prstGeom>
          <a:ln/>
        </p:spPr>
        <p:txBody>
          <a:bodyPr/>
          <a:lstStyle/>
          <a:p>
            <a:fld id="{5778CC7A-30FE-41C4-B2AF-37EAD8326C2E}" type="slidenum">
              <a:rPr lang="en-US"/>
              <a:pPr/>
              <a:t>35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6613" cy="3486150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66" y="4415440"/>
            <a:ext cx="5030271" cy="41834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ACC4D-1300-46B1-911A-CE42E06BE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30C56-B58D-4903-B7A5-5249B2D0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3825"/>
            <a:ext cx="2068512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23825"/>
            <a:ext cx="6056313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5650-BCD3-46FC-A06F-D579FE43B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8970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fld id="{CE37F4EE-7B35-4489-A803-2DA42691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920FA-E381-486A-AFA8-CA22B5FE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01CAB-28A0-472A-8DE0-60FE0B432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2E663-EE5B-477E-A176-E59288A1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78385-0C3D-4484-9DF0-24FC7849D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F9636-123D-43B7-AE93-E18A60397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2608E-32B3-4E3E-8959-E6CAC420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540-CBC1-42A6-B9B6-1C4A67BC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1238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2010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765938" y="6511759"/>
            <a:ext cx="18261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598EP: Hot Chips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Microsoft_Office_Word_97_-_2003_Document1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cornell.edu/sss/debye/deby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Microsoft_Office_Word_97_-_2003_Document2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Microsoft_Office_Word_97_-_2003_Document3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Theory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Equipartition</a:t>
            </a:r>
            <a:r>
              <a:rPr lang="en-US" dirty="0" smtClean="0"/>
              <a:t>: 1/2k</a:t>
            </a:r>
            <a:r>
              <a:rPr lang="en-US" baseline="-25000" dirty="0" smtClean="0"/>
              <a:t>B</a:t>
            </a:r>
            <a:r>
              <a:rPr lang="en-US" dirty="0" smtClean="0"/>
              <a:t>T per degree of freedom</a:t>
            </a:r>
          </a:p>
          <a:p>
            <a:r>
              <a:rPr lang="en-US" dirty="0" smtClean="0"/>
              <a:t>In 3-D electron gas this means 3/2k</a:t>
            </a:r>
            <a:r>
              <a:rPr lang="en-US" baseline="-25000" dirty="0" smtClean="0"/>
              <a:t>B</a:t>
            </a:r>
            <a:r>
              <a:rPr lang="en-US" dirty="0" smtClean="0"/>
              <a:t>T per electron</a:t>
            </a:r>
          </a:p>
          <a:p>
            <a:r>
              <a:rPr lang="en-US" dirty="0" smtClean="0"/>
              <a:t>In 3-D atomic lattice this means 3k</a:t>
            </a:r>
            <a:r>
              <a:rPr lang="en-US" baseline="-25000" dirty="0" smtClean="0"/>
              <a:t>B</a:t>
            </a:r>
            <a:r>
              <a:rPr lang="en-US" dirty="0" smtClean="0"/>
              <a:t>T per atom (why?)</a:t>
            </a:r>
          </a:p>
          <a:p>
            <a:r>
              <a:rPr lang="en-US" dirty="0" smtClean="0"/>
              <a:t>So one would expect: C</a:t>
            </a:r>
            <a:r>
              <a:rPr lang="en-US" baseline="-25000" dirty="0" smtClean="0"/>
              <a:t>V</a:t>
            </a:r>
            <a:r>
              <a:rPr lang="en-US" dirty="0" smtClean="0"/>
              <a:t> = du/</a:t>
            </a:r>
            <a:r>
              <a:rPr lang="en-US" dirty="0" err="1" smtClean="0"/>
              <a:t>dT</a:t>
            </a:r>
            <a:r>
              <a:rPr lang="en-US" dirty="0" smtClean="0"/>
              <a:t> = 3/2n</a:t>
            </a:r>
            <a:r>
              <a:rPr lang="en-US" baseline="-25000" dirty="0" smtClean="0"/>
              <a:t>e</a:t>
            </a:r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 + 3n</a:t>
            </a:r>
            <a:r>
              <a:rPr lang="en-US" baseline="-25000" dirty="0" smtClean="0"/>
              <a:t>a</a:t>
            </a:r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Dulong</a:t>
            </a:r>
            <a:r>
              <a:rPr lang="en-US" dirty="0" smtClean="0"/>
              <a:t> &amp; Petit (1819!) had found the heat capacity </a:t>
            </a:r>
            <a:r>
              <a:rPr lang="en-US" u="sng" dirty="0" smtClean="0"/>
              <a:t>per mole</a:t>
            </a:r>
            <a:r>
              <a:rPr lang="en-US" dirty="0" smtClean="0"/>
              <a:t> for most solids approaches 3N</a:t>
            </a:r>
            <a:r>
              <a:rPr lang="en-US" baseline="-25000" dirty="0" smtClean="0"/>
              <a:t>A</a:t>
            </a:r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 at high 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1694" y="5260157"/>
            <a:ext cx="692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Molar heat capacity @ high T </a:t>
            </a:r>
            <a:r>
              <a:rPr lang="en-US" sz="2400" dirty="0" smtClean="0">
                <a:sym typeface="Wingdings" pitchFamily="2" charset="2"/>
              </a:rPr>
              <a:t> 25 J/mol/K</a:t>
            </a:r>
            <a:endParaRPr lang="en-US" sz="24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Vibrations in a Discrete 1D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27" y="3488135"/>
            <a:ext cx="4868944" cy="2149311"/>
          </a:xfrm>
        </p:spPr>
        <p:txBody>
          <a:bodyPr/>
          <a:lstStyle/>
          <a:p>
            <a:r>
              <a:rPr lang="en-US" dirty="0" smtClean="0"/>
              <a:t>Can write down wave equation</a:t>
            </a:r>
          </a:p>
          <a:p>
            <a:r>
              <a:rPr lang="en-US" dirty="0" smtClean="0"/>
              <a:t>Velocity of sound (vibration propagation) is proportional to stiffness and inversely to mass (inertia)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7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82" y="1007564"/>
            <a:ext cx="4743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2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6339" y="1119363"/>
            <a:ext cx="2698719" cy="18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2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6901" y="5894181"/>
            <a:ext cx="4533999" cy="4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2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0723" y="3308684"/>
            <a:ext cx="3242553" cy="255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27393" name="Object 1"/>
          <p:cNvGraphicFramePr>
            <a:graphicFrameLocks noChangeAspect="1"/>
          </p:cNvGraphicFramePr>
          <p:nvPr/>
        </p:nvGraphicFramePr>
        <p:xfrm>
          <a:off x="5823142" y="1109434"/>
          <a:ext cx="1613244" cy="611368"/>
        </p:xfrm>
        <a:graphic>
          <a:graphicData uri="http://schemas.openxmlformats.org/presentationml/2006/ole">
            <p:oleObj spid="_x0000_s827393" name="Equation" r:id="rId8" imgW="1104840" imgH="419040" progId="Equation.DSMT4">
              <p:embed/>
            </p:oleObj>
          </a:graphicData>
        </a:graphic>
      </p:graphicFrame>
      <p:graphicFrame>
        <p:nvGraphicFramePr>
          <p:cNvPr id="827394" name="Object 2"/>
          <p:cNvGraphicFramePr>
            <a:graphicFrameLocks noChangeAspect="1"/>
          </p:cNvGraphicFramePr>
          <p:nvPr/>
        </p:nvGraphicFramePr>
        <p:xfrm>
          <a:off x="5925708" y="2281715"/>
          <a:ext cx="1408112" cy="666750"/>
        </p:xfrm>
        <a:graphic>
          <a:graphicData uri="http://schemas.openxmlformats.org/presentationml/2006/ole">
            <p:oleObj spid="_x0000_s827394" name="Equation" r:id="rId9" imgW="965160" imgH="457200" progId="Equation.DSMT4">
              <p:embed/>
            </p:oleObj>
          </a:graphicData>
        </a:graphic>
      </p:graphicFrame>
      <p:graphicFrame>
        <p:nvGraphicFramePr>
          <p:cNvPr id="827395" name="Object 3"/>
          <p:cNvGraphicFramePr>
            <a:graphicFrameLocks noChangeAspect="1"/>
          </p:cNvGraphicFramePr>
          <p:nvPr/>
        </p:nvGraphicFramePr>
        <p:xfrm>
          <a:off x="7576334" y="2272190"/>
          <a:ext cx="925512" cy="685800"/>
        </p:xfrm>
        <a:graphic>
          <a:graphicData uri="http://schemas.openxmlformats.org/presentationml/2006/ole">
            <p:oleObj spid="_x0000_s827395" name="Equation" r:id="rId10" imgW="634680" imgH="469800" progId="Equation.DSMT4">
              <p:embed/>
            </p:oleObj>
          </a:graphicData>
        </a:graphic>
      </p:graphicFrame>
      <p:graphicFrame>
        <p:nvGraphicFramePr>
          <p:cNvPr id="827396" name="Object 4"/>
          <p:cNvGraphicFramePr>
            <a:graphicFrameLocks noChangeAspect="1"/>
          </p:cNvGraphicFramePr>
          <p:nvPr/>
        </p:nvGraphicFramePr>
        <p:xfrm>
          <a:off x="8091679" y="5916961"/>
          <a:ext cx="739775" cy="350837"/>
        </p:xfrm>
        <a:graphic>
          <a:graphicData uri="http://schemas.openxmlformats.org/presentationml/2006/ole">
            <p:oleObj spid="_x0000_s827396" name="Equation" r:id="rId11" imgW="507960" imgH="2412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5958672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See C. </a:t>
            </a:r>
            <a:r>
              <a:rPr lang="en-US" sz="1400" dirty="0" err="1" smtClean="0"/>
              <a:t>Kittel</a:t>
            </a:r>
            <a:r>
              <a:rPr lang="en-US" sz="1400" dirty="0" smtClean="0"/>
              <a:t>, Ch. 4</a:t>
            </a:r>
          </a:p>
          <a:p>
            <a:pPr algn="l"/>
            <a:r>
              <a:rPr lang="en-US" sz="1400" dirty="0" smtClean="0"/>
              <a:t>or G. Chen Ch. 3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Atoms per Unit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40905" y="1130970"/>
            <a:ext cx="5346284" cy="1489826"/>
            <a:chOff x="1537" y="2231"/>
            <a:chExt cx="3749" cy="114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537" y="2560"/>
              <a:ext cx="3749" cy="407"/>
              <a:chOff x="1751" y="637"/>
              <a:chExt cx="3749" cy="407"/>
            </a:xfrm>
          </p:grpSpPr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>
                <a:off x="1751" y="672"/>
                <a:ext cx="1903" cy="372"/>
                <a:chOff x="1751" y="672"/>
                <a:chExt cx="1903" cy="372"/>
              </a:xfrm>
            </p:grpSpPr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>
                  <a:off x="2902" y="694"/>
                  <a:ext cx="752" cy="336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144" y="192"/>
                    </a:cxn>
                    <a:cxn ang="0">
                      <a:pos x="192" y="0"/>
                    </a:cxn>
                    <a:cxn ang="0">
                      <a:pos x="240" y="336"/>
                    </a:cxn>
                    <a:cxn ang="0">
                      <a:pos x="336" y="0"/>
                    </a:cxn>
                    <a:cxn ang="0">
                      <a:pos x="384" y="336"/>
                    </a:cxn>
                    <a:cxn ang="0">
                      <a:pos x="480" y="48"/>
                    </a:cxn>
                    <a:cxn ang="0">
                      <a:pos x="480" y="0"/>
                    </a:cxn>
                    <a:cxn ang="0">
                      <a:pos x="576" y="336"/>
                    </a:cxn>
                    <a:cxn ang="0">
                      <a:pos x="629" y="174"/>
                    </a:cxn>
                    <a:cxn ang="0">
                      <a:pos x="752" y="183"/>
                    </a:cxn>
                  </a:cxnLst>
                  <a:rect l="0" t="0" r="r" b="b"/>
                  <a:pathLst>
                    <a:path w="752" h="336">
                      <a:moveTo>
                        <a:pt x="0" y="192"/>
                      </a:moveTo>
                      <a:lnTo>
                        <a:pt x="144" y="192"/>
                      </a:lnTo>
                      <a:lnTo>
                        <a:pt x="192" y="0"/>
                      </a:lnTo>
                      <a:lnTo>
                        <a:pt x="240" y="336"/>
                      </a:lnTo>
                      <a:lnTo>
                        <a:pt x="336" y="0"/>
                      </a:lnTo>
                      <a:lnTo>
                        <a:pt x="384" y="336"/>
                      </a:lnTo>
                      <a:lnTo>
                        <a:pt x="480" y="48"/>
                      </a:lnTo>
                      <a:lnTo>
                        <a:pt x="480" y="0"/>
                      </a:lnTo>
                      <a:lnTo>
                        <a:pt x="576" y="336"/>
                      </a:lnTo>
                      <a:lnTo>
                        <a:pt x="629" y="174"/>
                      </a:lnTo>
                      <a:lnTo>
                        <a:pt x="752" y="183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6"/>
                <p:cNvSpPr>
                  <a:spLocks noChangeArrowheads="1"/>
                </p:cNvSpPr>
                <p:nvPr/>
              </p:nvSpPr>
              <p:spPr bwMode="auto">
                <a:xfrm>
                  <a:off x="1751" y="740"/>
                  <a:ext cx="287" cy="30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1968" y="672"/>
                  <a:ext cx="752" cy="336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144" y="192"/>
                    </a:cxn>
                    <a:cxn ang="0">
                      <a:pos x="192" y="0"/>
                    </a:cxn>
                    <a:cxn ang="0">
                      <a:pos x="240" y="336"/>
                    </a:cxn>
                    <a:cxn ang="0">
                      <a:pos x="336" y="0"/>
                    </a:cxn>
                    <a:cxn ang="0">
                      <a:pos x="384" y="336"/>
                    </a:cxn>
                    <a:cxn ang="0">
                      <a:pos x="480" y="48"/>
                    </a:cxn>
                    <a:cxn ang="0">
                      <a:pos x="480" y="0"/>
                    </a:cxn>
                    <a:cxn ang="0">
                      <a:pos x="576" y="336"/>
                    </a:cxn>
                    <a:cxn ang="0">
                      <a:pos x="629" y="174"/>
                    </a:cxn>
                    <a:cxn ang="0">
                      <a:pos x="752" y="183"/>
                    </a:cxn>
                  </a:cxnLst>
                  <a:rect l="0" t="0" r="r" b="b"/>
                  <a:pathLst>
                    <a:path w="752" h="336">
                      <a:moveTo>
                        <a:pt x="0" y="192"/>
                      </a:moveTo>
                      <a:lnTo>
                        <a:pt x="144" y="192"/>
                      </a:lnTo>
                      <a:lnTo>
                        <a:pt x="192" y="0"/>
                      </a:lnTo>
                      <a:lnTo>
                        <a:pt x="240" y="336"/>
                      </a:lnTo>
                      <a:lnTo>
                        <a:pt x="336" y="0"/>
                      </a:lnTo>
                      <a:lnTo>
                        <a:pt x="384" y="336"/>
                      </a:lnTo>
                      <a:lnTo>
                        <a:pt x="480" y="48"/>
                      </a:lnTo>
                      <a:lnTo>
                        <a:pt x="480" y="0"/>
                      </a:lnTo>
                      <a:lnTo>
                        <a:pt x="576" y="336"/>
                      </a:lnTo>
                      <a:lnTo>
                        <a:pt x="629" y="174"/>
                      </a:lnTo>
                      <a:lnTo>
                        <a:pt x="752" y="183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8"/>
                <p:cNvSpPr>
                  <a:spLocks noChangeArrowheads="1"/>
                </p:cNvSpPr>
                <p:nvPr/>
              </p:nvSpPr>
              <p:spPr bwMode="auto">
                <a:xfrm>
                  <a:off x="2640" y="695"/>
                  <a:ext cx="336" cy="3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9"/>
              <p:cNvGrpSpPr>
                <a:grpSpLocks/>
              </p:cNvGrpSpPr>
              <p:nvPr/>
            </p:nvGrpSpPr>
            <p:grpSpPr bwMode="auto">
              <a:xfrm>
                <a:off x="3597" y="637"/>
                <a:ext cx="1903" cy="372"/>
                <a:chOff x="1751" y="672"/>
                <a:chExt cx="1903" cy="372"/>
              </a:xfrm>
            </p:grpSpPr>
            <p:sp>
              <p:nvSpPr>
                <p:cNvPr id="23" name="Freeform 10"/>
                <p:cNvSpPr>
                  <a:spLocks/>
                </p:cNvSpPr>
                <p:nvPr/>
              </p:nvSpPr>
              <p:spPr bwMode="auto">
                <a:xfrm>
                  <a:off x="2902" y="694"/>
                  <a:ext cx="752" cy="336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144" y="192"/>
                    </a:cxn>
                    <a:cxn ang="0">
                      <a:pos x="192" y="0"/>
                    </a:cxn>
                    <a:cxn ang="0">
                      <a:pos x="240" y="336"/>
                    </a:cxn>
                    <a:cxn ang="0">
                      <a:pos x="336" y="0"/>
                    </a:cxn>
                    <a:cxn ang="0">
                      <a:pos x="384" y="336"/>
                    </a:cxn>
                    <a:cxn ang="0">
                      <a:pos x="480" y="48"/>
                    </a:cxn>
                    <a:cxn ang="0">
                      <a:pos x="480" y="0"/>
                    </a:cxn>
                    <a:cxn ang="0">
                      <a:pos x="576" y="336"/>
                    </a:cxn>
                    <a:cxn ang="0">
                      <a:pos x="629" y="174"/>
                    </a:cxn>
                    <a:cxn ang="0">
                      <a:pos x="752" y="183"/>
                    </a:cxn>
                  </a:cxnLst>
                  <a:rect l="0" t="0" r="r" b="b"/>
                  <a:pathLst>
                    <a:path w="752" h="336">
                      <a:moveTo>
                        <a:pt x="0" y="192"/>
                      </a:moveTo>
                      <a:lnTo>
                        <a:pt x="144" y="192"/>
                      </a:lnTo>
                      <a:lnTo>
                        <a:pt x="192" y="0"/>
                      </a:lnTo>
                      <a:lnTo>
                        <a:pt x="240" y="336"/>
                      </a:lnTo>
                      <a:lnTo>
                        <a:pt x="336" y="0"/>
                      </a:lnTo>
                      <a:lnTo>
                        <a:pt x="384" y="336"/>
                      </a:lnTo>
                      <a:lnTo>
                        <a:pt x="480" y="48"/>
                      </a:lnTo>
                      <a:lnTo>
                        <a:pt x="480" y="0"/>
                      </a:lnTo>
                      <a:lnTo>
                        <a:pt x="576" y="336"/>
                      </a:lnTo>
                      <a:lnTo>
                        <a:pt x="629" y="174"/>
                      </a:lnTo>
                      <a:lnTo>
                        <a:pt x="752" y="183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1"/>
                <p:cNvSpPr>
                  <a:spLocks noChangeArrowheads="1"/>
                </p:cNvSpPr>
                <p:nvPr/>
              </p:nvSpPr>
              <p:spPr bwMode="auto">
                <a:xfrm>
                  <a:off x="1751" y="740"/>
                  <a:ext cx="287" cy="30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Freeform 12"/>
                <p:cNvSpPr>
                  <a:spLocks/>
                </p:cNvSpPr>
                <p:nvPr/>
              </p:nvSpPr>
              <p:spPr bwMode="auto">
                <a:xfrm>
                  <a:off x="1968" y="672"/>
                  <a:ext cx="752" cy="336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144" y="192"/>
                    </a:cxn>
                    <a:cxn ang="0">
                      <a:pos x="192" y="0"/>
                    </a:cxn>
                    <a:cxn ang="0">
                      <a:pos x="240" y="336"/>
                    </a:cxn>
                    <a:cxn ang="0">
                      <a:pos x="336" y="0"/>
                    </a:cxn>
                    <a:cxn ang="0">
                      <a:pos x="384" y="336"/>
                    </a:cxn>
                    <a:cxn ang="0">
                      <a:pos x="480" y="48"/>
                    </a:cxn>
                    <a:cxn ang="0">
                      <a:pos x="480" y="0"/>
                    </a:cxn>
                    <a:cxn ang="0">
                      <a:pos x="576" y="336"/>
                    </a:cxn>
                    <a:cxn ang="0">
                      <a:pos x="629" y="174"/>
                    </a:cxn>
                    <a:cxn ang="0">
                      <a:pos x="752" y="183"/>
                    </a:cxn>
                  </a:cxnLst>
                  <a:rect l="0" t="0" r="r" b="b"/>
                  <a:pathLst>
                    <a:path w="752" h="336">
                      <a:moveTo>
                        <a:pt x="0" y="192"/>
                      </a:moveTo>
                      <a:lnTo>
                        <a:pt x="144" y="192"/>
                      </a:lnTo>
                      <a:lnTo>
                        <a:pt x="192" y="0"/>
                      </a:lnTo>
                      <a:lnTo>
                        <a:pt x="240" y="336"/>
                      </a:lnTo>
                      <a:lnTo>
                        <a:pt x="336" y="0"/>
                      </a:lnTo>
                      <a:lnTo>
                        <a:pt x="384" y="336"/>
                      </a:lnTo>
                      <a:lnTo>
                        <a:pt x="480" y="48"/>
                      </a:lnTo>
                      <a:lnTo>
                        <a:pt x="480" y="0"/>
                      </a:lnTo>
                      <a:lnTo>
                        <a:pt x="576" y="336"/>
                      </a:lnTo>
                      <a:lnTo>
                        <a:pt x="629" y="174"/>
                      </a:lnTo>
                      <a:lnTo>
                        <a:pt x="752" y="183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13"/>
                <p:cNvSpPr>
                  <a:spLocks noChangeArrowheads="1"/>
                </p:cNvSpPr>
                <p:nvPr/>
              </p:nvSpPr>
              <p:spPr bwMode="auto">
                <a:xfrm>
                  <a:off x="2640" y="695"/>
                  <a:ext cx="336" cy="33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573" y="2498"/>
              <a:ext cx="1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786" y="2231"/>
              <a:ext cx="1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Lattice Constant,</a:t>
              </a:r>
              <a:r>
                <a:rPr lang="en-US" sz="1800" i="1"/>
                <a:t> a</a:t>
              </a:r>
              <a:endParaRPr lang="en-US" sz="1800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2597" y="3032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2597" y="3139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712" y="3135"/>
              <a:ext cx="2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i="1"/>
                <a:t>x</a:t>
              </a:r>
              <a:r>
                <a:rPr lang="en-US" sz="1800" i="1" baseline="-25000"/>
                <a:t>n</a:t>
              </a:r>
              <a:endParaRPr lang="en-US" sz="1800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3539" y="3046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3539" y="3153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3654" y="3149"/>
              <a:ext cx="2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i="1"/>
                <a:t>y</a:t>
              </a:r>
              <a:r>
                <a:rPr lang="en-US" sz="1800" i="1" baseline="-25000"/>
                <a:t>n</a:t>
              </a:r>
              <a:endParaRPr lang="en-US" sz="1800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1671" y="3011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1671" y="3118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1786" y="3114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i="1"/>
                <a:t>y</a:t>
              </a:r>
              <a:r>
                <a:rPr lang="en-US" sz="1800" i="1" baseline="-25000"/>
                <a:t>n-1</a:t>
              </a:r>
              <a:endParaRPr lang="en-US" sz="1800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4452" y="3004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4452" y="3111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4567" y="3107"/>
              <a:ext cx="3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i="1"/>
                <a:t>x</a:t>
              </a:r>
              <a:r>
                <a:rPr lang="en-US" sz="1800" i="1" baseline="-25000"/>
                <a:t>n+1</a:t>
              </a:r>
              <a:endParaRPr lang="en-US" sz="1800"/>
            </a:p>
          </p:txBody>
        </p:sp>
      </p:grpSp>
      <p:graphicFrame>
        <p:nvGraphicFramePr>
          <p:cNvPr id="31" name="Object 28"/>
          <p:cNvGraphicFramePr>
            <a:graphicFrameLocks noChangeAspect="1"/>
          </p:cNvGraphicFramePr>
          <p:nvPr/>
        </p:nvGraphicFramePr>
        <p:xfrm>
          <a:off x="367012" y="3629857"/>
          <a:ext cx="3860957" cy="1820773"/>
        </p:xfrm>
        <a:graphic>
          <a:graphicData uri="http://schemas.openxmlformats.org/presentationml/2006/ole">
            <p:oleObj spid="_x0000_s773122" name="Equation" r:id="rId4" imgW="1777680" imgH="838080" progId="Equation.DSMT4">
              <p:embed/>
            </p:oleObj>
          </a:graphicData>
        </a:graphic>
      </p:graphicFrame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908970" y="2840876"/>
            <a:ext cx="3405187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4908970" y="4095001"/>
            <a:ext cx="3405187" cy="1822450"/>
          </a:xfrm>
          <a:custGeom>
            <a:avLst/>
            <a:gdLst/>
            <a:ahLst/>
            <a:cxnLst>
              <a:cxn ang="0">
                <a:pos x="0" y="1907"/>
              </a:cxn>
              <a:cxn ang="0">
                <a:pos x="1315" y="461"/>
              </a:cxn>
              <a:cxn ang="0">
                <a:pos x="2039" y="74"/>
              </a:cxn>
              <a:cxn ang="0">
                <a:pos x="2737" y="17"/>
              </a:cxn>
            </a:cxnLst>
            <a:rect l="0" t="0" r="r" b="b"/>
            <a:pathLst>
              <a:path w="2737" h="1907">
                <a:moveTo>
                  <a:pt x="0" y="1907"/>
                </a:moveTo>
                <a:cubicBezTo>
                  <a:pt x="487" y="1337"/>
                  <a:pt x="975" y="767"/>
                  <a:pt x="1315" y="461"/>
                </a:cubicBezTo>
                <a:cubicBezTo>
                  <a:pt x="1655" y="155"/>
                  <a:pt x="1802" y="148"/>
                  <a:pt x="2039" y="74"/>
                </a:cubicBezTo>
                <a:cubicBezTo>
                  <a:pt x="2276" y="0"/>
                  <a:pt x="2506" y="8"/>
                  <a:pt x="2737" y="17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4916907" y="4583951"/>
            <a:ext cx="3405188" cy="1308100"/>
          </a:xfrm>
          <a:custGeom>
            <a:avLst/>
            <a:gdLst/>
            <a:ahLst/>
            <a:cxnLst>
              <a:cxn ang="0">
                <a:pos x="0" y="1907"/>
              </a:cxn>
              <a:cxn ang="0">
                <a:pos x="1315" y="461"/>
              </a:cxn>
              <a:cxn ang="0">
                <a:pos x="2039" y="74"/>
              </a:cxn>
              <a:cxn ang="0">
                <a:pos x="2737" y="17"/>
              </a:cxn>
            </a:cxnLst>
            <a:rect l="0" t="0" r="r" b="b"/>
            <a:pathLst>
              <a:path w="2737" h="1907">
                <a:moveTo>
                  <a:pt x="0" y="1907"/>
                </a:moveTo>
                <a:cubicBezTo>
                  <a:pt x="487" y="1337"/>
                  <a:pt x="975" y="767"/>
                  <a:pt x="1315" y="461"/>
                </a:cubicBezTo>
                <a:cubicBezTo>
                  <a:pt x="1655" y="155"/>
                  <a:pt x="1802" y="148"/>
                  <a:pt x="2039" y="74"/>
                </a:cubicBezTo>
                <a:cubicBezTo>
                  <a:pt x="2276" y="0"/>
                  <a:pt x="2506" y="8"/>
                  <a:pt x="2737" y="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 rot="16200000">
            <a:off x="3840582" y="3677488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Frequency,</a:t>
            </a:r>
            <a:r>
              <a:rPr lang="en-US" sz="2000" dirty="0">
                <a:latin typeface="Symbol" pitchFamily="18" charset="2"/>
              </a:rPr>
              <a:t> w</a:t>
            </a:r>
            <a:endParaRPr lang="en-US" sz="2000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942432" y="5973013"/>
            <a:ext cx="190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Wave vector, K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805782" y="5944438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0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8180807" y="5942851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Symbol" pitchFamily="18" charset="2"/>
              </a:rPr>
              <a:t>p</a:t>
            </a:r>
            <a:r>
              <a:rPr lang="en-US" sz="1800" dirty="0"/>
              <a:t>/a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739311" y="4391989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33CC"/>
                </a:solidFill>
              </a:rPr>
              <a:t>LA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7504029" y="4633179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3300"/>
                </a:solidFill>
              </a:rPr>
              <a:t>TA</a:t>
            </a:r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4902620" y="3348876"/>
            <a:ext cx="3392487" cy="290512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699" y="19"/>
              </a:cxn>
              <a:cxn ang="0">
                <a:pos x="1899" y="134"/>
              </a:cxn>
              <a:cxn ang="0">
                <a:pos x="2129" y="183"/>
              </a:cxn>
            </a:cxnLst>
            <a:rect l="0" t="0" r="r" b="b"/>
            <a:pathLst>
              <a:path w="2137" h="183">
                <a:moveTo>
                  <a:pt x="0" y="19"/>
                </a:moveTo>
                <a:cubicBezTo>
                  <a:pt x="191" y="9"/>
                  <a:pt x="383" y="0"/>
                  <a:pt x="699" y="19"/>
                </a:cubicBezTo>
                <a:cubicBezTo>
                  <a:pt x="1015" y="38"/>
                  <a:pt x="1661" y="107"/>
                  <a:pt x="1899" y="134"/>
                </a:cubicBezTo>
                <a:cubicBezTo>
                  <a:pt x="2137" y="161"/>
                  <a:pt x="2081" y="173"/>
                  <a:pt x="2129" y="183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4897857" y="3171076"/>
            <a:ext cx="3397250" cy="3778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699" y="22"/>
              </a:cxn>
              <a:cxn ang="0">
                <a:pos x="1565" y="156"/>
              </a:cxn>
              <a:cxn ang="0">
                <a:pos x="2140" y="238"/>
              </a:cxn>
            </a:cxnLst>
            <a:rect l="0" t="0" r="r" b="b"/>
            <a:pathLst>
              <a:path w="2140" h="238">
                <a:moveTo>
                  <a:pt x="0" y="22"/>
                </a:moveTo>
                <a:cubicBezTo>
                  <a:pt x="191" y="12"/>
                  <a:pt x="438" y="0"/>
                  <a:pt x="699" y="22"/>
                </a:cubicBezTo>
                <a:cubicBezTo>
                  <a:pt x="960" y="44"/>
                  <a:pt x="1325" y="120"/>
                  <a:pt x="1565" y="156"/>
                </a:cubicBezTo>
                <a:cubicBezTo>
                  <a:pt x="1805" y="192"/>
                  <a:pt x="2020" y="221"/>
                  <a:pt x="2140" y="238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6455195" y="2875801"/>
            <a:ext cx="52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33CC"/>
                </a:solidFill>
              </a:rPr>
              <a:t>LO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463007" y="3358401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3300"/>
                </a:solidFill>
              </a:rPr>
              <a:t>TO</a:t>
            </a:r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7329907" y="3183776"/>
            <a:ext cx="247650" cy="520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7445795" y="1623263"/>
            <a:ext cx="1385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Optical</a:t>
            </a:r>
          </a:p>
          <a:p>
            <a:pPr eaLnBrk="0" hangingPunct="0"/>
            <a:r>
              <a:rPr lang="en-US" sz="2000"/>
              <a:t>Vibrational</a:t>
            </a:r>
          </a:p>
          <a:p>
            <a:pPr eaLnBrk="0" hangingPunct="0"/>
            <a:r>
              <a:rPr lang="en-US" sz="2000"/>
              <a:t>Modes</a:t>
            </a:r>
          </a:p>
        </p:txBody>
      </p:sp>
      <p:cxnSp>
        <p:nvCxnSpPr>
          <p:cNvPr id="49" name="Straight Arrow Connector 48"/>
          <p:cNvCxnSpPr>
            <a:endCxn id="45" idx="7"/>
          </p:cNvCxnSpPr>
          <p:nvPr/>
        </p:nvCxnSpPr>
        <p:spPr bwMode="auto">
          <a:xfrm rot="5400000">
            <a:off x="7335565" y="2811765"/>
            <a:ext cx="653991" cy="24254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Stored in These Vibrations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422"/>
            <a:ext cx="8229600" cy="4830763"/>
          </a:xfrm>
        </p:spPr>
        <p:txBody>
          <a:bodyPr/>
          <a:lstStyle/>
          <a:p>
            <a:r>
              <a:rPr lang="en-US" dirty="0" smtClean="0"/>
              <a:t>Heat capacity of an atomic lattice</a:t>
            </a:r>
          </a:p>
          <a:p>
            <a:r>
              <a:rPr lang="en-US" dirty="0" smtClean="0"/>
              <a:t>C = du/</a:t>
            </a:r>
            <a:r>
              <a:rPr lang="en-US" dirty="0" err="1" smtClean="0"/>
              <a:t>dT</a:t>
            </a:r>
            <a:r>
              <a:rPr lang="en-US" dirty="0" smtClean="0"/>
              <a:t> =</a:t>
            </a:r>
          </a:p>
          <a:p>
            <a:endParaRPr lang="en-US" dirty="0" smtClean="0"/>
          </a:p>
          <a:p>
            <a:r>
              <a:rPr lang="en-US" dirty="0" smtClean="0"/>
              <a:t>Classically, recall C = 3Nk, but </a:t>
            </a:r>
            <a:r>
              <a:rPr lang="en-US" u="sng" dirty="0" smtClean="0"/>
              <a:t>only at high temperature</a:t>
            </a:r>
          </a:p>
          <a:p>
            <a:r>
              <a:rPr lang="en-US" dirty="0" smtClean="0"/>
              <a:t>At low temperature, experimentally C </a:t>
            </a:r>
            <a:r>
              <a:rPr lang="en-US" dirty="0" smtClean="0">
                <a:sym typeface="Wingdings" pitchFamily="2" charset="2"/>
              </a:rPr>
              <a:t> 0</a:t>
            </a:r>
            <a:endParaRPr lang="en-US" dirty="0" smtClean="0"/>
          </a:p>
          <a:p>
            <a:r>
              <a:rPr lang="en-US" dirty="0" smtClean="0"/>
              <a:t>Einstein model (1907)</a:t>
            </a:r>
          </a:p>
          <a:p>
            <a:pPr lvl="1"/>
            <a:r>
              <a:rPr lang="en-US" dirty="0" smtClean="0"/>
              <a:t>All oscillators at same, identical frequency (</a:t>
            </a:r>
            <a:r>
              <a:rPr lang="el-GR" dirty="0" smtClean="0"/>
              <a:t>ω </a:t>
            </a:r>
            <a:r>
              <a:rPr lang="en-US" dirty="0" smtClean="0"/>
              <a:t>= </a:t>
            </a:r>
            <a:r>
              <a:rPr lang="el-GR" dirty="0" smtClean="0"/>
              <a:t>ω</a:t>
            </a:r>
            <a:r>
              <a:rPr lang="en-US" baseline="-25000" dirty="0" smtClean="0"/>
              <a:t>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Debye model (1912)</a:t>
            </a:r>
          </a:p>
          <a:p>
            <a:pPr lvl="1"/>
            <a:r>
              <a:rPr lang="en-US" dirty="0" smtClean="0"/>
              <a:t>Oscillators have linear frequency distribution (</a:t>
            </a:r>
            <a:r>
              <a:rPr lang="el-GR" dirty="0" smtClean="0"/>
              <a:t>ω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err="1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Einstein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11" y="1295400"/>
            <a:ext cx="5155949" cy="483076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i="1" dirty="0" smtClean="0"/>
              <a:t>N </a:t>
            </a:r>
            <a:r>
              <a:rPr lang="en-US" dirty="0" smtClean="0"/>
              <a:t>oscillators same frequency</a:t>
            </a:r>
          </a:p>
          <a:p>
            <a:r>
              <a:rPr lang="en-US" dirty="0" smtClean="0"/>
              <a:t>Density of states in </a:t>
            </a:r>
            <a:r>
              <a:rPr lang="el-GR" dirty="0" smtClean="0"/>
              <a:t>ω</a:t>
            </a:r>
            <a:r>
              <a:rPr lang="en-US" dirty="0" smtClean="0"/>
              <a:t> (energy/freq) is a delta function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Einstein specific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09877" y="228600"/>
            <a:ext cx="2886864" cy="2951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2829165">
            <a:off x="6136066" y="55179"/>
            <a:ext cx="2236297" cy="1848019"/>
          </a:xfrm>
          <a:custGeom>
            <a:avLst/>
            <a:gdLst>
              <a:gd name="connsiteX0" fmla="*/ 0 w 2281"/>
              <a:gd name="connsiteY0" fmla="*/ 2105 h 2105"/>
              <a:gd name="connsiteX1" fmla="*/ 1315 w 2281"/>
              <a:gd name="connsiteY1" fmla="*/ 659 h 2105"/>
              <a:gd name="connsiteX2" fmla="*/ 2039 w 2281"/>
              <a:gd name="connsiteY2" fmla="*/ 272 h 2105"/>
              <a:gd name="connsiteX3" fmla="*/ 2281 w 2281"/>
              <a:gd name="connsiteY3" fmla="*/ 9 h 2105"/>
              <a:gd name="connsiteX0" fmla="*/ 0 w 2281"/>
              <a:gd name="connsiteY0" fmla="*/ 2105 h 2105"/>
              <a:gd name="connsiteX1" fmla="*/ 1315 w 2281"/>
              <a:gd name="connsiteY1" fmla="*/ 659 h 2105"/>
              <a:gd name="connsiteX2" fmla="*/ 1707 w 2281"/>
              <a:gd name="connsiteY2" fmla="*/ 237 h 2105"/>
              <a:gd name="connsiteX3" fmla="*/ 2281 w 2281"/>
              <a:gd name="connsiteY3" fmla="*/ 9 h 2105"/>
              <a:gd name="connsiteX0" fmla="*/ 0 w 2281"/>
              <a:gd name="connsiteY0" fmla="*/ 2105 h 2105"/>
              <a:gd name="connsiteX1" fmla="*/ 1315 w 2281"/>
              <a:gd name="connsiteY1" fmla="*/ 659 h 2105"/>
              <a:gd name="connsiteX2" fmla="*/ 1786 w 2281"/>
              <a:gd name="connsiteY2" fmla="*/ 322 h 2105"/>
              <a:gd name="connsiteX3" fmla="*/ 2281 w 2281"/>
              <a:gd name="connsiteY3" fmla="*/ 9 h 2105"/>
              <a:gd name="connsiteX0" fmla="*/ 0 w 2351"/>
              <a:gd name="connsiteY0" fmla="*/ 2029 h 2029"/>
              <a:gd name="connsiteX1" fmla="*/ 1315 w 2351"/>
              <a:gd name="connsiteY1" fmla="*/ 583 h 2029"/>
              <a:gd name="connsiteX2" fmla="*/ 1786 w 2351"/>
              <a:gd name="connsiteY2" fmla="*/ 246 h 2029"/>
              <a:gd name="connsiteX3" fmla="*/ 2351 w 2351"/>
              <a:gd name="connsiteY3" fmla="*/ 9 h 2029"/>
              <a:gd name="connsiteX0" fmla="*/ 0 w 2351"/>
              <a:gd name="connsiteY0" fmla="*/ 2020 h 2020"/>
              <a:gd name="connsiteX1" fmla="*/ 1315 w 2351"/>
              <a:gd name="connsiteY1" fmla="*/ 574 h 2020"/>
              <a:gd name="connsiteX2" fmla="*/ 1786 w 2351"/>
              <a:gd name="connsiteY2" fmla="*/ 237 h 2020"/>
              <a:gd name="connsiteX3" fmla="*/ 1993 w 2351"/>
              <a:gd name="connsiteY3" fmla="*/ 645 h 2020"/>
              <a:gd name="connsiteX4" fmla="*/ 2351 w 2351"/>
              <a:gd name="connsiteY4" fmla="*/ 0 h 2020"/>
              <a:gd name="connsiteX0" fmla="*/ 0 w 2351"/>
              <a:gd name="connsiteY0" fmla="*/ 2020 h 2020"/>
              <a:gd name="connsiteX1" fmla="*/ 1315 w 2351"/>
              <a:gd name="connsiteY1" fmla="*/ 574 h 2020"/>
              <a:gd name="connsiteX2" fmla="*/ 1786 w 2351"/>
              <a:gd name="connsiteY2" fmla="*/ 237 h 2020"/>
              <a:gd name="connsiteX3" fmla="*/ 2351 w 2351"/>
              <a:gd name="connsiteY3" fmla="*/ 0 h 2020"/>
              <a:gd name="connsiteX0" fmla="*/ 0 w 2351"/>
              <a:gd name="connsiteY0" fmla="*/ 2020 h 2020"/>
              <a:gd name="connsiteX1" fmla="*/ 1315 w 2351"/>
              <a:gd name="connsiteY1" fmla="*/ 574 h 2020"/>
              <a:gd name="connsiteX2" fmla="*/ 1786 w 2351"/>
              <a:gd name="connsiteY2" fmla="*/ 237 h 2020"/>
              <a:gd name="connsiteX3" fmla="*/ 1858 w 2351"/>
              <a:gd name="connsiteY3" fmla="*/ 160 h 2020"/>
              <a:gd name="connsiteX4" fmla="*/ 2351 w 2351"/>
              <a:gd name="connsiteY4" fmla="*/ 0 h 2020"/>
              <a:gd name="connsiteX0" fmla="*/ 0 w 2351"/>
              <a:gd name="connsiteY0" fmla="*/ 2020 h 2020"/>
              <a:gd name="connsiteX1" fmla="*/ 1315 w 2351"/>
              <a:gd name="connsiteY1" fmla="*/ 574 h 2020"/>
              <a:gd name="connsiteX2" fmla="*/ 1786 w 2351"/>
              <a:gd name="connsiteY2" fmla="*/ 237 h 2020"/>
              <a:gd name="connsiteX3" fmla="*/ 2351 w 2351"/>
              <a:gd name="connsiteY3" fmla="*/ 0 h 2020"/>
              <a:gd name="connsiteX0" fmla="*/ 0 w 2351"/>
              <a:gd name="connsiteY0" fmla="*/ 2020 h 2020"/>
              <a:gd name="connsiteX1" fmla="*/ 1315 w 2351"/>
              <a:gd name="connsiteY1" fmla="*/ 574 h 2020"/>
              <a:gd name="connsiteX2" fmla="*/ 2351 w 2351"/>
              <a:gd name="connsiteY2" fmla="*/ 0 h 2020"/>
              <a:gd name="connsiteX0" fmla="*/ 0 w 2351"/>
              <a:gd name="connsiteY0" fmla="*/ 2020 h 2020"/>
              <a:gd name="connsiteX1" fmla="*/ 1463 w 2351"/>
              <a:gd name="connsiteY1" fmla="*/ 430 h 2020"/>
              <a:gd name="connsiteX2" fmla="*/ 2351 w 2351"/>
              <a:gd name="connsiteY2" fmla="*/ 0 h 2020"/>
              <a:gd name="connsiteX0" fmla="*/ 0 w 2229"/>
              <a:gd name="connsiteY0" fmla="*/ 2133 h 2133"/>
              <a:gd name="connsiteX1" fmla="*/ 1463 w 2229"/>
              <a:gd name="connsiteY1" fmla="*/ 543 h 2133"/>
              <a:gd name="connsiteX2" fmla="*/ 2229 w 2229"/>
              <a:gd name="connsiteY2" fmla="*/ 0 h 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9" h="2133">
                <a:moveTo>
                  <a:pt x="0" y="2133"/>
                </a:moveTo>
                <a:cubicBezTo>
                  <a:pt x="487" y="1563"/>
                  <a:pt x="1092" y="899"/>
                  <a:pt x="1463" y="543"/>
                </a:cubicBezTo>
                <a:cubicBezTo>
                  <a:pt x="1835" y="188"/>
                  <a:pt x="2013" y="120"/>
                  <a:pt x="2229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6200000">
            <a:off x="4806092" y="1262654"/>
            <a:ext cx="1541561" cy="3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Frequency,</a:t>
            </a:r>
            <a:r>
              <a:rPr lang="en-US" sz="1800">
                <a:latin typeface="Symbol" pitchFamily="18" charset="2"/>
              </a:rPr>
              <a:t> w</a:t>
            </a:r>
            <a:endParaRPr lang="en-US" sz="180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22035" y="3202586"/>
            <a:ext cx="311168" cy="3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427173" y="3201070"/>
            <a:ext cx="668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smtClean="0">
                <a:latin typeface="Symbol" pitchFamily="18" charset="2"/>
              </a:rPr>
              <a:t>2p</a:t>
            </a:r>
            <a:r>
              <a:rPr lang="en-US" sz="1800" dirty="0" smtClean="0"/>
              <a:t>/a</a:t>
            </a:r>
            <a:endParaRPr lang="en-US" sz="1800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811253" y="784461"/>
            <a:ext cx="28755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777372" y="395288"/>
          <a:ext cx="720725" cy="358775"/>
        </p:xfrm>
        <a:graphic>
          <a:graphicData uri="http://schemas.openxmlformats.org/presentationml/2006/ole">
            <p:oleObj spid="_x0000_s774146" name="Equation" r:id="rId4" imgW="469800" imgH="228600" progId="Equation.DSMT4">
              <p:embed/>
            </p:oleObj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98037" y="3251091"/>
            <a:ext cx="188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Wave vector, </a:t>
            </a:r>
            <a:r>
              <a:rPr lang="en-US" sz="1800" dirty="0" smtClean="0"/>
              <a:t>k</a:t>
            </a:r>
            <a:endParaRPr lang="en-US" sz="1800" dirty="0"/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1569265" y="2751138"/>
          <a:ext cx="2695575" cy="512762"/>
        </p:xfrm>
        <a:graphic>
          <a:graphicData uri="http://schemas.openxmlformats.org/presentationml/2006/ole">
            <p:oleObj spid="_x0000_s774147" name="Equation" r:id="rId5" imgW="1333440" imgH="253800" progId="Equation.DSMT4">
              <p:embed/>
            </p:oleObj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1569265" y="4691922"/>
          <a:ext cx="4487863" cy="847725"/>
        </p:xfrm>
        <a:graphic>
          <a:graphicData uri="http://schemas.openxmlformats.org/presentationml/2006/ole">
            <p:oleObj spid="_x0000_s774148" name="Equation" r:id="rId6" imgW="2082600" imgH="393480" progId="Equation.DSMT4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5400000" flipH="1" flipV="1">
            <a:off x="2478930" y="3345817"/>
            <a:ext cx="370071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C:\Documents and Settings\szygmunt\My Documents\My Pictures\Einstein_diamond_cv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3280" y="3548957"/>
            <a:ext cx="4780720" cy="288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 Low-T and High-T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764"/>
            <a:ext cx="8229600" cy="4830763"/>
          </a:xfrm>
        </p:spPr>
        <p:txBody>
          <a:bodyPr/>
          <a:lstStyle/>
          <a:p>
            <a:r>
              <a:rPr lang="en-US" sz="2200" u="sng" dirty="0" smtClean="0"/>
              <a:t>High-T</a:t>
            </a:r>
            <a:r>
              <a:rPr lang="en-US" sz="2200" dirty="0" smtClean="0"/>
              <a:t> (correct, recover </a:t>
            </a:r>
            <a:r>
              <a:rPr lang="en-US" sz="2200" dirty="0" err="1" smtClean="0"/>
              <a:t>Dulong</a:t>
            </a:r>
            <a:r>
              <a:rPr lang="en-US" sz="2200" dirty="0" smtClean="0"/>
              <a:t>-Petit):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u="sng" dirty="0" smtClean="0"/>
              <a:t>Low-T</a:t>
            </a:r>
            <a:r>
              <a:rPr lang="en-US" sz="2200" dirty="0" smtClean="0"/>
              <a:t> (incorrect, drops too fast)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419860" y="1844239"/>
          <a:ext cx="5100638" cy="1198563"/>
        </p:xfrm>
        <a:graphic>
          <a:graphicData uri="http://schemas.openxmlformats.org/presentationml/2006/ole">
            <p:oleObj spid="_x0000_s788482" name="Equation" r:id="rId5" imgW="2539800" imgH="596880" progId="Equation.DSMT4">
              <p:embed/>
            </p:oleObj>
          </a:graphicData>
        </a:graphic>
      </p:graphicFrame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19860" y="3776024"/>
          <a:ext cx="3925887" cy="1782763"/>
        </p:xfrm>
        <a:graphic>
          <a:graphicData uri="http://schemas.openxmlformats.org/presentationml/2006/ole">
            <p:oleObj spid="_x0000_s788483" name="Equation" r:id="rId6" imgW="1955520" imgH="8888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6041" y="1986640"/>
            <a:ext cx="2435282" cy="830997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Einstein model</a:t>
            </a:r>
          </a:p>
          <a:p>
            <a:r>
              <a:rPr lang="en-US" sz="1600" dirty="0" smtClean="0"/>
              <a:t>OK for </a:t>
            </a:r>
            <a:r>
              <a:rPr lang="en-US" sz="1600" dirty="0" smtClean="0">
                <a:solidFill>
                  <a:srgbClr val="FF0000"/>
                </a:solidFill>
              </a:rPr>
              <a:t>optical phonon</a:t>
            </a:r>
          </a:p>
          <a:p>
            <a:r>
              <a:rPr lang="en-US" sz="1600" dirty="0" smtClean="0"/>
              <a:t>heat capacity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Debye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41568"/>
            <a:ext cx="6821787" cy="5039747"/>
          </a:xfrm>
        </p:spPr>
        <p:txBody>
          <a:bodyPr/>
          <a:lstStyle/>
          <a:p>
            <a:r>
              <a:rPr lang="en-US" dirty="0" smtClean="0"/>
              <a:t>Linear (no) dispersion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i="1" dirty="0" smtClean="0"/>
              <a:t>with frequency cutoff</a:t>
            </a:r>
          </a:p>
          <a:p>
            <a:r>
              <a:rPr lang="en-US" dirty="0" smtClean="0"/>
              <a:t>Density of states in 3D: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	(for one polarization, e.g. LA)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	(also assumed isotropic solid, same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in 3D)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 acoustic phonon modes up to </a:t>
            </a:r>
            <a:r>
              <a:rPr lang="el-GR" dirty="0" smtClean="0"/>
              <a:t>ω</a:t>
            </a:r>
            <a:r>
              <a:rPr lang="en-US" baseline="-25000" dirty="0" smtClean="0"/>
              <a:t>D</a:t>
            </a:r>
            <a:endParaRPr lang="en-US" dirty="0" smtClean="0"/>
          </a:p>
          <a:p>
            <a:r>
              <a:rPr lang="en-US" dirty="0" smtClean="0"/>
              <a:t>Or, in terms of Debye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09877" y="228600"/>
            <a:ext cx="2886864" cy="2951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815832" y="1504898"/>
            <a:ext cx="2886864" cy="1652214"/>
          </a:xfrm>
          <a:custGeom>
            <a:avLst/>
            <a:gdLst/>
            <a:ahLst/>
            <a:cxnLst>
              <a:cxn ang="0">
                <a:pos x="0" y="1907"/>
              </a:cxn>
              <a:cxn ang="0">
                <a:pos x="1315" y="461"/>
              </a:cxn>
              <a:cxn ang="0">
                <a:pos x="2039" y="74"/>
              </a:cxn>
              <a:cxn ang="0">
                <a:pos x="2737" y="17"/>
              </a:cxn>
            </a:cxnLst>
            <a:rect l="0" t="0" r="r" b="b"/>
            <a:pathLst>
              <a:path w="2737" h="1907">
                <a:moveTo>
                  <a:pt x="0" y="1907"/>
                </a:moveTo>
                <a:cubicBezTo>
                  <a:pt x="487" y="1337"/>
                  <a:pt x="975" y="767"/>
                  <a:pt x="1315" y="461"/>
                </a:cubicBezTo>
                <a:cubicBezTo>
                  <a:pt x="1655" y="155"/>
                  <a:pt x="1802" y="148"/>
                  <a:pt x="2039" y="74"/>
                </a:cubicBezTo>
                <a:cubicBezTo>
                  <a:pt x="2276" y="0"/>
                  <a:pt x="2506" y="8"/>
                  <a:pt x="2737" y="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6200000">
            <a:off x="4806092" y="1262654"/>
            <a:ext cx="1541561" cy="3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Frequency,</a:t>
            </a:r>
            <a:r>
              <a:rPr lang="en-US" sz="1800">
                <a:latin typeface="Symbol" pitchFamily="18" charset="2"/>
              </a:rPr>
              <a:t> w</a:t>
            </a:r>
            <a:endParaRPr lang="en-US" sz="18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22035" y="3202586"/>
            <a:ext cx="311168" cy="3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0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5806899" y="307421"/>
            <a:ext cx="2894308" cy="28618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49333" y="1032786"/>
          <a:ext cx="996950" cy="466725"/>
        </p:xfrm>
        <a:graphic>
          <a:graphicData uri="http://schemas.openxmlformats.org/presentationml/2006/ole">
            <p:oleObj spid="_x0000_s789506" name="Equation" r:id="rId4" imgW="495000" imgH="228600" progId="Equation.DSMT4">
              <p:embed/>
            </p:oleObj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98037" y="3251091"/>
            <a:ext cx="188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Wave vector, </a:t>
            </a:r>
            <a:r>
              <a:rPr lang="en-US" sz="1800" dirty="0" smtClean="0"/>
              <a:t>k</a:t>
            </a:r>
            <a:endParaRPr lang="en-US" sz="18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427173" y="3201070"/>
            <a:ext cx="668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smtClean="0">
                <a:latin typeface="Symbol" pitchFamily="18" charset="2"/>
              </a:rPr>
              <a:t>2p</a:t>
            </a:r>
            <a:r>
              <a:rPr lang="en-US" sz="1800" dirty="0" smtClean="0"/>
              <a:t>/a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911097" y="1276540"/>
            <a:ext cx="2553080" cy="8148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89507" name="Object 3"/>
          <p:cNvGraphicFramePr>
            <a:graphicFrameLocks noChangeAspect="1"/>
          </p:cNvGraphicFramePr>
          <p:nvPr/>
        </p:nvGraphicFramePr>
        <p:xfrm>
          <a:off x="1582425" y="2242268"/>
          <a:ext cx="1836737" cy="914400"/>
        </p:xfrm>
        <a:graphic>
          <a:graphicData uri="http://schemas.openxmlformats.org/presentationml/2006/ole">
            <p:oleObj spid="_x0000_s789507" name="Equation" r:id="rId5" imgW="914400" imgH="4572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2191" y="5055746"/>
            <a:ext cx="3676007" cy="129266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err="1" smtClean="0"/>
              <a:t>k</a:t>
            </a:r>
            <a:r>
              <a:rPr lang="en-US" sz="1700" baseline="-25000" dirty="0" err="1" smtClean="0"/>
              <a:t>D</a:t>
            </a:r>
            <a:r>
              <a:rPr lang="en-US" sz="1700" dirty="0" smtClean="0"/>
              <a:t> roughly corresponds to </a:t>
            </a:r>
          </a:p>
          <a:p>
            <a:r>
              <a:rPr lang="en-US" sz="1700" dirty="0" smtClean="0"/>
              <a:t>max lattice wave vector (2</a:t>
            </a:r>
            <a:r>
              <a:rPr lang="el-GR" sz="1700" dirty="0" smtClean="0">
                <a:latin typeface="Arial"/>
                <a:cs typeface="Arial"/>
              </a:rPr>
              <a:t>π</a:t>
            </a:r>
            <a:r>
              <a:rPr lang="en-US" sz="1700" dirty="0" smtClean="0">
                <a:latin typeface="Arial"/>
                <a:cs typeface="Arial"/>
              </a:rPr>
              <a:t>/a)</a:t>
            </a:r>
          </a:p>
          <a:p>
            <a:pPr>
              <a:spcBef>
                <a:spcPts val="1200"/>
              </a:spcBef>
            </a:pPr>
            <a:r>
              <a:rPr lang="en-US" sz="1700" dirty="0" err="1" smtClean="0">
                <a:latin typeface="Arial"/>
                <a:cs typeface="Arial"/>
              </a:rPr>
              <a:t>ω</a:t>
            </a:r>
            <a:r>
              <a:rPr lang="en-US" sz="1700" baseline="-25000" dirty="0" err="1" smtClean="0">
                <a:latin typeface="Arial"/>
                <a:cs typeface="Arial"/>
              </a:rPr>
              <a:t>D</a:t>
            </a:r>
            <a:r>
              <a:rPr lang="en-US" sz="1700" dirty="0" smtClean="0">
                <a:ea typeface="Verdana" pitchFamily="34" charset="0"/>
                <a:cs typeface="Verdana" pitchFamily="34" charset="0"/>
              </a:rPr>
              <a:t> roughly corresponds to</a:t>
            </a:r>
          </a:p>
          <a:p>
            <a:r>
              <a:rPr lang="en-US" sz="1700" dirty="0" smtClean="0">
                <a:ea typeface="Verdana" pitchFamily="34" charset="0"/>
                <a:cs typeface="Verdana" pitchFamily="34" charset="0"/>
              </a:rPr>
              <a:t>max acoustic phonon frequency</a:t>
            </a:r>
          </a:p>
        </p:txBody>
      </p:sp>
      <p:graphicFrame>
        <p:nvGraphicFramePr>
          <p:cNvPr id="789509" name="Object 5"/>
          <p:cNvGraphicFramePr>
            <a:graphicFrameLocks noChangeAspect="1"/>
          </p:cNvGraphicFramePr>
          <p:nvPr/>
        </p:nvGraphicFramePr>
        <p:xfrm>
          <a:off x="1582425" y="5244618"/>
          <a:ext cx="2373313" cy="863600"/>
        </p:xfrm>
        <a:graphic>
          <a:graphicData uri="http://schemas.openxmlformats.org/presentationml/2006/ole">
            <p:oleObj spid="_x0000_s789509" name="Equation" r:id="rId6" imgW="1180800" imgH="4316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7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184" y="0"/>
            <a:ext cx="3923632" cy="64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2911" y="1986968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8492" y="3105275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/>
              <a:t>Annalen der Physik</a:t>
            </a:r>
            <a:r>
              <a:rPr lang="de-DE" dirty="0" smtClean="0"/>
              <a:t> 39(4)</a:t>
            </a:r>
          </a:p>
          <a:p>
            <a:r>
              <a:rPr lang="de-DE" dirty="0" smtClean="0"/>
              <a:t>p. 789 (1912)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89345" y="4196139"/>
            <a:ext cx="2178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/>
              <a:t>Peter Debye (1884-1966)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5736432" y="2628901"/>
            <a:ext cx="1073443" cy="64369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5041232" y="2394284"/>
            <a:ext cx="902368" cy="21656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Reminder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96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68" y="789966"/>
            <a:ext cx="7032664" cy="55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2783393" y="2461846"/>
            <a:ext cx="1557495" cy="3416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Debye Integral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722"/>
            <a:ext cx="4848131" cy="5157442"/>
          </a:xfrm>
        </p:spPr>
        <p:txBody>
          <a:bodyPr/>
          <a:lstStyle/>
          <a:p>
            <a:r>
              <a:rPr lang="en-US" dirty="0" smtClean="0"/>
              <a:t>Total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Multiply by 3 if assuming all polarizations identical (one LA, and 2 TA)</a:t>
            </a:r>
          </a:p>
          <a:p>
            <a:r>
              <a:rPr lang="en-US" dirty="0" smtClean="0"/>
              <a:t>Or treat each one separately with its own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,</a:t>
            </a:r>
            <a:r>
              <a:rPr lang="el-GR" dirty="0" smtClean="0"/>
              <a:t>ω</a:t>
            </a:r>
            <a:r>
              <a:rPr lang="en-US" baseline="-25000" dirty="0" smtClean="0"/>
              <a:t>D</a:t>
            </a:r>
            <a:r>
              <a:rPr lang="en-US" dirty="0" smtClean="0"/>
              <a:t>) and add them all up</a:t>
            </a:r>
          </a:p>
          <a:p>
            <a:r>
              <a:rPr lang="en-US" dirty="0" smtClean="0"/>
              <a:t>C = du/</a:t>
            </a:r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09877" y="228600"/>
            <a:ext cx="2886864" cy="2951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815832" y="1504898"/>
            <a:ext cx="2886864" cy="1652214"/>
          </a:xfrm>
          <a:custGeom>
            <a:avLst/>
            <a:gdLst/>
            <a:ahLst/>
            <a:cxnLst>
              <a:cxn ang="0">
                <a:pos x="0" y="1907"/>
              </a:cxn>
              <a:cxn ang="0">
                <a:pos x="1315" y="461"/>
              </a:cxn>
              <a:cxn ang="0">
                <a:pos x="2039" y="74"/>
              </a:cxn>
              <a:cxn ang="0">
                <a:pos x="2737" y="17"/>
              </a:cxn>
            </a:cxnLst>
            <a:rect l="0" t="0" r="r" b="b"/>
            <a:pathLst>
              <a:path w="2737" h="1907">
                <a:moveTo>
                  <a:pt x="0" y="1907"/>
                </a:moveTo>
                <a:cubicBezTo>
                  <a:pt x="487" y="1337"/>
                  <a:pt x="975" y="767"/>
                  <a:pt x="1315" y="461"/>
                </a:cubicBezTo>
                <a:cubicBezTo>
                  <a:pt x="1655" y="155"/>
                  <a:pt x="1802" y="148"/>
                  <a:pt x="2039" y="74"/>
                </a:cubicBezTo>
                <a:cubicBezTo>
                  <a:pt x="2276" y="0"/>
                  <a:pt x="2506" y="8"/>
                  <a:pt x="2737" y="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6200000">
            <a:off x="4806092" y="1262654"/>
            <a:ext cx="1541561" cy="3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Frequency,</a:t>
            </a:r>
            <a:r>
              <a:rPr lang="en-US" sz="1800">
                <a:latin typeface="Symbol" pitchFamily="18" charset="2"/>
              </a:rPr>
              <a:t> w</a:t>
            </a:r>
            <a:endParaRPr lang="en-US" sz="18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22035" y="3202586"/>
            <a:ext cx="311168" cy="3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0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5806899" y="307421"/>
            <a:ext cx="2894308" cy="28618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98037" y="3251091"/>
            <a:ext cx="188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Wave vector, </a:t>
            </a:r>
            <a:r>
              <a:rPr lang="en-US" sz="1800" dirty="0" smtClean="0"/>
              <a:t>k</a:t>
            </a:r>
            <a:endParaRPr lang="en-US" sz="18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427173" y="3201070"/>
            <a:ext cx="668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smtClean="0">
                <a:latin typeface="Symbol" pitchFamily="18" charset="2"/>
              </a:rPr>
              <a:t>2p</a:t>
            </a:r>
            <a:r>
              <a:rPr lang="en-US" sz="1800" dirty="0" smtClean="0"/>
              <a:t>/a</a:t>
            </a:r>
            <a:endParaRPr lang="en-US" sz="1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50025" y="1033463"/>
          <a:ext cx="996950" cy="466725"/>
        </p:xfrm>
        <a:graphic>
          <a:graphicData uri="http://schemas.openxmlformats.org/presentationml/2006/ole">
            <p:oleObj spid="_x0000_s790530" name="Equation" r:id="rId4" imgW="495000" imgH="228600" progId="Equation.DSMT4">
              <p:embed/>
            </p:oleObj>
          </a:graphicData>
        </a:graphic>
      </p:graphicFrame>
      <p:graphicFrame>
        <p:nvGraphicFramePr>
          <p:cNvPr id="790531" name="Object 3"/>
          <p:cNvGraphicFramePr>
            <a:graphicFrameLocks noChangeAspect="1"/>
          </p:cNvGraphicFramePr>
          <p:nvPr/>
        </p:nvGraphicFramePr>
        <p:xfrm>
          <a:off x="1214107" y="1458534"/>
          <a:ext cx="3263900" cy="1320800"/>
        </p:xfrm>
        <a:graphic>
          <a:graphicData uri="http://schemas.openxmlformats.org/presentationml/2006/ole">
            <p:oleObj spid="_x0000_s790531" name="Equation" r:id="rId5" imgW="1625400" imgH="660240" progId="Equation.DSMT4">
              <p:embed/>
            </p:oleObj>
          </a:graphicData>
        </a:graphic>
      </p:graphicFrame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4910138" y="5241925"/>
          <a:ext cx="3863975" cy="935038"/>
        </p:xfrm>
        <a:graphic>
          <a:graphicData uri="http://schemas.openxmlformats.org/presentationml/2006/ole">
            <p:oleObj spid="_x0000_s790532" name="Equation" r:id="rId6" imgW="2095200" imgH="50796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51992" y="4458218"/>
            <a:ext cx="2380267" cy="61555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smtClean="0"/>
              <a:t>people like to write:</a:t>
            </a:r>
          </a:p>
          <a:p>
            <a:r>
              <a:rPr lang="en-US" sz="1700" dirty="0" smtClean="0">
                <a:ea typeface="Verdana" pitchFamily="34" charset="0"/>
                <a:cs typeface="Verdana" pitchFamily="34" charset="0"/>
              </a:rPr>
              <a:t>(note, includes 3x)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434590" y="5737860"/>
            <a:ext cx="2286000" cy="3429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Debye Model at Low- and High-T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6" name="Picture 6" descr="C:\Documents and Settings\szygmunt\My Documents\My Pictures\Scan0003.tif"/>
          <p:cNvPicPr>
            <a:picLocks noChangeAspect="1" noChangeArrowheads="1"/>
          </p:cNvPicPr>
          <p:nvPr/>
        </p:nvPicPr>
        <p:blipFill>
          <a:blip r:embed="rId4" cstate="print"/>
          <a:srcRect r="16662" b="55088"/>
          <a:stretch>
            <a:fillRect/>
          </a:stretch>
        </p:blipFill>
        <p:spPr bwMode="auto">
          <a:xfrm>
            <a:off x="4235575" y="708433"/>
            <a:ext cx="4799783" cy="28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94663" y="977775"/>
            <a:ext cx="5137828" cy="5269116"/>
          </a:xfrm>
        </p:spPr>
        <p:txBody>
          <a:bodyPr/>
          <a:lstStyle/>
          <a:p>
            <a:r>
              <a:rPr lang="en-US" dirty="0" smtClean="0"/>
              <a:t>At low-T (&lt; </a:t>
            </a:r>
            <a:r>
              <a:rPr lang="el-GR" dirty="0" smtClean="0"/>
              <a:t>θ</a:t>
            </a:r>
            <a:r>
              <a:rPr lang="en-US" baseline="-25000" dirty="0" smtClean="0"/>
              <a:t>D</a:t>
            </a:r>
            <a:r>
              <a:rPr lang="en-US" dirty="0" smtClean="0"/>
              <a:t>/10):</a:t>
            </a:r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At high-T: (&gt; 0.8 </a:t>
            </a:r>
            <a:r>
              <a:rPr lang="el-GR" dirty="0" smtClean="0"/>
              <a:t>θ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“Universal” behavior for all solids</a:t>
            </a:r>
          </a:p>
          <a:p>
            <a:r>
              <a:rPr lang="en-US" dirty="0" smtClean="0"/>
              <a:t>In practice: </a:t>
            </a:r>
            <a:r>
              <a:rPr lang="el-GR" dirty="0" smtClean="0"/>
              <a:t>θ</a:t>
            </a:r>
            <a:r>
              <a:rPr lang="en-US" baseline="-25000" dirty="0" smtClean="0"/>
              <a:t>D</a:t>
            </a:r>
            <a:r>
              <a:rPr lang="en-US" dirty="0" smtClean="0"/>
              <a:t> ~ fitting parameter to heat capacity data</a:t>
            </a:r>
          </a:p>
          <a:p>
            <a:r>
              <a:rPr lang="el-GR" dirty="0" smtClean="0"/>
              <a:t>θ</a:t>
            </a:r>
            <a:r>
              <a:rPr lang="en-US" baseline="-25000" dirty="0" smtClean="0"/>
              <a:t>D</a:t>
            </a:r>
            <a:r>
              <a:rPr lang="en-US" dirty="0" smtClean="0"/>
              <a:t> is related to “stiffness” of solid as expected</a:t>
            </a: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870328" y="1467058"/>
          <a:ext cx="2927350" cy="935037"/>
        </p:xfrm>
        <a:graphic>
          <a:graphicData uri="http://schemas.openxmlformats.org/presentationml/2006/ole">
            <p:oleObj spid="_x0000_s775181" name="Equation" r:id="rId5" imgW="1587240" imgH="507960" progId="Equation.DSMT4">
              <p:embed/>
            </p:oleObj>
          </a:graphicData>
        </a:graphic>
      </p:graphicFrame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870328" y="3134661"/>
          <a:ext cx="1663700" cy="420687"/>
        </p:xfrm>
        <a:graphic>
          <a:graphicData uri="http://schemas.openxmlformats.org/presentationml/2006/ole">
            <p:oleObj spid="_x0000_s775182" name="Equation" r:id="rId6" imgW="901440" imgH="228600" progId="Equation.DSMT4">
              <p:embed/>
            </p:oleObj>
          </a:graphicData>
        </a:graphic>
      </p:graphicFrame>
      <p:pic>
        <p:nvPicPr>
          <p:cNvPr id="20" name="Picture 6" descr="C:\Documents and Settings\szygmunt\My Documents\My Pictures\Scan0003.tif"/>
          <p:cNvPicPr>
            <a:picLocks noChangeAspect="1" noChangeArrowheads="1"/>
          </p:cNvPicPr>
          <p:nvPr/>
        </p:nvPicPr>
        <p:blipFill>
          <a:blip r:embed="rId4" cstate="print"/>
          <a:srcRect l="16492" t="49779" r="17801" b="2839"/>
          <a:stretch>
            <a:fillRect/>
          </a:stretch>
        </p:blipFill>
        <p:spPr bwMode="auto">
          <a:xfrm>
            <a:off x="5341532" y="3449368"/>
            <a:ext cx="3784349" cy="299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Heat Capacity: Real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4392892"/>
            <a:ext cx="8734426" cy="1866509"/>
          </a:xfrm>
        </p:spPr>
        <p:txBody>
          <a:bodyPr/>
          <a:lstStyle/>
          <a:p>
            <a:pPr marL="339725" indent="-339725">
              <a:spcBef>
                <a:spcPts val="600"/>
              </a:spcBef>
              <a:tabLst>
                <a:tab pos="2403475" algn="l"/>
              </a:tabLst>
            </a:pPr>
            <a:r>
              <a:rPr lang="en-US" dirty="0" smtClean="0"/>
              <a:t>So far we’ve learned about heat capacity of electron gas</a:t>
            </a:r>
          </a:p>
          <a:p>
            <a:pPr marL="339725" indent="-339725">
              <a:spcBef>
                <a:spcPts val="600"/>
              </a:spcBef>
              <a:tabLst>
                <a:tab pos="2403475" algn="l"/>
              </a:tabLst>
            </a:pPr>
            <a:r>
              <a:rPr lang="en-US" dirty="0" smtClean="0"/>
              <a:t>But evidence of linear ~T dependence only at very low T</a:t>
            </a:r>
          </a:p>
          <a:p>
            <a:pPr marL="339725" indent="-339725">
              <a:spcBef>
                <a:spcPts val="600"/>
              </a:spcBef>
              <a:tabLst>
                <a:tab pos="2403475" algn="l"/>
              </a:tabLst>
            </a:pPr>
            <a:r>
              <a:rPr lang="en-US" dirty="0" smtClean="0"/>
              <a:t>Otherwise C</a:t>
            </a:r>
            <a:r>
              <a:rPr lang="en-US" baseline="-25000" dirty="0" smtClean="0"/>
              <a:t>V</a:t>
            </a:r>
            <a:r>
              <a:rPr lang="en-US" dirty="0" smtClean="0"/>
              <a:t> = constant (very high T), or ~T</a:t>
            </a:r>
            <a:r>
              <a:rPr lang="en-US" baseline="30000" dirty="0" smtClean="0"/>
              <a:t>3</a:t>
            </a:r>
            <a:r>
              <a:rPr lang="en-US" dirty="0" smtClean="0"/>
              <a:t> (intermediate)</a:t>
            </a:r>
            <a:endParaRPr lang="en-US" baseline="30000" dirty="0" smtClean="0"/>
          </a:p>
          <a:p>
            <a:pPr marL="339725" indent="-339725">
              <a:spcBef>
                <a:spcPts val="600"/>
              </a:spcBef>
              <a:tabLst>
                <a:tab pos="2403475" algn="l"/>
              </a:tabLst>
            </a:pP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4" cstate="print"/>
          <a:srcRect l="52055"/>
          <a:stretch>
            <a:fillRect/>
          </a:stretch>
        </p:blipFill>
        <p:spPr bwMode="auto">
          <a:xfrm>
            <a:off x="4581427" y="977246"/>
            <a:ext cx="3299403" cy="34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5400000" flipH="1" flipV="1">
            <a:off x="5330856" y="2945878"/>
            <a:ext cx="386502" cy="3770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062193" y="3129700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C</a:t>
            </a:r>
            <a:r>
              <a:rPr lang="en-US" b="1" baseline="-25000" dirty="0" err="1" smtClean="0">
                <a:latin typeface="+mj-lt"/>
              </a:rPr>
              <a:t>v</a:t>
            </a:r>
            <a:r>
              <a:rPr lang="en-US" b="1" dirty="0" smtClean="0">
                <a:latin typeface="+mj-lt"/>
              </a:rPr>
              <a:t> = </a:t>
            </a:r>
            <a:r>
              <a:rPr lang="en-US" b="1" dirty="0" err="1" smtClean="0">
                <a:latin typeface="+mj-lt"/>
              </a:rPr>
              <a:t>bT</a:t>
            </a:r>
            <a:endParaRPr lang="en-US" b="1" dirty="0" smtClean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33447" y="1583703"/>
            <a:ext cx="678730" cy="67873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0" name="Object 1031"/>
          <p:cNvGraphicFramePr>
            <a:graphicFrameLocks noChangeAspect="1"/>
          </p:cNvGraphicFramePr>
          <p:nvPr/>
        </p:nvGraphicFramePr>
        <p:xfrm>
          <a:off x="1245274" y="1788687"/>
          <a:ext cx="1855787" cy="485775"/>
        </p:xfrm>
        <a:graphic>
          <a:graphicData uri="http://schemas.openxmlformats.org/presentationml/2006/ole">
            <p:oleObj spid="_x0000_s744450" name="Equation" r:id="rId5" imgW="914400" imgH="241200" progId="Equation.DSMT4">
              <p:embed/>
            </p:oleObj>
          </a:graphicData>
        </a:graphic>
      </p:graphicFrame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899949" y="2557018"/>
            <a:ext cx="1301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  <a:sym typeface="Symbol" pitchFamily="18" charset="2"/>
              </a:rPr>
              <a:t>due </a:t>
            </a:r>
            <a:r>
              <a:rPr lang="en-US" sz="1600" dirty="0" smtClean="0">
                <a:latin typeface="Arial" charset="0"/>
                <a:sym typeface="Symbol" pitchFamily="18" charset="2"/>
              </a:rPr>
              <a:t>to</a:t>
            </a:r>
          </a:p>
          <a:p>
            <a:r>
              <a:rPr lang="en-US" sz="1600" dirty="0" smtClean="0">
                <a:latin typeface="Arial" charset="0"/>
                <a:sym typeface="Symbol" pitchFamily="18" charset="2"/>
              </a:rPr>
              <a:t>electron gas</a:t>
            </a:r>
            <a:endParaRPr lang="en-US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13" name="Rectangle 1033"/>
          <p:cNvSpPr>
            <a:spLocks noChangeArrowheads="1"/>
          </p:cNvSpPr>
          <p:nvPr/>
        </p:nvSpPr>
        <p:spPr bwMode="auto">
          <a:xfrm>
            <a:off x="2539741" y="2557018"/>
            <a:ext cx="1382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  <a:sym typeface="Symbol" pitchFamily="18" charset="2"/>
              </a:rPr>
              <a:t>due </a:t>
            </a:r>
            <a:r>
              <a:rPr lang="en-US" sz="1600" dirty="0" smtClean="0">
                <a:latin typeface="Arial" charset="0"/>
                <a:sym typeface="Symbol" pitchFamily="18" charset="2"/>
              </a:rPr>
              <a:t>to</a:t>
            </a:r>
          </a:p>
          <a:p>
            <a:r>
              <a:rPr lang="en-US" sz="1600" dirty="0" smtClean="0">
                <a:latin typeface="Arial" charset="0"/>
                <a:sym typeface="Symbol" pitchFamily="18" charset="2"/>
              </a:rPr>
              <a:t>atomic lattice</a:t>
            </a:r>
            <a:endParaRPr lang="en-US" sz="1600" dirty="0">
              <a:latin typeface="Arial" charset="0"/>
              <a:sym typeface="Symbol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1726680" y="2403838"/>
            <a:ext cx="545183" cy="11468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V="1">
            <a:off x="2483967" y="2446256"/>
            <a:ext cx="614315" cy="9584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Specific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93871" y="539605"/>
          <a:ext cx="5486400" cy="5348288"/>
        </p:xfrm>
        <a:graphic>
          <a:graphicData uri="http://schemas.openxmlformats.org/presentationml/2006/ole">
            <p:oleObj spid="_x0000_s776194" name="Document" r:id="rId4" imgW="5554781" imgH="5544420" progId="Word.Document.8">
              <p:embed/>
            </p:oleObj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556171" y="412259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556171" y="4389293"/>
            <a:ext cx="596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70471" y="373048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3300"/>
                </a:solidFill>
              </a:rPr>
              <a:t>Classical</a:t>
            </a:r>
          </a:p>
          <a:p>
            <a:pPr eaLnBrk="0" hangingPunct="0"/>
            <a:r>
              <a:rPr lang="en-US" sz="1800" b="1">
                <a:solidFill>
                  <a:srgbClr val="FF3300"/>
                </a:solidFill>
              </a:rPr>
              <a:t>Regime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213271" y="2001693"/>
            <a:ext cx="2286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Each atom has </a:t>
            </a:r>
          </a:p>
          <a:p>
            <a:r>
              <a:rPr lang="en-US" sz="2000"/>
              <a:t>a thermal energy </a:t>
            </a:r>
          </a:p>
          <a:p>
            <a:r>
              <a:rPr lang="en-US" sz="2000"/>
              <a:t>of 3</a:t>
            </a:r>
            <a:r>
              <a:rPr lang="en-US" sz="2000" i="1"/>
              <a:t>K</a:t>
            </a:r>
            <a:r>
              <a:rPr lang="en-US" sz="2000" i="1" baseline="-25000"/>
              <a:t>B</a:t>
            </a:r>
            <a:r>
              <a:rPr lang="en-US" sz="2000" i="1"/>
              <a:t>T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 rot="16200000">
            <a:off x="-978861" y="2812427"/>
            <a:ext cx="307014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Specific Heat (J/m</a:t>
            </a:r>
            <a:r>
              <a:rPr lang="en-US" sz="1800" baseline="30000" dirty="0"/>
              <a:t>3</a:t>
            </a:r>
            <a:r>
              <a:rPr lang="en-US" sz="1800" dirty="0"/>
              <a:t>-K)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190235" y="5310437"/>
            <a:ext cx="210185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Temperature (K)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375071" y="3397555"/>
            <a:ext cx="9366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 </a:t>
            </a:r>
            <a:r>
              <a:rPr lang="en-US" sz="2000" i="1" dirty="0">
                <a:sym typeface="Symbol" pitchFamily="18" charset="2"/>
              </a:rPr>
              <a:t>T</a:t>
            </a:r>
            <a:r>
              <a:rPr lang="en-US" sz="2000" baseline="30000" dirty="0">
                <a:sym typeface="Symbol" pitchFamily="18" charset="2"/>
              </a:rPr>
              <a:t>3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737271" y="1011093"/>
            <a:ext cx="96051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3</a:t>
            </a:r>
            <a:r>
              <a:rPr lang="en-US" sz="2000" i="1" dirty="0">
                <a:latin typeface="Symbol" pitchFamily="18" charset="2"/>
                <a:sym typeface="Symbol" pitchFamily="18" charset="2"/>
              </a:rPr>
              <a:t>N</a:t>
            </a:r>
            <a:r>
              <a:rPr lang="en-US" sz="2000" i="1" dirty="0" smtClean="0"/>
              <a:t>k</a:t>
            </a:r>
            <a:r>
              <a:rPr lang="en-US" sz="2000" i="1" baseline="-25000" dirty="0" smtClean="0"/>
              <a:t>B</a:t>
            </a:r>
            <a:r>
              <a:rPr lang="en-US" sz="2000" i="1" dirty="0" smtClean="0"/>
              <a:t>T</a:t>
            </a:r>
            <a:endParaRPr lang="en-US" sz="2000" i="1" baseline="30000" dirty="0">
              <a:sym typeface="Symbol" pitchFamily="18" charset="2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V="1">
            <a:off x="4432471" y="1392093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232071" y="1620693"/>
            <a:ext cx="12017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Diamond</a:t>
            </a:r>
            <a:endParaRPr lang="en-US" sz="2000" baseline="30000">
              <a:sym typeface="Symbol" pitchFamily="18" charset="2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415104" y="5950289"/>
            <a:ext cx="324396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In general, when T &lt;&lt; </a:t>
            </a:r>
            <a:r>
              <a:rPr lang="el-GR" sz="1800" dirty="0" smtClean="0"/>
              <a:t>θ</a:t>
            </a:r>
            <a:r>
              <a:rPr lang="en-US" sz="1800" baseline="-25000" dirty="0" smtClean="0"/>
              <a:t>D</a:t>
            </a:r>
            <a:r>
              <a:rPr lang="en-US" dirty="0" smtClean="0"/>
              <a:t> </a:t>
            </a:r>
            <a:endParaRPr lang="en-US" sz="1800" baseline="-25000" dirty="0"/>
          </a:p>
        </p:txBody>
      </p:sp>
      <p:graphicFrame>
        <p:nvGraphicFramePr>
          <p:cNvPr id="776195" name="Object 3"/>
          <p:cNvGraphicFramePr>
            <a:graphicFrameLocks noChangeAspect="1"/>
          </p:cNvGraphicFramePr>
          <p:nvPr/>
        </p:nvGraphicFramePr>
        <p:xfrm>
          <a:off x="5417130" y="5842502"/>
          <a:ext cx="2813050" cy="522288"/>
        </p:xfrm>
        <a:graphic>
          <a:graphicData uri="http://schemas.openxmlformats.org/presentationml/2006/ole">
            <p:oleObj spid="_x0000_s776195" name="Equation" r:id="rId5" imgW="1295280" imgH="241200" progId="Equation.DSMT4">
              <p:embed/>
            </p:oleObj>
          </a:graphicData>
        </a:graphic>
      </p:graphicFrame>
      <p:pic>
        <p:nvPicPr>
          <p:cNvPr id="18" name="Picture 8" descr="debyecurves"/>
          <p:cNvPicPr>
            <a:picLocks noChangeAspect="1" noChangeArrowheads="1"/>
          </p:cNvPicPr>
          <p:nvPr/>
        </p:nvPicPr>
        <p:blipFill>
          <a:blip r:embed="rId6" cstate="print"/>
          <a:srcRect r="48323"/>
          <a:stretch>
            <a:fillRect/>
          </a:stretch>
        </p:blipFill>
        <p:spPr bwMode="auto">
          <a:xfrm>
            <a:off x="6258962" y="998129"/>
            <a:ext cx="2441418" cy="2006600"/>
          </a:xfrm>
          <a:prstGeom prst="rect">
            <a:avLst/>
          </a:prstGeom>
          <a:noFill/>
        </p:spPr>
      </p:pic>
      <p:pic>
        <p:nvPicPr>
          <p:cNvPr id="19" name="Picture 8" descr="debyecurves"/>
          <p:cNvPicPr>
            <a:picLocks noChangeAspect="1" noChangeArrowheads="1"/>
          </p:cNvPicPr>
          <p:nvPr/>
        </p:nvPicPr>
        <p:blipFill>
          <a:blip r:embed="rId6" cstate="print"/>
          <a:srcRect l="50367"/>
          <a:stretch>
            <a:fillRect/>
          </a:stretch>
        </p:blipFill>
        <p:spPr bwMode="auto">
          <a:xfrm>
            <a:off x="6228783" y="3241879"/>
            <a:ext cx="2344847" cy="2006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Phonon Dispersion in Graphene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7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658" y="863389"/>
            <a:ext cx="65436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1888" y="1480016"/>
            <a:ext cx="168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Maultzsch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Phys. Rev. </a:t>
            </a:r>
            <a:r>
              <a:rPr lang="en-US" i="1" dirty="0" err="1" smtClean="0"/>
              <a:t>Lett</a:t>
            </a:r>
            <a:r>
              <a:rPr lang="en-US" i="1" dirty="0" smtClean="0"/>
              <a:t>. </a:t>
            </a:r>
            <a:r>
              <a:rPr lang="en-US" dirty="0" smtClean="0"/>
              <a:t>92, 075501 (2004)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1611" y="1838230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Optical</a:t>
            </a:r>
          </a:p>
          <a:p>
            <a:r>
              <a:rPr lang="en-US" sz="1400" dirty="0" smtClean="0"/>
              <a:t>Phonons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4110088" y="1630838"/>
            <a:ext cx="339363" cy="11312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7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7" y="2665567"/>
            <a:ext cx="4223207" cy="370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615586" y="4564152"/>
            <a:ext cx="180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Yanagisawa </a:t>
            </a:r>
            <a:r>
              <a:rPr lang="en-US" i="1" dirty="0" smtClean="0"/>
              <a:t>et al.</a:t>
            </a:r>
            <a:r>
              <a:rPr lang="en-US" dirty="0" smtClean="0"/>
              <a:t>,</a:t>
            </a:r>
          </a:p>
          <a:p>
            <a:pPr algn="l"/>
            <a:r>
              <a:rPr lang="en-US" i="1" dirty="0" smtClean="0"/>
              <a:t>Surf. </a:t>
            </a:r>
            <a:r>
              <a:rPr lang="en-US" i="1" dirty="0" err="1" smtClean="0"/>
              <a:t>Interf</a:t>
            </a:r>
            <a:r>
              <a:rPr lang="en-US" i="1" dirty="0" smtClean="0"/>
              <a:t>. Analysis</a:t>
            </a:r>
            <a:endParaRPr lang="en-US" dirty="0" smtClean="0"/>
          </a:p>
          <a:p>
            <a:pPr algn="l"/>
            <a:r>
              <a:rPr lang="en-US" dirty="0" smtClean="0"/>
              <a:t>37, 133 (2005)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Capacity and Phonon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810"/>
            <a:ext cx="8229600" cy="4830763"/>
          </a:xfrm>
        </p:spPr>
        <p:txBody>
          <a:bodyPr/>
          <a:lstStyle/>
          <a:p>
            <a:r>
              <a:rPr lang="en-US" sz="2000" dirty="0" smtClean="0"/>
              <a:t>Debye model is just a simple, elastic, isotropic approximation; be careful when you apply it</a:t>
            </a:r>
          </a:p>
          <a:p>
            <a:r>
              <a:rPr lang="en-US" sz="2000" dirty="0" smtClean="0"/>
              <a:t>To be “right” one has to integrate over phonon dispersion </a:t>
            </a:r>
            <a:r>
              <a:rPr lang="el-GR" sz="2000" dirty="0" smtClean="0"/>
              <a:t>ω</a:t>
            </a:r>
            <a:r>
              <a:rPr lang="en-US" sz="2000" dirty="0" smtClean="0"/>
              <a:t>(k), along all crystal directions</a:t>
            </a:r>
          </a:p>
          <a:p>
            <a:r>
              <a:rPr lang="en-US" sz="2000" dirty="0" smtClean="0"/>
              <a:t>See, e.g. </a:t>
            </a:r>
            <a:r>
              <a:rPr lang="en-US" sz="2000" dirty="0" smtClean="0">
                <a:hlinkClick r:id="rId3"/>
              </a:rPr>
              <a:t>http://www.physics.cornell.edu/sss/debye/debye.html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646" y="3195877"/>
            <a:ext cx="2925650" cy="30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655" y="3184917"/>
            <a:ext cx="2786958" cy="304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Thermal Conductivity</a:t>
            </a:r>
            <a:r>
              <a:rPr lang="en-US" dirty="0" smtClean="0"/>
              <a:t> of Solids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4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52" y="1004476"/>
            <a:ext cx="7059497" cy="47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7573" y="6064283"/>
            <a:ext cx="3806427" cy="35394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700" dirty="0" smtClean="0"/>
              <a:t>how do we explain the variation?</a:t>
            </a:r>
            <a:endParaRPr lang="en-US" sz="17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02673"/>
            <a:ext cx="4311308" cy="61555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700" dirty="0" smtClean="0"/>
              <a:t>thermal conductivity spans ~10</a:t>
            </a:r>
            <a:r>
              <a:rPr lang="en-US" sz="1700" baseline="30000" dirty="0" smtClean="0"/>
              <a:t>5</a:t>
            </a:r>
            <a:r>
              <a:rPr lang="en-US" sz="1700" dirty="0" smtClean="0"/>
              <a:t>x</a:t>
            </a:r>
          </a:p>
          <a:p>
            <a:pPr algn="l"/>
            <a:r>
              <a:rPr lang="en-US" sz="1700" dirty="0" smtClean="0">
                <a:ea typeface="Verdana" pitchFamily="34" charset="0"/>
                <a:cs typeface="Verdana" pitchFamily="34" charset="0"/>
              </a:rPr>
              <a:t>(electrical conductivity spans &gt;10</a:t>
            </a:r>
            <a:r>
              <a:rPr lang="en-US" sz="1700" baseline="30000" dirty="0" smtClean="0">
                <a:ea typeface="Verdana" pitchFamily="34" charset="0"/>
                <a:cs typeface="Verdana" pitchFamily="34" charset="0"/>
              </a:rPr>
              <a:t>20</a:t>
            </a:r>
            <a:r>
              <a:rPr lang="en-US" sz="1700" dirty="0" smtClean="0">
                <a:ea typeface="Verdana" pitchFamily="34" charset="0"/>
                <a:cs typeface="Verdana" pitchFamily="34" charset="0"/>
              </a:rPr>
              <a:t>x)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Theory of Energy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575942" y="2341302"/>
            <a:ext cx="2727325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550542" y="1623752"/>
            <a:ext cx="27273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558479" y="3081077"/>
            <a:ext cx="27273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355654" y="2138102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z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342954" y="2817552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z - </a:t>
            </a:r>
            <a:r>
              <a:rPr lang="en-US" sz="2000">
                <a:sym typeface="MT Extra" pitchFamily="18" charset="2"/>
              </a:rPr>
              <a:t></a:t>
            </a:r>
            <a:r>
              <a:rPr lang="en-US" sz="2000" baseline="-25000">
                <a:sym typeface="MT Extra" pitchFamily="18" charset="2"/>
              </a:rPr>
              <a:t>z</a:t>
            </a:r>
            <a:endParaRPr lang="en-US" sz="200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352479" y="1430077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z + </a:t>
            </a:r>
            <a:r>
              <a:rPr lang="en-US" sz="2000">
                <a:sym typeface="MT Extra" pitchFamily="18" charset="2"/>
              </a:rPr>
              <a:t></a:t>
            </a:r>
            <a:r>
              <a:rPr lang="en-US" sz="2000" baseline="-25000">
                <a:sym typeface="MT Extra" pitchFamily="18" charset="2"/>
              </a:rPr>
              <a:t>z</a:t>
            </a:r>
            <a:endParaRPr lang="en-US" sz="200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01279" y="2720452"/>
            <a:ext cx="111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u(z-</a:t>
            </a:r>
            <a:r>
              <a:rPr lang="en-US" sz="2000">
                <a:sym typeface="MT Extra" pitchFamily="18" charset="2"/>
              </a:rPr>
              <a:t></a:t>
            </a:r>
            <a:r>
              <a:rPr lang="en-US" sz="2000" baseline="-25000">
                <a:sym typeface="MT Extra" pitchFamily="18" charset="2"/>
              </a:rPr>
              <a:t>z</a:t>
            </a:r>
            <a:r>
              <a:rPr lang="en-US" sz="2000">
                <a:sym typeface="MT Extra" pitchFamily="18" charset="2"/>
              </a:rPr>
              <a:t>)</a:t>
            </a:r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01279" y="1263390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u(z+</a:t>
            </a:r>
            <a:r>
              <a:rPr lang="en-US" sz="2000">
                <a:sym typeface="MT Extra" pitchFamily="18" charset="2"/>
              </a:rPr>
              <a:t></a:t>
            </a:r>
            <a:r>
              <a:rPr lang="en-US" sz="2000" baseline="-25000">
                <a:sym typeface="MT Extra" pitchFamily="18" charset="2"/>
              </a:rPr>
              <a:t>z</a:t>
            </a:r>
            <a:r>
              <a:rPr lang="en-US" sz="2000">
                <a:sym typeface="MT Extra" pitchFamily="18" charset="2"/>
              </a:rPr>
              <a:t>)</a:t>
            </a:r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1960242" y="1284027"/>
            <a:ext cx="0" cy="1042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1947542" y="1623752"/>
            <a:ext cx="7556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rc 13"/>
          <p:cNvSpPr>
            <a:spLocks/>
          </p:cNvSpPr>
          <p:nvPr/>
        </p:nvSpPr>
        <p:spPr bwMode="auto">
          <a:xfrm>
            <a:off x="1871342" y="1677727"/>
            <a:ext cx="504825" cy="5302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6210 w 16210"/>
              <a:gd name="T1" fmla="*/ 14275 h 21368"/>
              <a:gd name="T2" fmla="*/ 3159 w 16210"/>
              <a:gd name="T3" fmla="*/ 21368 h 21368"/>
              <a:gd name="T4" fmla="*/ 0 w 16210"/>
              <a:gd name="T5" fmla="*/ 0 h 2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10" h="21368" fill="none" extrusionOk="0">
                <a:moveTo>
                  <a:pt x="16210" y="14275"/>
                </a:moveTo>
                <a:cubicBezTo>
                  <a:pt x="12835" y="18108"/>
                  <a:pt x="8211" y="20620"/>
                  <a:pt x="3158" y="21367"/>
                </a:cubicBezTo>
              </a:path>
              <a:path w="16210" h="21368" stroke="0" extrusionOk="0">
                <a:moveTo>
                  <a:pt x="16210" y="14275"/>
                </a:moveTo>
                <a:cubicBezTo>
                  <a:pt x="12835" y="18108"/>
                  <a:pt x="8211" y="20620"/>
                  <a:pt x="3158" y="21367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332034" y="1718367"/>
            <a:ext cx="411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λ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985642" y="1796790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Symbol" pitchFamily="18" charset="2"/>
              </a:rPr>
              <a:t>q</a:t>
            </a:r>
            <a:endParaRPr lang="en-US" sz="2000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668017" y="2001577"/>
            <a:ext cx="0" cy="60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720404" y="1812665"/>
            <a:ext cx="40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q</a:t>
            </a:r>
            <a:r>
              <a:rPr lang="en-US" sz="2000" baseline="-25000"/>
              <a:t>z</a:t>
            </a:r>
            <a:endParaRPr lang="en-US" sz="2000"/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1842767" y="1518977"/>
            <a:ext cx="195262" cy="1952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57"/>
          <p:cNvSpPr>
            <a:spLocks noChangeShapeType="1"/>
          </p:cNvSpPr>
          <p:nvPr/>
        </p:nvSpPr>
        <p:spPr bwMode="auto">
          <a:xfrm>
            <a:off x="1472879" y="2315902"/>
            <a:ext cx="7556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6"/>
          <p:cNvSpPr>
            <a:spLocks noChangeArrowheads="1"/>
          </p:cNvSpPr>
          <p:nvPr/>
        </p:nvSpPr>
        <p:spPr bwMode="auto">
          <a:xfrm>
            <a:off x="2158679" y="3001702"/>
            <a:ext cx="195263" cy="1952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" name="Object 16"/>
          <p:cNvGraphicFramePr>
            <a:graphicFrameLocks noChangeAspect="1"/>
          </p:cNvGraphicFramePr>
          <p:nvPr/>
        </p:nvGraphicFramePr>
        <p:xfrm>
          <a:off x="4800600" y="1676400"/>
          <a:ext cx="3721100" cy="722313"/>
        </p:xfrm>
        <a:graphic>
          <a:graphicData uri="http://schemas.openxmlformats.org/presentationml/2006/ole">
            <p:oleObj spid="_x0000_s791556" name="Equation" r:id="rId4" imgW="3720960" imgH="723600" progId="Equation.DSMT4">
              <p:embed/>
            </p:oleObj>
          </a:graphicData>
        </a:graphic>
      </p:graphicFrame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4618038" y="1217613"/>
            <a:ext cx="4068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Net </a:t>
            </a:r>
            <a:r>
              <a:rPr lang="en-US" sz="2000" u="sng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Energy</a:t>
            </a: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Flux / # of Molecules</a:t>
            </a:r>
          </a:p>
        </p:txBody>
      </p:sp>
      <p:graphicFrame>
        <p:nvGraphicFramePr>
          <p:cNvPr id="48" name="Object 20"/>
          <p:cNvGraphicFramePr>
            <a:graphicFrameLocks noChangeAspect="1"/>
          </p:cNvGraphicFramePr>
          <p:nvPr/>
        </p:nvGraphicFramePr>
        <p:xfrm>
          <a:off x="4800600" y="2963863"/>
          <a:ext cx="4113212" cy="785812"/>
        </p:xfrm>
        <a:graphic>
          <a:graphicData uri="http://schemas.openxmlformats.org/presentationml/2006/ole">
            <p:oleObj spid="_x0000_s791557" name="Equation" r:id="rId5" imgW="2057400" imgH="393480" progId="Equation.DSMT4">
              <p:embed/>
            </p:oleObj>
          </a:graphicData>
        </a:graphic>
      </p:graphicFrame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4724400" y="2497138"/>
            <a:ext cx="354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through Taylor expansion of </a:t>
            </a: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</a:t>
            </a: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9" name="Object 45"/>
          <p:cNvGraphicFramePr>
            <a:graphicFrameLocks noChangeAspect="1"/>
          </p:cNvGraphicFramePr>
          <p:nvPr/>
        </p:nvGraphicFramePr>
        <p:xfrm>
          <a:off x="949325" y="4540250"/>
          <a:ext cx="3440113" cy="785813"/>
        </p:xfrm>
        <a:graphic>
          <a:graphicData uri="http://schemas.openxmlformats.org/presentationml/2006/ole">
            <p:oleObj spid="_x0000_s791560" name="Equation" r:id="rId6" imgW="1714320" imgH="393480" progId="Equation.DSMT4">
              <p:embed/>
            </p:oleObj>
          </a:graphicData>
        </a:graphic>
      </p:graphicFrame>
      <p:sp>
        <p:nvSpPr>
          <p:cNvPr id="60" name="Text Box 46"/>
          <p:cNvSpPr txBox="1">
            <a:spLocks noChangeArrowheads="1"/>
          </p:cNvSpPr>
          <p:nvPr/>
        </p:nvSpPr>
        <p:spPr bwMode="auto">
          <a:xfrm>
            <a:off x="304800" y="3886200"/>
            <a:ext cx="628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Integration over all the solid angles </a:t>
            </a: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total energy flux</a:t>
            </a:r>
            <a:endParaRPr lang="en-US" sz="20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1" name="Object 47"/>
          <p:cNvGraphicFramePr>
            <a:graphicFrameLocks noChangeAspect="1"/>
          </p:cNvGraphicFramePr>
          <p:nvPr/>
        </p:nvGraphicFramePr>
        <p:xfrm>
          <a:off x="4256974" y="5542303"/>
          <a:ext cx="1371600" cy="831850"/>
        </p:xfrm>
        <a:graphic>
          <a:graphicData uri="http://schemas.openxmlformats.org/presentationml/2006/ole">
            <p:oleObj spid="_x0000_s791561" name="Equation" r:id="rId7" imgW="647640" imgH="393480" progId="Equation.DSMT4">
              <p:embed/>
            </p:oleObj>
          </a:graphicData>
        </a:graphic>
      </p:graphicFrame>
      <p:sp>
        <p:nvSpPr>
          <p:cNvPr id="62" name="Text Box 48"/>
          <p:cNvSpPr txBox="1">
            <a:spLocks noChangeArrowheads="1"/>
          </p:cNvSpPr>
          <p:nvPr/>
        </p:nvSpPr>
        <p:spPr bwMode="auto">
          <a:xfrm>
            <a:off x="1600200" y="575647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Thermal conductivity:</a:t>
            </a:r>
          </a:p>
        </p:txBody>
      </p:sp>
      <p:cxnSp>
        <p:nvCxnSpPr>
          <p:cNvPr id="67" name="Straight Arrow Connector 66"/>
          <p:cNvCxnSpPr/>
          <p:nvPr/>
        </p:nvCxnSpPr>
        <p:spPr bwMode="auto">
          <a:xfrm rot="5400000">
            <a:off x="4942390" y="5393806"/>
            <a:ext cx="578735" cy="13889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rot="10800000" flipV="1">
            <a:off x="5384158" y="5254905"/>
            <a:ext cx="692550" cy="56908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10800000" flipV="1">
            <a:off x="5636871" y="5856789"/>
            <a:ext cx="937550" cy="9259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Kinetic Theory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195"/>
            <a:ext cx="8229600" cy="4872942"/>
          </a:xfrm>
        </p:spPr>
        <p:txBody>
          <a:bodyPr/>
          <a:lstStyle/>
          <a:p>
            <a:r>
              <a:rPr lang="en-US" dirty="0" smtClean="0"/>
              <a:t>Valid for particles (“beans” or “mosquitoes”)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Cannot handle wave effects (interference, diffraction, tunneling)</a:t>
            </a:r>
          </a:p>
          <a:p>
            <a:r>
              <a:rPr lang="en-US" dirty="0" smtClean="0"/>
              <a:t>Based on BTE and RTA</a:t>
            </a:r>
          </a:p>
          <a:p>
            <a:r>
              <a:rPr lang="en-US" dirty="0" smtClean="0"/>
              <a:t>Assumes local thermodynamic equilibrium: u = u(T)</a:t>
            </a:r>
          </a:p>
          <a:p>
            <a:r>
              <a:rPr lang="en-US" dirty="0" smtClean="0"/>
              <a:t>Breaks down when L ~ _______ and t ~ _________</a:t>
            </a:r>
          </a:p>
          <a:p>
            <a:r>
              <a:rPr lang="en-US" dirty="0" smtClean="0"/>
              <a:t>Assumes single particle velocity and mean free path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But we can write it a bit more carefully: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782" y="3113105"/>
            <a:ext cx="3828748" cy="31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Phonon MFP and Scattering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842"/>
            <a:ext cx="8229600" cy="4910821"/>
          </a:xfrm>
        </p:spPr>
        <p:txBody>
          <a:bodyPr/>
          <a:lstStyle/>
          <a:p>
            <a:r>
              <a:rPr lang="en-US" dirty="0" smtClean="0"/>
              <a:t>Group velocity only depends on dispersion </a:t>
            </a:r>
            <a:r>
              <a:rPr lang="el-GR" dirty="0" smtClean="0"/>
              <a:t>ω</a:t>
            </a:r>
            <a:r>
              <a:rPr lang="en-US" dirty="0" smtClean="0"/>
              <a:t>(k)</a:t>
            </a:r>
          </a:p>
          <a:p>
            <a:r>
              <a:rPr lang="en-US" dirty="0" smtClean="0"/>
              <a:t>Phonon scattering mechanisms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Boundary scattering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Defect and dislocation scattering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Phonon-phonon scattering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792578" name="Object 2"/>
          <p:cNvGraphicFramePr>
            <a:graphicFrameLocks noChangeAspect="1"/>
          </p:cNvGraphicFramePr>
          <p:nvPr/>
        </p:nvGraphicFramePr>
        <p:xfrm>
          <a:off x="5794817" y="1919167"/>
          <a:ext cx="2582863" cy="831850"/>
        </p:xfrm>
        <a:graphic>
          <a:graphicData uri="http://schemas.openxmlformats.org/presentationml/2006/ole">
            <p:oleObj spid="_x0000_s792578" name="Equation" r:id="rId5" imgW="1218960" imgH="393480" progId="Equation.DSMT4">
              <p:embed/>
            </p:oleObj>
          </a:graphicData>
        </a:graphic>
      </p:graphicFrame>
      <p:graphicFrame>
        <p:nvGraphicFramePr>
          <p:cNvPr id="792580" name="Object 4"/>
          <p:cNvGraphicFramePr>
            <a:graphicFrameLocks noChangeAspect="1"/>
          </p:cNvGraphicFramePr>
          <p:nvPr/>
        </p:nvGraphicFramePr>
        <p:xfrm>
          <a:off x="653790" y="3445780"/>
          <a:ext cx="295275" cy="374650"/>
        </p:xfrm>
        <a:graphic>
          <a:graphicData uri="http://schemas.openxmlformats.org/presentationml/2006/ole">
            <p:oleObj spid="_x0000_s792580" name="Equation" r:id="rId6" imgW="139680" imgH="177480" progId="Equation.DSMT4">
              <p:embed/>
            </p:oleObj>
          </a:graphicData>
        </a:graphic>
      </p:graphicFrame>
      <p:pic>
        <p:nvPicPr>
          <p:cNvPr id="30" name="Picture 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891" y="3136738"/>
            <a:ext cx="3555523" cy="32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580046" cy="708279"/>
          </a:xfrm>
        </p:spPr>
        <p:txBody>
          <a:bodyPr/>
          <a:lstStyle/>
          <a:p>
            <a:r>
              <a:rPr lang="en-US" dirty="0" smtClean="0"/>
              <a:t>Temperature Dependence of Phonon K</a:t>
            </a:r>
            <a:r>
              <a:rPr lang="en-US" baseline="-25000" dirty="0" smtClean="0"/>
              <a:t>TH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7" name="Group 113"/>
          <p:cNvGraphicFramePr>
            <a:graphicFrameLocks noGrp="1"/>
          </p:cNvGraphicFramePr>
          <p:nvPr/>
        </p:nvGraphicFramePr>
        <p:xfrm>
          <a:off x="1282686" y="3232467"/>
          <a:ext cx="6638305" cy="2488070"/>
        </p:xfrm>
        <a:graphic>
          <a:graphicData uri="http://schemas.openxmlformats.org/drawingml/2006/table">
            <a:tbl>
              <a:tblPr/>
              <a:tblGrid>
                <a:gridCol w="968578"/>
                <a:gridCol w="1889909"/>
                <a:gridCol w="1889909"/>
                <a:gridCol w="1889909"/>
              </a:tblGrid>
              <a:tr h="410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λ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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3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 T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 0, 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λ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 , but then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λ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 D (size)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 T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3Nk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 1/T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 1/T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688975" y="1665288"/>
          <a:ext cx="288925" cy="338137"/>
        </p:xfrm>
        <a:graphic>
          <a:graphicData uri="http://schemas.openxmlformats.org/presentationml/2006/ole">
            <p:oleObj spid="_x0000_s797698" name="Equation" r:id="rId4" imgW="152280" imgH="177480" progId="Equation.DSMT4">
              <p:embed/>
            </p:oleObj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3813493" y="1510983"/>
          <a:ext cx="2768600" cy="846137"/>
        </p:xfrm>
        <a:graphic>
          <a:graphicData uri="http://schemas.openxmlformats.org/presentationml/2006/ole">
            <p:oleObj spid="_x0000_s797699" name="Equation" r:id="rId5" imgW="1460160" imgH="444240" progId="Equation.DSMT4">
              <p:embed/>
            </p:oleObj>
          </a:graphicData>
        </a:graphic>
      </p:graphicFrame>
      <p:sp>
        <p:nvSpPr>
          <p:cNvPr id="11" name="AutoShape 40"/>
          <p:cNvSpPr>
            <a:spLocks/>
          </p:cNvSpPr>
          <p:nvPr/>
        </p:nvSpPr>
        <p:spPr bwMode="auto">
          <a:xfrm>
            <a:off x="1143000" y="1465613"/>
            <a:ext cx="171697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404997" y="1442898"/>
          <a:ext cx="1782763" cy="869950"/>
        </p:xfrm>
        <a:graphic>
          <a:graphicData uri="http://schemas.openxmlformats.org/presentationml/2006/ole">
            <p:oleObj spid="_x0000_s797700" name="Equation" r:id="rId6" imgW="939600" imgH="457200" progId="Equation.DSMT4">
              <p:embed/>
            </p:oleObj>
          </a:graphicData>
        </a:graphic>
      </p:graphicFrame>
      <p:sp>
        <p:nvSpPr>
          <p:cNvPr id="14" name="AutoShape 42"/>
          <p:cNvSpPr>
            <a:spLocks/>
          </p:cNvSpPr>
          <p:nvPr/>
        </p:nvSpPr>
        <p:spPr bwMode="auto">
          <a:xfrm>
            <a:off x="6720840" y="1305276"/>
            <a:ext cx="176142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7014457" y="1301784"/>
          <a:ext cx="1565275" cy="1160463"/>
        </p:xfrm>
        <a:graphic>
          <a:graphicData uri="http://schemas.openxmlformats.org/presentationml/2006/ole">
            <p:oleObj spid="_x0000_s797701" name="Equation" r:id="rId7" imgW="825480" imgH="60948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5766218" y="3531584"/>
            <a:ext cx="57873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sz="3500" dirty="0" smtClean="0"/>
              <a:t>Ex: Silicon Film Thermal Conductivity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93603" name="Picture 3"/>
          <p:cNvPicPr>
            <a:picLocks noChangeAspect="1" noChangeArrowheads="1"/>
          </p:cNvPicPr>
          <p:nvPr/>
        </p:nvPicPr>
        <p:blipFill>
          <a:blip r:embed="rId3" cstate="print"/>
          <a:srcRect r="15977"/>
          <a:stretch>
            <a:fillRect/>
          </a:stretch>
        </p:blipFill>
        <p:spPr bwMode="auto">
          <a:xfrm>
            <a:off x="625249" y="771896"/>
            <a:ext cx="7868152" cy="551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568171" cy="638636"/>
          </a:xfrm>
        </p:spPr>
        <p:txBody>
          <a:bodyPr rIns="0"/>
          <a:lstStyle/>
          <a:p>
            <a:r>
              <a:rPr lang="en-US" sz="3500" dirty="0" smtClean="0"/>
              <a:t>Ex: Silicon Nanowire Thermal Conductivity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552" y="4654297"/>
            <a:ext cx="4151376" cy="1307591"/>
          </a:xfrm>
        </p:spPr>
        <p:txBody>
          <a:bodyPr/>
          <a:lstStyle/>
          <a:p>
            <a:r>
              <a:rPr lang="en-US" dirty="0" smtClean="0"/>
              <a:t>Recall, </a:t>
            </a:r>
            <a:r>
              <a:rPr lang="en-US" dirty="0" err="1" smtClean="0"/>
              <a:t>undoped</a:t>
            </a:r>
            <a:r>
              <a:rPr lang="en-US" dirty="0" smtClean="0"/>
              <a:t> bulk crystalline silicon k ~ 150 W/m/K (previous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0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" y="860679"/>
            <a:ext cx="36385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6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3791" y="969074"/>
            <a:ext cx="42100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6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85" y="3657599"/>
            <a:ext cx="3183699" cy="241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4632" y="6035040"/>
            <a:ext cx="32768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Li, Appl. Phys. </a:t>
            </a:r>
            <a:r>
              <a:rPr lang="en-US" sz="1300" dirty="0" err="1" smtClean="0"/>
              <a:t>Lett</a:t>
            </a:r>
            <a:r>
              <a:rPr lang="en-US" sz="1300" dirty="0" smtClean="0"/>
              <a:t>. 83, 2934 (2003)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5831" y="1125910"/>
            <a:ext cx="1369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j-lt"/>
              </a:rPr>
              <a:t>Nanowire diameter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Capacity: Dielectrics vs.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3" y="4468309"/>
            <a:ext cx="8776354" cy="1649689"/>
          </a:xfrm>
        </p:spPr>
        <p:txBody>
          <a:bodyPr/>
          <a:lstStyle/>
          <a:p>
            <a:pPr marL="227013" indent="-227013">
              <a:tabLst>
                <a:tab pos="2403475" algn="l"/>
              </a:tabLst>
            </a:pPr>
            <a:r>
              <a:rPr lang="en-US" dirty="0" smtClean="0"/>
              <a:t>Very high T: 	C</a:t>
            </a:r>
            <a:r>
              <a:rPr lang="en-US" baseline="-25000" dirty="0" smtClean="0"/>
              <a:t>V</a:t>
            </a:r>
            <a:r>
              <a:rPr lang="en-US" dirty="0" smtClean="0"/>
              <a:t> = 3nk</a:t>
            </a:r>
            <a:r>
              <a:rPr lang="en-US" baseline="-25000" dirty="0" smtClean="0"/>
              <a:t>B</a:t>
            </a:r>
            <a:r>
              <a:rPr lang="en-US" dirty="0" smtClean="0"/>
              <a:t> (constant) both dielectrics &amp; metals</a:t>
            </a:r>
          </a:p>
          <a:p>
            <a:pPr marL="227013" indent="-227013">
              <a:tabLst>
                <a:tab pos="2403475" algn="l"/>
              </a:tabLst>
            </a:pPr>
            <a:r>
              <a:rPr lang="en-US" dirty="0" smtClean="0"/>
              <a:t>Intermediate T:	C</a:t>
            </a:r>
            <a:r>
              <a:rPr lang="en-US" baseline="-25000" dirty="0" smtClean="0"/>
              <a:t>V</a:t>
            </a:r>
            <a:r>
              <a:rPr lang="en-US" dirty="0" smtClean="0"/>
              <a:t> ~ aT</a:t>
            </a:r>
            <a:r>
              <a:rPr lang="en-US" baseline="30000" dirty="0" smtClean="0"/>
              <a:t>3</a:t>
            </a:r>
            <a:r>
              <a:rPr lang="en-US" dirty="0" smtClean="0"/>
              <a:t> both dielectrics &amp; metals</a:t>
            </a:r>
          </a:p>
          <a:p>
            <a:pPr marL="227013" indent="-227013">
              <a:tabLst>
                <a:tab pos="2403475" algn="l"/>
              </a:tabLst>
            </a:pPr>
            <a:r>
              <a:rPr lang="en-US" dirty="0" smtClean="0"/>
              <a:t>Very low T:	C</a:t>
            </a:r>
            <a:r>
              <a:rPr lang="en-US" baseline="-25000" dirty="0" smtClean="0"/>
              <a:t>V</a:t>
            </a:r>
            <a:r>
              <a:rPr lang="en-US" dirty="0" smtClean="0"/>
              <a:t> ~ </a:t>
            </a:r>
            <a:r>
              <a:rPr lang="en-US" dirty="0" err="1" smtClean="0"/>
              <a:t>bT</a:t>
            </a:r>
            <a:r>
              <a:rPr lang="en-US" dirty="0" smtClean="0"/>
              <a:t> metals only (electron contribution)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241" y="977246"/>
            <a:ext cx="6881589" cy="34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5400000" flipH="1" flipV="1">
            <a:off x="5330856" y="2945878"/>
            <a:ext cx="386502" cy="3770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062193" y="3129700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C</a:t>
            </a:r>
            <a:r>
              <a:rPr lang="en-US" b="1" baseline="-25000" dirty="0" err="1" smtClean="0">
                <a:latin typeface="+mj-lt"/>
              </a:rPr>
              <a:t>v</a:t>
            </a:r>
            <a:r>
              <a:rPr lang="en-US" b="1" dirty="0" smtClean="0">
                <a:latin typeface="+mj-lt"/>
              </a:rPr>
              <a:t> = </a:t>
            </a:r>
            <a:r>
              <a:rPr lang="en-US" b="1" dirty="0" err="1" smtClean="0">
                <a:latin typeface="+mj-lt"/>
              </a:rPr>
              <a:t>bT</a:t>
            </a:r>
            <a:endParaRPr lang="en-US" b="1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57080" y="1583703"/>
            <a:ext cx="678730" cy="67873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33447" y="1583703"/>
            <a:ext cx="678730" cy="67873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C:\Documents and Settings\szygmunt\My Documents\My Pictures\thermal_cond_LiF.tif"/>
          <p:cNvPicPr>
            <a:picLocks noChangeAspect="1" noChangeArrowheads="1"/>
          </p:cNvPicPr>
          <p:nvPr/>
        </p:nvPicPr>
        <p:blipFill>
          <a:blip r:embed="rId3" cstate="print"/>
          <a:srcRect l="20932" t="2998" r="22414" b="14516"/>
          <a:stretch>
            <a:fillRect/>
          </a:stretch>
        </p:blipFill>
        <p:spPr bwMode="auto">
          <a:xfrm>
            <a:off x="641267" y="973776"/>
            <a:ext cx="3669476" cy="465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Ex: Isotope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27" descr="C:\Documents and Settings\szygmunt\My Documents\My Pictures\thermal_cond_LiF.tif"/>
          <p:cNvPicPr>
            <a:picLocks noChangeAspect="1" noChangeArrowheads="1"/>
          </p:cNvPicPr>
          <p:nvPr/>
        </p:nvPicPr>
        <p:blipFill>
          <a:blip r:embed="rId3" cstate="print"/>
          <a:srcRect l="2383" t="85449"/>
          <a:stretch>
            <a:fillRect/>
          </a:stretch>
        </p:blipFill>
        <p:spPr bwMode="auto">
          <a:xfrm>
            <a:off x="83129" y="5593278"/>
            <a:ext cx="6322621" cy="82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10800000">
            <a:off x="1615049" y="3372594"/>
            <a:ext cx="463136" cy="2850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28950" y="3930731"/>
            <a:ext cx="438648" cy="2755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59435" y="361009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~T</a:t>
            </a:r>
            <a:r>
              <a:rPr lang="en-US" sz="1400" baseline="30000" dirty="0" smtClean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1219" y="4212423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~1/T</a:t>
            </a:r>
            <a:endParaRPr lang="en-US" sz="1400" baseline="30000" dirty="0" smtClean="0"/>
          </a:p>
        </p:txBody>
      </p:sp>
      <p:pic>
        <p:nvPicPr>
          <p:cNvPr id="796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155" y="950026"/>
            <a:ext cx="3526703" cy="45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 bwMode="auto">
          <a:xfrm rot="5400000">
            <a:off x="1594485" y="1720215"/>
            <a:ext cx="1920240" cy="12573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3600450" y="1154430"/>
            <a:ext cx="422910" cy="33147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0485" y="859276"/>
            <a:ext cx="108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isotope</a:t>
            </a:r>
          </a:p>
          <a:p>
            <a:r>
              <a:rPr lang="en-US" sz="1400" dirty="0" smtClean="0"/>
              <a:t>~impurity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Variation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8" y="981377"/>
            <a:ext cx="8147304" cy="4514260"/>
          </a:xfrm>
        </p:spPr>
        <p:txBody>
          <a:bodyPr/>
          <a:lstStyle/>
          <a:p>
            <a:r>
              <a:rPr lang="en-US" dirty="0" smtClean="0"/>
              <a:t>A: Phonon </a:t>
            </a:r>
            <a:r>
              <a:rPr lang="el-GR" dirty="0" smtClean="0"/>
              <a:t>λ</a:t>
            </a:r>
            <a:r>
              <a:rPr lang="en-US" dirty="0" smtClean="0"/>
              <a:t>(</a:t>
            </a:r>
            <a:r>
              <a:rPr lang="el-GR" dirty="0" smtClean="0"/>
              <a:t>ω</a:t>
            </a:r>
            <a:r>
              <a:rPr lang="en-US" dirty="0" smtClean="0"/>
              <a:t>) and dimensionality (D.O.S.)</a:t>
            </a:r>
          </a:p>
          <a:p>
            <a:r>
              <a:rPr lang="en-US" dirty="0" smtClean="0"/>
              <a:t>Do C and v change in nanostructures? (1D or 2D)</a:t>
            </a:r>
          </a:p>
          <a:p>
            <a:r>
              <a:rPr lang="en-US" dirty="0" smtClean="0"/>
              <a:t>Several mechanisms contribute to scattering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Impurity mass-difference scattering</a:t>
            </a:r>
          </a:p>
          <a:p>
            <a:pPr lvl="1">
              <a:spcBef>
                <a:spcPts val="1200"/>
              </a:spcBef>
            </a:pPr>
            <a:endParaRPr lang="en-US" sz="1600" dirty="0" smtClean="0"/>
          </a:p>
          <a:p>
            <a:pPr lvl="1">
              <a:spcBef>
                <a:spcPts val="1200"/>
              </a:spcBef>
            </a:pP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Boundary &amp; grain boundary scattering</a:t>
            </a:r>
          </a:p>
          <a:p>
            <a:pPr lvl="1">
              <a:spcBef>
                <a:spcPts val="1200"/>
              </a:spcBef>
            </a:pPr>
            <a:endParaRPr lang="en-US" sz="1600" dirty="0" smtClean="0"/>
          </a:p>
          <a:p>
            <a:pPr lvl="1">
              <a:spcBef>
                <a:spcPts val="1200"/>
              </a:spcBef>
            </a:pP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Phonon-phonon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172033" name="Object 1"/>
          <p:cNvGraphicFramePr>
            <a:graphicFrameLocks noChangeAspect="1"/>
          </p:cNvGraphicFramePr>
          <p:nvPr/>
        </p:nvGraphicFramePr>
        <p:xfrm>
          <a:off x="3225800" y="2895751"/>
          <a:ext cx="2668588" cy="885825"/>
        </p:xfrm>
        <a:graphic>
          <a:graphicData uri="http://schemas.openxmlformats.org/presentationml/2006/ole">
            <p:oleObj spid="_x0000_s802817" name="Equation" r:id="rId4" imgW="1498320" imgH="495000" progId="Equation.DSMT4">
              <p:embed/>
            </p:oleObj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25800" y="4219156"/>
          <a:ext cx="1176338" cy="795337"/>
        </p:xfrm>
        <a:graphic>
          <a:graphicData uri="http://schemas.openxmlformats.org/presentationml/2006/ole">
            <p:oleObj spid="_x0000_s802818" name="Equation" r:id="rId5" imgW="660240" imgH="444240" progId="Equation.DSMT4">
              <p:embed/>
            </p:oleObj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3225800" y="5456238"/>
          <a:ext cx="3370263" cy="863600"/>
        </p:xfrm>
        <a:graphic>
          <a:graphicData uri="http://schemas.openxmlformats.org/presentationml/2006/ole">
            <p:oleObj spid="_x0000_s802819" name="Equation" r:id="rId6" imgW="1892160" imgH="4824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Surface Roughness Scattering in NWs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963799"/>
            <a:ext cx="5461279" cy="2985198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What if you have really rough nanowires?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Surface roughness </a:t>
            </a:r>
            <a:r>
              <a:rPr lang="el-GR" sz="1800" dirty="0" smtClean="0"/>
              <a:t>Δ</a:t>
            </a:r>
            <a:r>
              <a:rPr lang="en-US" sz="1800" dirty="0" smtClean="0"/>
              <a:t> ~ several nm!</a:t>
            </a:r>
            <a:endParaRPr lang="en-US" sz="2000" dirty="0" smtClean="0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Thermal conductivity scales as ~ (D/</a:t>
            </a:r>
            <a:r>
              <a:rPr lang="el-GR" sz="1800" dirty="0" smtClean="0"/>
              <a:t>Δ</a:t>
            </a:r>
            <a:r>
              <a:rPr lang="en-US" sz="1800" dirty="0" smtClean="0"/>
              <a:t>)2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Can be as low as that of a-SiO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(!) for very rough Si nanowires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875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732" y="845631"/>
            <a:ext cx="33623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57320" y="1456982"/>
            <a:ext cx="1686680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00"/>
                </a:solidFill>
              </a:rPr>
              <a:t>smooth </a:t>
            </a:r>
            <a:r>
              <a:rPr lang="el-GR" sz="1400" dirty="0" smtClean="0">
                <a:solidFill>
                  <a:srgbClr val="FFFF00"/>
                </a:solidFill>
              </a:rPr>
              <a:t>Δ</a:t>
            </a:r>
            <a:r>
              <a:rPr lang="en-US" sz="1400" dirty="0" smtClean="0">
                <a:solidFill>
                  <a:srgbClr val="FFFF00"/>
                </a:solidFill>
              </a:rPr>
              <a:t>=1-3 Å</a:t>
            </a:r>
            <a:endParaRPr lang="en-US" sz="1400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131" y="4463119"/>
            <a:ext cx="2000869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00"/>
                </a:solidFill>
              </a:rPr>
              <a:t>rough </a:t>
            </a:r>
            <a:r>
              <a:rPr lang="el-GR" sz="1400" dirty="0" smtClean="0">
                <a:solidFill>
                  <a:srgbClr val="FFFF00"/>
                </a:solidFill>
              </a:rPr>
              <a:t>Δ</a:t>
            </a:r>
            <a:r>
              <a:rPr lang="en-US" sz="1400" dirty="0" smtClean="0">
                <a:solidFill>
                  <a:srgbClr val="FFFF00"/>
                </a:solidFill>
              </a:rPr>
              <a:t>=3-3.25 nm</a:t>
            </a:r>
            <a:endParaRPr lang="en-US" sz="1400" dirty="0" smtClean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7536264" y="3054699"/>
            <a:ext cx="2471894" cy="1205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755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043" y="2754187"/>
            <a:ext cx="2524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2903974" y="2532185"/>
            <a:ext cx="3860241" cy="25941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Model From…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876546" name="Picture 2"/>
          <p:cNvPicPr>
            <a:picLocks noChangeAspect="1" noChangeArrowheads="1"/>
          </p:cNvPicPr>
          <p:nvPr/>
        </p:nvPicPr>
        <p:blipFill>
          <a:blip r:embed="rId3" cstate="print"/>
          <a:srcRect b="86496"/>
          <a:stretch>
            <a:fillRect/>
          </a:stretch>
        </p:blipFill>
        <p:spPr bwMode="auto">
          <a:xfrm>
            <a:off x="0" y="981175"/>
            <a:ext cx="7181850" cy="3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1387" y="363144"/>
            <a:ext cx="1812613" cy="17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3807" y="2250831"/>
            <a:ext cx="1810193" cy="180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6492" y="3819525"/>
            <a:ext cx="7115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46502"/>
          <a:stretch>
            <a:fillRect/>
          </a:stretch>
        </p:blipFill>
        <p:spPr bwMode="auto">
          <a:xfrm>
            <a:off x="0" y="1929269"/>
            <a:ext cx="7181850" cy="144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1243" b="61608"/>
          <a:stretch>
            <a:fillRect/>
          </a:stretch>
        </p:blipFill>
        <p:spPr bwMode="auto">
          <a:xfrm>
            <a:off x="0" y="1467048"/>
            <a:ext cx="7181850" cy="4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09572" y="145701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Data…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05575"/>
            <a:ext cx="1744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Model…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(Hot Chips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class project)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520669" cy="600164"/>
          </a:xfrm>
        </p:spPr>
        <p:txBody>
          <a:bodyPr/>
          <a:lstStyle/>
          <a:p>
            <a:r>
              <a:rPr lang="en-US" sz="3300" dirty="0" smtClean="0"/>
              <a:t>What About Electron Thermal Conductivity?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530"/>
            <a:ext cx="8229600" cy="5033633"/>
          </a:xfrm>
        </p:spPr>
        <p:txBody>
          <a:bodyPr/>
          <a:lstStyle/>
          <a:p>
            <a:r>
              <a:rPr lang="en-US" dirty="0" smtClean="0"/>
              <a:t>Recall electron heat capacity</a:t>
            </a:r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Electron thermal conductivity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794626" name="Object 2"/>
          <p:cNvGraphicFramePr>
            <a:graphicFrameLocks noChangeAspect="1"/>
          </p:cNvGraphicFramePr>
          <p:nvPr/>
        </p:nvGraphicFramePr>
        <p:xfrm>
          <a:off x="1066800" y="1563800"/>
          <a:ext cx="3344862" cy="969963"/>
        </p:xfrm>
        <a:graphic>
          <a:graphicData uri="http://schemas.openxmlformats.org/presentationml/2006/ole">
            <p:oleObj spid="_x0000_s794626" name="Equation" r:id="rId4" imgW="1663560" imgH="482400" progId="Equation.DSMT4">
              <p:embed/>
            </p:oleObj>
          </a:graphicData>
        </a:graphic>
      </p:graphicFrame>
      <p:graphicFrame>
        <p:nvGraphicFramePr>
          <p:cNvPr id="794627" name="Object 3"/>
          <p:cNvGraphicFramePr>
            <a:graphicFrameLocks noChangeAspect="1"/>
          </p:cNvGraphicFramePr>
          <p:nvPr/>
        </p:nvGraphicFramePr>
        <p:xfrm>
          <a:off x="4874950" y="1564594"/>
          <a:ext cx="2501900" cy="968375"/>
        </p:xfrm>
        <a:graphic>
          <a:graphicData uri="http://schemas.openxmlformats.org/presentationml/2006/ole">
            <p:oleObj spid="_x0000_s794627" name="Equation" r:id="rId5" imgW="1244520" imgH="4824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7605" y="1741005"/>
            <a:ext cx="1236236" cy="61555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700" dirty="0" smtClean="0"/>
              <a:t>at most T</a:t>
            </a:r>
          </a:p>
          <a:p>
            <a:pPr algn="l"/>
            <a:r>
              <a:rPr lang="en-US" sz="1700" dirty="0" smtClean="0">
                <a:ea typeface="Verdana" pitchFamily="34" charset="0"/>
                <a:cs typeface="Verdana" pitchFamily="34" charset="0"/>
              </a:rPr>
              <a:t>in 3D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066800" y="3189288"/>
          <a:ext cx="579438" cy="450850"/>
        </p:xfrm>
        <a:graphic>
          <a:graphicData uri="http://schemas.openxmlformats.org/presentationml/2006/ole">
            <p:oleObj spid="_x0000_s794628" name="Equation" r:id="rId6" imgW="291960" imgH="228600" progId="Equation.DSMT4">
              <p:embed/>
            </p:oleObj>
          </a:graphicData>
        </a:graphic>
      </p:graphicFrame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926286" y="3093527"/>
            <a:ext cx="30183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Mean </a:t>
            </a:r>
            <a:r>
              <a:rPr lang="en-US" sz="2000" dirty="0" smtClean="0"/>
              <a:t>scattering time:</a:t>
            </a:r>
            <a:r>
              <a:rPr lang="en-US" sz="2000" i="1" dirty="0" smtClean="0">
                <a:latin typeface="Symbol" pitchFamily="18" charset="2"/>
              </a:rPr>
              <a:t> </a:t>
            </a:r>
            <a:endParaRPr lang="en-US" sz="2000" i="1" dirty="0">
              <a:latin typeface="Symbol" pitchFamily="18" charset="2"/>
            </a:endParaRPr>
          </a:p>
          <a:p>
            <a:r>
              <a:rPr lang="en-US" sz="2000" i="1" dirty="0" err="1">
                <a:latin typeface="Symbol" pitchFamily="18" charset="2"/>
              </a:rPr>
              <a:t>t</a:t>
            </a:r>
            <a:r>
              <a:rPr lang="en-US" sz="2000" i="1" baseline="-25000" dirty="0" err="1"/>
              <a:t>e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chemeClr val="bg1"/>
                </a:solidFill>
              </a:rPr>
              <a:t>   _______</a:t>
            </a:r>
            <a:endParaRPr lang="en-US" sz="2000" i="1" baseline="-25000" dirty="0">
              <a:solidFill>
                <a:schemeClr val="bg1"/>
              </a:solidFill>
            </a:endParaRPr>
          </a:p>
        </p:txBody>
      </p:sp>
      <p:pic>
        <p:nvPicPr>
          <p:cNvPr id="7946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816" y="3942607"/>
            <a:ext cx="2594413" cy="234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94630" name="Object 6"/>
          <p:cNvGraphicFramePr>
            <a:graphicFrameLocks noChangeAspect="1"/>
          </p:cNvGraphicFramePr>
          <p:nvPr/>
        </p:nvGraphicFramePr>
        <p:xfrm>
          <a:off x="520329" y="3926650"/>
          <a:ext cx="349250" cy="482600"/>
        </p:xfrm>
        <a:graphic>
          <a:graphicData uri="http://schemas.openxmlformats.org/presentationml/2006/ole">
            <p:oleObj spid="_x0000_s794630" name="Equation" r:id="rId8" imgW="164880" imgH="228600" progId="Equation.DSMT4">
              <p:embed/>
            </p:oleObj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832806" y="4261483"/>
            <a:ext cx="4074186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Electron Scattering </a:t>
            </a:r>
            <a:r>
              <a:rPr lang="en-US" sz="1800" b="1" kern="12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Mechanisms</a:t>
            </a:r>
            <a:endParaRPr lang="en-US" sz="18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94631" name="Object 7"/>
          <p:cNvGraphicFramePr>
            <a:graphicFrameLocks noChangeAspect="1"/>
          </p:cNvGraphicFramePr>
          <p:nvPr/>
        </p:nvGraphicFramePr>
        <p:xfrm>
          <a:off x="6535614" y="4827691"/>
          <a:ext cx="2222500" cy="1498600"/>
        </p:xfrm>
        <a:graphic>
          <a:graphicData uri="http://schemas.openxmlformats.org/presentationml/2006/ole">
            <p:oleObj spid="_x0000_s794631" name="Document" r:id="rId9" imgW="2223000" imgH="1498680" progId="Word.Document.8">
              <p:embed/>
            </p:oleObj>
          </a:graphicData>
        </a:graphic>
      </p:graphicFrame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725931" y="4639513"/>
            <a:ext cx="3090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166688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Defect or impurity scattering</a:t>
            </a:r>
            <a:endParaRPr lang="en-US" sz="16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285750" indent="-166688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Phonon scattering</a:t>
            </a:r>
            <a:endParaRPr lang="en-US" sz="16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285750" indent="-166688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Boundary scattering (film thickness, grain boundary</a:t>
            </a: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Thermal Conductivity of Cu and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24" y="1046018"/>
            <a:ext cx="8229600" cy="580901"/>
          </a:xfrm>
        </p:spPr>
        <p:txBody>
          <a:bodyPr/>
          <a:lstStyle/>
          <a:p>
            <a:r>
              <a:rPr lang="en-US" dirty="0" smtClean="0"/>
              <a:t>Electrons dominate k in metals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795650" name="Object 2"/>
          <p:cNvGraphicFramePr>
            <a:graphicFrameLocks noChangeAspect="1"/>
          </p:cNvGraphicFramePr>
          <p:nvPr/>
        </p:nvGraphicFramePr>
        <p:xfrm>
          <a:off x="380012" y="1683284"/>
          <a:ext cx="6044540" cy="4616575"/>
        </p:xfrm>
        <a:graphic>
          <a:graphicData uri="http://schemas.openxmlformats.org/presentationml/2006/ole">
            <p:oleObj spid="_x0000_s795650" name="Document" r:id="rId4" imgW="5499720" imgH="4406760" progId="Word.Document.8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29251" y="1720936"/>
            <a:ext cx="257865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/>
              <a:t> </a:t>
            </a:r>
            <a:r>
              <a:rPr lang="en-US" sz="2000" dirty="0" err="1" smtClean="0"/>
              <a:t>Matthiessen</a:t>
            </a:r>
            <a:r>
              <a:rPr lang="en-US" sz="2000" dirty="0" smtClean="0"/>
              <a:t> </a:t>
            </a:r>
            <a:r>
              <a:rPr lang="en-US" sz="2000" dirty="0"/>
              <a:t>Rule: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29251" y="2111811"/>
          <a:ext cx="3141662" cy="1571625"/>
        </p:xfrm>
        <a:graphic>
          <a:graphicData uri="http://schemas.openxmlformats.org/presentationml/2006/ole">
            <p:oleObj spid="_x0000_s795651" name="Equation" r:id="rId5" imgW="1828800" imgH="9144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Wiedemann-Franz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5018048"/>
            <a:ext cx="8686800" cy="1070517"/>
          </a:xfrm>
        </p:spPr>
        <p:txBody>
          <a:bodyPr/>
          <a:lstStyle/>
          <a:p>
            <a:r>
              <a:rPr lang="en-US" dirty="0" smtClean="0"/>
              <a:t>Wiedemann &amp; Franz (1853) empirically saw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/</a:t>
            </a:r>
            <a:r>
              <a:rPr lang="el-GR" dirty="0" smtClean="0"/>
              <a:t>σ</a:t>
            </a:r>
            <a:r>
              <a:rPr lang="en-US" dirty="0" smtClean="0"/>
              <a:t> = const(T)</a:t>
            </a:r>
          </a:p>
          <a:p>
            <a:r>
              <a:rPr lang="en-US" dirty="0" smtClean="0"/>
              <a:t>Lorenz (1872) noted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/</a:t>
            </a:r>
            <a:r>
              <a:rPr lang="el-GR" dirty="0" smtClean="0"/>
              <a:t>σ </a:t>
            </a:r>
            <a:r>
              <a:rPr lang="en-US" dirty="0" smtClean="0"/>
              <a:t>proportional to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409575" y="1019175"/>
          <a:ext cx="2820987" cy="917575"/>
        </p:xfrm>
        <a:graphic>
          <a:graphicData uri="http://schemas.openxmlformats.org/presentationml/2006/ole">
            <p:oleObj spid="_x0000_s808962" name="Equation" r:id="rId4" imgW="1485720" imgH="482400" progId="Equation.DSMT4">
              <p:embed/>
            </p:oleObj>
          </a:graphicData>
        </a:graphic>
      </p:graphicFrame>
      <p:graphicFrame>
        <p:nvGraphicFramePr>
          <p:cNvPr id="182285" name="Object 13"/>
          <p:cNvGraphicFramePr>
            <a:graphicFrameLocks noChangeAspect="1"/>
          </p:cNvGraphicFramePr>
          <p:nvPr/>
        </p:nvGraphicFramePr>
        <p:xfrm>
          <a:off x="4835837" y="1260475"/>
          <a:ext cx="650875" cy="434975"/>
        </p:xfrm>
        <a:graphic>
          <a:graphicData uri="http://schemas.openxmlformats.org/presentationml/2006/ole">
            <p:oleObj spid="_x0000_s808964" name="Equation" r:id="rId5" imgW="342720" imgH="228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053" y="1324074"/>
            <a:ext cx="737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where</a:t>
            </a: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2372190" y="2067972"/>
          <a:ext cx="1976438" cy="796925"/>
        </p:xfrm>
        <a:graphic>
          <a:graphicData uri="http://schemas.openxmlformats.org/presentationml/2006/ole">
            <p:oleObj spid="_x0000_s808965" name="Equation" r:id="rId6" imgW="1041120" imgH="4190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9575" y="2227125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recall electrical</a:t>
            </a:r>
          </a:p>
          <a:p>
            <a:pPr algn="l"/>
            <a:r>
              <a:rPr lang="en-US" sz="1400" dirty="0" smtClean="0"/>
              <a:t>conductivity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575" y="3718797"/>
            <a:ext cx="1571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taking the ratio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2190" y="3509962"/>
          <a:ext cx="603250" cy="747712"/>
        </p:xfrm>
        <a:graphic>
          <a:graphicData uri="http://schemas.openxmlformats.org/presentationml/2006/ole">
            <p:oleObj spid="_x0000_s808966" name="Equation" r:id="rId7" imgW="317160" imgH="39348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Lorenz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9575" y="3655291"/>
            <a:ext cx="32073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This is remarkable!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It </a:t>
            </a:r>
            <a:r>
              <a:rPr lang="en-US" sz="2000" dirty="0">
                <a:solidFill>
                  <a:srgbClr val="000099"/>
                </a:solidFill>
              </a:rPr>
              <a:t>is independent of n, m, and even </a:t>
            </a:r>
            <a:r>
              <a:rPr lang="en-US" sz="2000" dirty="0">
                <a:solidFill>
                  <a:srgbClr val="000099"/>
                </a:solidFill>
                <a:sym typeface="Symbol" pitchFamily="18" charset="2"/>
              </a:rPr>
              <a:t> </a:t>
            </a:r>
            <a:r>
              <a:rPr lang="en-US" sz="2000" dirty="0" smtClean="0">
                <a:solidFill>
                  <a:srgbClr val="000099"/>
                </a:solidFill>
              </a:rPr>
              <a:t>!</a:t>
            </a:r>
            <a:endParaRPr lang="en-US" sz="2000" dirty="0">
              <a:solidFill>
                <a:srgbClr val="000099"/>
              </a:solidFill>
            </a:endParaRPr>
          </a:p>
        </p:txBody>
      </p:sp>
      <p:graphicFrame>
        <p:nvGraphicFramePr>
          <p:cNvPr id="21" name="Object 0"/>
          <p:cNvGraphicFramePr>
            <a:graphicFrameLocks noChangeAspect="1"/>
          </p:cNvGraphicFramePr>
          <p:nvPr/>
        </p:nvGraphicFramePr>
        <p:xfrm>
          <a:off x="409575" y="1577836"/>
          <a:ext cx="1876425" cy="846137"/>
        </p:xfrm>
        <a:graphic>
          <a:graphicData uri="http://schemas.openxmlformats.org/presentationml/2006/ole">
            <p:oleObj spid="_x0000_s811016" name="Equation" r:id="rId4" imgW="990360" imgH="444240" progId="Equation.DSMT4">
              <p:embed/>
            </p:oleObj>
          </a:graphicData>
        </a:graphic>
      </p:graphicFrame>
      <p:graphicFrame>
        <p:nvGraphicFramePr>
          <p:cNvPr id="22" name="Group 149"/>
          <p:cNvGraphicFramePr>
            <a:graphicFrameLocks noGrp="1"/>
          </p:cNvGraphicFramePr>
          <p:nvPr/>
        </p:nvGraphicFramePr>
        <p:xfrm>
          <a:off x="4626269" y="1193797"/>
          <a:ext cx="3352800" cy="3667760"/>
        </p:xfrm>
        <a:graphic>
          <a:graphicData uri="http://schemas.openxmlformats.org/drawingml/2006/table">
            <a:tbl>
              <a:tblPr/>
              <a:tblGrid>
                <a:gridCol w="914400"/>
                <a:gridCol w="1198563"/>
                <a:gridCol w="123983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L = /T 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W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Ω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/K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 ° 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100 °C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09575" y="2797036"/>
          <a:ext cx="2746375" cy="434975"/>
        </p:xfrm>
        <a:graphic>
          <a:graphicData uri="http://schemas.openxmlformats.org/presentationml/2006/ole">
            <p:oleObj spid="_x0000_s811018" name="Equation" r:id="rId5" imgW="1447560" imgH="228600" progId="Equation.DSMT4">
              <p:embed/>
            </p:oleObj>
          </a:graphicData>
        </a:graphic>
      </p:graphicFrame>
      <p:sp>
        <p:nvSpPr>
          <p:cNvPr id="25" name="Text Box 150"/>
          <p:cNvSpPr txBox="1">
            <a:spLocks noChangeArrowheads="1"/>
          </p:cNvSpPr>
          <p:nvPr/>
        </p:nvSpPr>
        <p:spPr bwMode="auto">
          <a:xfrm>
            <a:off x="4477332" y="5068451"/>
            <a:ext cx="368761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000099"/>
                </a:solidFill>
              </a:rPr>
              <a:t>Agreement with experiment is quite good, although </a:t>
            </a:r>
            <a:r>
              <a:rPr lang="en-US" sz="1800" dirty="0" smtClean="0">
                <a:solidFill>
                  <a:srgbClr val="000099"/>
                </a:solidFill>
              </a:rPr>
              <a:t>L ~ 10x lower when T ~ 10 K… why?!</a:t>
            </a: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156639" y="704272"/>
            <a:ext cx="2292060" cy="4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Experimentally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5" grpId="0" autoUpdateAnimBg="0"/>
      <p:bldP spid="2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623590" cy="646331"/>
          </a:xfrm>
        </p:spPr>
        <p:txBody>
          <a:bodyPr lIns="0" rIns="0"/>
          <a:lstStyle/>
          <a:p>
            <a:r>
              <a:rPr lang="en-US" dirty="0" smtClean="0"/>
              <a:t>Amorphous Material Thermal Conductivity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57" y="1293091"/>
            <a:ext cx="4409940" cy="401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30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784" y="891744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91127" y="5486400"/>
            <a:ext cx="381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Amorphous (semi)metals: both</a:t>
            </a:r>
          </a:p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electrons &amp; phonons contribute</a:t>
            </a:r>
          </a:p>
        </p:txBody>
      </p:sp>
      <p:pic>
        <p:nvPicPr>
          <p:cNvPr id="81307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8813" y="3313874"/>
            <a:ext cx="2767734" cy="22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158514" y="5629563"/>
            <a:ext cx="350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Amorphous dielectrics:</a:t>
            </a:r>
          </a:p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K saturates at high T (why?)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50915" y="3731491"/>
            <a:ext cx="64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a-Si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0915" y="1306950"/>
            <a:ext cx="92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a-SiO</a:t>
            </a:r>
            <a:r>
              <a:rPr lang="en-US" sz="1800" baseline="-25000" dirty="0" smtClean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99317" y="2683164"/>
            <a:ext cx="7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0099"/>
                </a:solidFill>
              </a:rPr>
              <a:t>GeTe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512"/>
            <a:ext cx="8229600" cy="4830763"/>
          </a:xfrm>
        </p:spPr>
        <p:txBody>
          <a:bodyPr/>
          <a:lstStyle/>
          <a:p>
            <a:r>
              <a:rPr lang="en-US" dirty="0" smtClean="0"/>
              <a:t>Phonons dominate heat conduction in dielectrics</a:t>
            </a:r>
          </a:p>
          <a:p>
            <a:r>
              <a:rPr lang="en-US" dirty="0" smtClean="0"/>
              <a:t>Electrons dominate heat conduction in metals</a:t>
            </a:r>
          </a:p>
          <a:p>
            <a:pPr>
              <a:buNone/>
            </a:pPr>
            <a:r>
              <a:rPr lang="en-US" dirty="0" smtClean="0"/>
              <a:t>	(but not always! when not?!)</a:t>
            </a:r>
          </a:p>
          <a:p>
            <a:endParaRPr lang="en-US" dirty="0" smtClean="0"/>
          </a:p>
          <a:p>
            <a:r>
              <a:rPr lang="en-US" dirty="0" smtClean="0"/>
              <a:t>Generally, C 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+ C</a:t>
            </a:r>
            <a:r>
              <a:rPr lang="en-US" baseline="-25000" dirty="0" smtClean="0"/>
              <a:t>p</a:t>
            </a:r>
            <a:r>
              <a:rPr lang="en-US" dirty="0" smtClean="0"/>
              <a:t> and k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+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endParaRPr lang="en-US" dirty="0" smtClean="0"/>
          </a:p>
          <a:p>
            <a:r>
              <a:rPr lang="en-US" dirty="0" smtClean="0"/>
              <a:t>For C: remember T dependence in “d” dimensions</a:t>
            </a:r>
          </a:p>
          <a:p>
            <a:r>
              <a:rPr lang="en-US" dirty="0" smtClean="0"/>
              <a:t>For k: remember system size, carrier </a:t>
            </a:r>
            <a:r>
              <a:rPr lang="el-GR" dirty="0" smtClean="0"/>
              <a:t>λ</a:t>
            </a:r>
            <a:r>
              <a:rPr lang="en-US" dirty="0" smtClean="0"/>
              <a:t>’s (</a:t>
            </a:r>
            <a:r>
              <a:rPr lang="en-US" dirty="0" err="1" smtClean="0"/>
              <a:t>Matthiessen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 metals, use WFL as rule of thumb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B9DC-5099-4DBE-A837-5C0148D66B82}" type="slidenum">
              <a:rPr lang="en-US"/>
              <a:pPr/>
              <a:t>35</a:t>
            </a:fld>
            <a:endParaRPr 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Phonons: Atomic Lattice Vibrations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906963"/>
            <a:ext cx="8342312" cy="1241425"/>
          </a:xfrm>
        </p:spPr>
        <p:txBody>
          <a:bodyPr/>
          <a:lstStyle/>
          <a:p>
            <a:r>
              <a:rPr lang="en-US" sz="2000" dirty="0"/>
              <a:t>Phonons = quantized atomic lattice </a:t>
            </a:r>
            <a:r>
              <a:rPr lang="en-US" sz="2000" dirty="0" smtClean="0"/>
              <a:t>vibrations ~ elastic waves</a:t>
            </a:r>
            <a:endParaRPr lang="en-US" sz="2000" dirty="0"/>
          </a:p>
          <a:p>
            <a:r>
              <a:rPr lang="en-US" sz="2000" dirty="0"/>
              <a:t>Transverse (</a:t>
            </a:r>
            <a:r>
              <a:rPr lang="en-US" sz="2000" dirty="0">
                <a:latin typeface="Times New Roman" pitchFamily="18" charset="0"/>
              </a:rPr>
              <a:t>u </a:t>
            </a:r>
            <a:r>
              <a:rPr lang="en-US" sz="2000" dirty="0">
                <a:latin typeface="Symbol" pitchFamily="18" charset="2"/>
              </a:rPr>
              <a:t>^ </a:t>
            </a:r>
            <a:r>
              <a:rPr lang="en-US" sz="2000" dirty="0">
                <a:latin typeface="Times New Roman" pitchFamily="18" charset="0"/>
              </a:rPr>
              <a:t>k</a:t>
            </a:r>
            <a:r>
              <a:rPr lang="en-US" sz="2000" dirty="0"/>
              <a:t>) vs. longitudinal modes (</a:t>
            </a:r>
            <a:r>
              <a:rPr lang="en-US" sz="2000" dirty="0">
                <a:latin typeface="Times New Roman" pitchFamily="18" charset="0"/>
              </a:rPr>
              <a:t>u || k</a:t>
            </a:r>
            <a:r>
              <a:rPr lang="en-US" sz="2000" dirty="0"/>
              <a:t>), acoustic vs. optical</a:t>
            </a:r>
          </a:p>
          <a:p>
            <a:r>
              <a:rPr lang="en-US" sz="2000" dirty="0"/>
              <a:t>“Hot phonons” = highly occupied modes above room temperature</a:t>
            </a:r>
            <a:endParaRPr lang="en-US" sz="2000" dirty="0">
              <a:sym typeface="Wingdings" pitchFamily="2" charset="2"/>
            </a:endParaRPr>
          </a:p>
        </p:txBody>
      </p:sp>
      <p:pic>
        <p:nvPicPr>
          <p:cNvPr id="529412" name="Picture 4" descr="Phonon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63" y="1303338"/>
            <a:ext cx="1222375" cy="914400"/>
          </a:xfrm>
          <a:prstGeom prst="rect">
            <a:avLst/>
          </a:prstGeom>
          <a:noFill/>
        </p:spPr>
      </p:pic>
      <p:sp>
        <p:nvSpPr>
          <p:cNvPr id="529413" name="Text Box 5"/>
          <p:cNvSpPr txBox="1">
            <a:spLocks noChangeArrowheads="1"/>
          </p:cNvSpPr>
          <p:nvPr/>
        </p:nvSpPr>
        <p:spPr bwMode="auto">
          <a:xfrm>
            <a:off x="1979613" y="1487488"/>
            <a:ext cx="14112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algn="l" eaLnBrk="0" hangingPunct="0"/>
            <a:r>
              <a:rPr lang="en-US" sz="1400" b="1"/>
              <a:t>CO</a:t>
            </a:r>
            <a:r>
              <a:rPr lang="en-US" sz="1400" b="1" baseline="-25000"/>
              <a:t>2</a:t>
            </a:r>
            <a:r>
              <a:rPr lang="en-US" sz="1400" b="1"/>
              <a:t> molecule</a:t>
            </a:r>
          </a:p>
          <a:p>
            <a:pPr algn="l" eaLnBrk="0" hangingPunct="0"/>
            <a:r>
              <a:rPr lang="en-US" sz="1400" b="1"/>
              <a:t>vibrations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77825" y="989013"/>
            <a:ext cx="8512767" cy="3854450"/>
            <a:chOff x="377825" y="989013"/>
            <a:chExt cx="8512767" cy="3854450"/>
          </a:xfrm>
        </p:grpSpPr>
        <p:grpSp>
          <p:nvGrpSpPr>
            <p:cNvPr id="2" name="Group 44"/>
            <p:cNvGrpSpPr>
              <a:grpSpLocks/>
            </p:cNvGrpSpPr>
            <p:nvPr/>
          </p:nvGrpSpPr>
          <p:grpSpPr bwMode="auto">
            <a:xfrm>
              <a:off x="377825" y="989013"/>
              <a:ext cx="8369300" cy="3854450"/>
              <a:chOff x="238" y="623"/>
              <a:chExt cx="5272" cy="2428"/>
            </a:xfrm>
          </p:grpSpPr>
          <p:pic>
            <p:nvPicPr>
              <p:cNvPr id="529430" name="Picture 2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741" r="3482" b="1909"/>
              <a:stretch>
                <a:fillRect/>
              </a:stretch>
            </p:blipFill>
            <p:spPr bwMode="auto">
              <a:xfrm>
                <a:off x="3705" y="793"/>
                <a:ext cx="1316" cy="2161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29415" name="Picture 7" descr="TA-Kmax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6" y="2055"/>
                <a:ext cx="2217" cy="437"/>
              </a:xfrm>
              <a:prstGeom prst="rect">
                <a:avLst/>
              </a:prstGeom>
              <a:noFill/>
            </p:spPr>
          </p:pic>
          <p:pic>
            <p:nvPicPr>
              <p:cNvPr id="529416" name="Picture 8" descr="TA-Kmin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8" y="1581"/>
                <a:ext cx="2281" cy="434"/>
              </a:xfrm>
              <a:prstGeom prst="rect">
                <a:avLst/>
              </a:prstGeom>
              <a:noFill/>
            </p:spPr>
          </p:pic>
          <p:graphicFrame>
            <p:nvGraphicFramePr>
              <p:cNvPr id="529417" name="Object 9"/>
              <p:cNvGraphicFramePr>
                <a:graphicFrameLocks noChangeAspect="1"/>
              </p:cNvGraphicFramePr>
              <p:nvPr/>
            </p:nvGraphicFramePr>
            <p:xfrm>
              <a:off x="512" y="2540"/>
              <a:ext cx="1852" cy="219"/>
            </p:xfrm>
            <a:graphic>
              <a:graphicData uri="http://schemas.openxmlformats.org/presentationml/2006/ole">
                <p:oleObj spid="_x0000_s766978" name="Equation" r:id="rId8" imgW="1726920" imgH="203040" progId="Equation.3">
                  <p:embed/>
                </p:oleObj>
              </a:graphicData>
            </a:graphic>
          </p:graphicFrame>
          <p:sp>
            <p:nvSpPr>
              <p:cNvPr id="529418" name="Text Box 10"/>
              <p:cNvSpPr txBox="1">
                <a:spLocks noChangeArrowheads="1"/>
              </p:cNvSpPr>
              <p:nvPr/>
            </p:nvSpPr>
            <p:spPr bwMode="auto">
              <a:xfrm>
                <a:off x="2500" y="1607"/>
                <a:ext cx="63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algn="l" eaLnBrk="0" hangingPunct="0"/>
                <a:r>
                  <a:rPr lang="en-US" b="1"/>
                  <a:t>transverse</a:t>
                </a:r>
              </a:p>
              <a:p>
                <a:pPr algn="l" eaLnBrk="0" hangingPunct="0"/>
                <a:r>
                  <a:rPr lang="en-US" b="1"/>
                  <a:t>small k</a:t>
                </a:r>
              </a:p>
            </p:txBody>
          </p:sp>
          <p:sp>
            <p:nvSpPr>
              <p:cNvPr id="529419" name="Text Box 11"/>
              <p:cNvSpPr txBox="1">
                <a:spLocks noChangeArrowheads="1"/>
              </p:cNvSpPr>
              <p:nvPr/>
            </p:nvSpPr>
            <p:spPr bwMode="auto">
              <a:xfrm>
                <a:off x="2500" y="2061"/>
                <a:ext cx="71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algn="l" eaLnBrk="0" hangingPunct="0"/>
                <a:r>
                  <a:rPr lang="en-US" b="1"/>
                  <a:t>transverse</a:t>
                </a:r>
              </a:p>
              <a:p>
                <a:pPr algn="l" eaLnBrk="0" hangingPunct="0"/>
                <a:r>
                  <a:rPr lang="en-US" b="1"/>
                  <a:t>max k=2</a:t>
                </a:r>
                <a:r>
                  <a:rPr lang="en-US" b="1">
                    <a:latin typeface="Symbol" pitchFamily="18" charset="2"/>
                  </a:rPr>
                  <a:t>p</a:t>
                </a:r>
                <a:r>
                  <a:rPr lang="en-US" b="1"/>
                  <a:t>/a</a:t>
                </a:r>
              </a:p>
            </p:txBody>
          </p:sp>
          <p:sp>
            <p:nvSpPr>
              <p:cNvPr id="529422" name="Text Box 14"/>
              <p:cNvSpPr txBox="1">
                <a:spLocks noChangeArrowheads="1"/>
              </p:cNvSpPr>
              <p:nvPr/>
            </p:nvSpPr>
            <p:spPr bwMode="auto">
              <a:xfrm>
                <a:off x="4509" y="2878"/>
                <a:ext cx="10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292929"/>
                    </a:solidFill>
                    <a:latin typeface="Arial" charset="0"/>
                  </a:rPr>
                  <a:t>k</a:t>
                </a:r>
              </a:p>
            </p:txBody>
          </p:sp>
          <p:sp>
            <p:nvSpPr>
              <p:cNvPr id="529425" name="Text Box 17"/>
              <p:cNvSpPr txBox="1">
                <a:spLocks noChangeArrowheads="1"/>
              </p:cNvSpPr>
              <p:nvPr/>
            </p:nvSpPr>
            <p:spPr bwMode="auto">
              <a:xfrm>
                <a:off x="3966" y="623"/>
                <a:ext cx="1206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292929"/>
                    </a:solidFill>
                    <a:latin typeface="Arial" charset="0"/>
                  </a:rPr>
                  <a:t>Graphene Phonons [100]</a:t>
                </a:r>
              </a:p>
            </p:txBody>
          </p:sp>
          <p:sp>
            <p:nvSpPr>
              <p:cNvPr id="529431" name="Line 23"/>
              <p:cNvSpPr>
                <a:spLocks noChangeShapeType="1"/>
              </p:cNvSpPr>
              <p:nvPr/>
            </p:nvSpPr>
            <p:spPr bwMode="auto">
              <a:xfrm flipV="1">
                <a:off x="4975" y="943"/>
                <a:ext cx="3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32" name="Text Box 24"/>
              <p:cNvSpPr txBox="1">
                <a:spLocks noChangeArrowheads="1"/>
              </p:cNvSpPr>
              <p:nvPr/>
            </p:nvSpPr>
            <p:spPr bwMode="auto">
              <a:xfrm>
                <a:off x="5040" y="885"/>
                <a:ext cx="383" cy="11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>
                    <a:latin typeface="Arial" charset="0"/>
                  </a:rPr>
                  <a:t>200 meV</a:t>
                </a:r>
              </a:p>
            </p:txBody>
          </p:sp>
          <p:sp>
            <p:nvSpPr>
              <p:cNvPr id="529433" name="Line 25"/>
              <p:cNvSpPr>
                <a:spLocks noChangeShapeType="1"/>
              </p:cNvSpPr>
              <p:nvPr/>
            </p:nvSpPr>
            <p:spPr bwMode="auto">
              <a:xfrm flipV="1">
                <a:off x="4975" y="1258"/>
                <a:ext cx="3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34" name="Text Box 26"/>
              <p:cNvSpPr txBox="1">
                <a:spLocks noChangeArrowheads="1"/>
              </p:cNvSpPr>
              <p:nvPr/>
            </p:nvSpPr>
            <p:spPr bwMode="auto">
              <a:xfrm>
                <a:off x="5040" y="1200"/>
                <a:ext cx="383" cy="11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>
                    <a:latin typeface="Arial" charset="0"/>
                  </a:rPr>
                  <a:t>160 meV</a:t>
                </a:r>
              </a:p>
            </p:txBody>
          </p:sp>
          <p:sp>
            <p:nvSpPr>
              <p:cNvPr id="529436" name="Line 28"/>
              <p:cNvSpPr>
                <a:spLocks noChangeShapeType="1"/>
              </p:cNvSpPr>
              <p:nvPr/>
            </p:nvSpPr>
            <p:spPr bwMode="auto">
              <a:xfrm flipV="1">
                <a:off x="4975" y="1864"/>
                <a:ext cx="3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37" name="Text Box 29"/>
              <p:cNvSpPr txBox="1">
                <a:spLocks noChangeArrowheads="1"/>
              </p:cNvSpPr>
              <p:nvPr/>
            </p:nvSpPr>
            <p:spPr bwMode="auto">
              <a:xfrm>
                <a:off x="5040" y="1806"/>
                <a:ext cx="383" cy="11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>
                    <a:latin typeface="Arial" charset="0"/>
                  </a:rPr>
                  <a:t>100 meV</a:t>
                </a:r>
              </a:p>
            </p:txBody>
          </p:sp>
          <p:sp>
            <p:nvSpPr>
              <p:cNvPr id="529440" name="Line 32"/>
              <p:cNvSpPr>
                <a:spLocks noChangeShapeType="1"/>
              </p:cNvSpPr>
              <p:nvPr/>
            </p:nvSpPr>
            <p:spPr bwMode="auto">
              <a:xfrm>
                <a:off x="4093" y="2567"/>
                <a:ext cx="956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42" name="Text Box 34"/>
              <p:cNvSpPr txBox="1">
                <a:spLocks noChangeArrowheads="1"/>
              </p:cNvSpPr>
              <p:nvPr/>
            </p:nvSpPr>
            <p:spPr bwMode="auto">
              <a:xfrm>
                <a:off x="5097" y="2453"/>
                <a:ext cx="413" cy="23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Arial" charset="0"/>
                  </a:rPr>
                  <a:t>26 </a:t>
                </a:r>
                <a:r>
                  <a:rPr lang="en-US" dirty="0" err="1">
                    <a:solidFill>
                      <a:srgbClr val="0000FF"/>
                    </a:solidFill>
                    <a:latin typeface="Arial" charset="0"/>
                  </a:rPr>
                  <a:t>meV</a:t>
                </a:r>
                <a:r>
                  <a:rPr lang="en-US" dirty="0">
                    <a:solidFill>
                      <a:srgbClr val="0000FF"/>
                    </a:solidFill>
                    <a:latin typeface="Arial" charset="0"/>
                  </a:rPr>
                  <a:t> =</a:t>
                </a:r>
              </a:p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Arial" charset="0"/>
                  </a:rPr>
                  <a:t>300 K</a:t>
                </a:r>
              </a:p>
            </p:txBody>
          </p:sp>
          <p:sp>
            <p:nvSpPr>
              <p:cNvPr id="529443" name="Rectangle 35"/>
              <p:cNvSpPr>
                <a:spLocks noChangeArrowheads="1"/>
              </p:cNvSpPr>
              <p:nvPr/>
            </p:nvSpPr>
            <p:spPr bwMode="auto">
              <a:xfrm>
                <a:off x="4744" y="849"/>
                <a:ext cx="171" cy="105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44" name="Rectangle 36"/>
              <p:cNvSpPr>
                <a:spLocks noChangeArrowheads="1"/>
              </p:cNvSpPr>
              <p:nvPr/>
            </p:nvSpPr>
            <p:spPr bwMode="auto">
              <a:xfrm>
                <a:off x="4327" y="1068"/>
                <a:ext cx="183" cy="105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45" name="Rectangle 37"/>
              <p:cNvSpPr>
                <a:spLocks noChangeArrowheads="1"/>
              </p:cNvSpPr>
              <p:nvPr/>
            </p:nvSpPr>
            <p:spPr bwMode="auto">
              <a:xfrm>
                <a:off x="4201" y="1632"/>
                <a:ext cx="240" cy="105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46" name="Rectangle 38"/>
              <p:cNvSpPr>
                <a:spLocks noChangeArrowheads="1"/>
              </p:cNvSpPr>
              <p:nvPr/>
            </p:nvSpPr>
            <p:spPr bwMode="auto">
              <a:xfrm>
                <a:off x="4519" y="2262"/>
                <a:ext cx="240" cy="105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47" name="Rectangle 39"/>
              <p:cNvSpPr>
                <a:spLocks noChangeArrowheads="1"/>
              </p:cNvSpPr>
              <p:nvPr/>
            </p:nvSpPr>
            <p:spPr bwMode="auto">
              <a:xfrm>
                <a:off x="4546" y="2643"/>
                <a:ext cx="240" cy="105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48" name="Rectangle 40"/>
              <p:cNvSpPr>
                <a:spLocks noChangeArrowheads="1"/>
              </p:cNvSpPr>
              <p:nvPr/>
            </p:nvSpPr>
            <p:spPr bwMode="auto">
              <a:xfrm>
                <a:off x="4174" y="2142"/>
                <a:ext cx="171" cy="105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49" name="Rectangle 41"/>
              <p:cNvSpPr>
                <a:spLocks noChangeArrowheads="1"/>
              </p:cNvSpPr>
              <p:nvPr/>
            </p:nvSpPr>
            <p:spPr bwMode="auto">
              <a:xfrm>
                <a:off x="3712" y="1602"/>
                <a:ext cx="210" cy="531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23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3342" y="1757"/>
                <a:ext cx="88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292929"/>
                    </a:solidFill>
                    <a:latin typeface="Arial" charset="0"/>
                  </a:rPr>
                  <a:t>Frequency </a:t>
                </a:r>
                <a:r>
                  <a:rPr lang="el-GR">
                    <a:solidFill>
                      <a:srgbClr val="292929"/>
                    </a:solidFill>
                    <a:latin typeface="Arial" charset="0"/>
                    <a:cs typeface="Arial" charset="0"/>
                  </a:rPr>
                  <a:t>ω</a:t>
                </a:r>
                <a:r>
                  <a:rPr lang="en-US">
                    <a:solidFill>
                      <a:srgbClr val="292929"/>
                    </a:solidFill>
                    <a:latin typeface="Arial" charset="0"/>
                  </a:rPr>
                  <a:t> (cm</a:t>
                </a:r>
                <a:r>
                  <a:rPr lang="en-US" baseline="30000">
                    <a:solidFill>
                      <a:srgbClr val="292929"/>
                    </a:solidFill>
                    <a:latin typeface="Arial" charset="0"/>
                  </a:rPr>
                  <a:t>-1</a:t>
                </a:r>
                <a:r>
                  <a:rPr lang="en-US">
                    <a:solidFill>
                      <a:srgbClr val="292929"/>
                    </a:solidFill>
                    <a:latin typeface="Arial" charset="0"/>
                  </a:rPr>
                  <a:t>)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7899094" y="3459297"/>
              <a:ext cx="253388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8132051" y="3161838"/>
              <a:ext cx="75854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 smtClean="0">
                  <a:latin typeface="+mj-lt"/>
                </a:rPr>
                <a:t>~63 </a:t>
              </a:r>
              <a:r>
                <a:rPr lang="en-US" sz="1100" dirty="0" err="1" smtClean="0">
                  <a:latin typeface="+mj-lt"/>
                </a:rPr>
                <a:t>meV</a:t>
              </a:r>
              <a:endParaRPr lang="en-US" sz="1100" dirty="0" smtClean="0">
                <a:latin typeface="+mj-lt"/>
              </a:endParaRPr>
            </a:p>
            <a:p>
              <a:pPr algn="l"/>
              <a:r>
                <a:rPr lang="en-US" sz="1100" dirty="0" smtClean="0">
                  <a:latin typeface="+mj-lt"/>
                </a:rPr>
                <a:t>Si optical</a:t>
              </a:r>
            </a:p>
            <a:p>
              <a:pPr algn="l"/>
              <a:r>
                <a:rPr lang="en-US" sz="1100" dirty="0" smtClean="0">
                  <a:latin typeface="+mj-lt"/>
                </a:rPr>
                <a:t>phonons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Lattice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522"/>
            <a:ext cx="8229600" cy="5098641"/>
          </a:xfrm>
        </p:spPr>
        <p:txBody>
          <a:bodyPr/>
          <a:lstStyle/>
          <a:p>
            <a:r>
              <a:rPr lang="en-US" dirty="0" smtClean="0"/>
              <a:t>Point lattice (</a:t>
            </a:r>
            <a:r>
              <a:rPr lang="en-US" dirty="0" err="1" smtClean="0"/>
              <a:t>Bravais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2D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3D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639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538" y="1589350"/>
            <a:ext cx="4514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3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8427" y="3029688"/>
            <a:ext cx="1457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39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4570" y="3034842"/>
            <a:ext cx="1800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39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3074" y="3262460"/>
            <a:ext cx="122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39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6670" y="4952608"/>
            <a:ext cx="2956040" cy="10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39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9379" y="4966370"/>
            <a:ext cx="2248247" cy="10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Cell and Lattice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12882"/>
            <a:ext cx="8229600" cy="3213281"/>
          </a:xfrm>
        </p:spPr>
        <p:txBody>
          <a:bodyPr/>
          <a:lstStyle/>
          <a:p>
            <a:r>
              <a:rPr lang="en-US" dirty="0" smtClean="0"/>
              <a:t>Lattice = regular array of points {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l</a:t>
            </a:r>
            <a:r>
              <a:rPr lang="en-US" dirty="0" smtClean="0"/>
              <a:t>} in space repeatable by </a:t>
            </a:r>
            <a:r>
              <a:rPr lang="en-US" i="1" dirty="0" smtClean="0"/>
              <a:t>translation</a:t>
            </a:r>
            <a:r>
              <a:rPr lang="en-US" dirty="0" smtClean="0"/>
              <a:t> through primitive lattice vectors</a:t>
            </a:r>
          </a:p>
          <a:p>
            <a:r>
              <a:rPr lang="en-US" dirty="0" smtClean="0"/>
              <a:t>The vectors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are all primitive lattice vectors</a:t>
            </a:r>
          </a:p>
          <a:p>
            <a:r>
              <a:rPr lang="en-US" dirty="0" smtClean="0"/>
              <a:t>Primitive cell: Wigner-Seitz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6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3309" y="983675"/>
            <a:ext cx="4680202" cy="184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70" y="1470823"/>
            <a:ext cx="2897745" cy="53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7765" y="4309277"/>
            <a:ext cx="2552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599" y="4978825"/>
            <a:ext cx="44862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(Diamond)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5053"/>
            <a:ext cx="8229600" cy="2592371"/>
          </a:xfrm>
        </p:spPr>
        <p:txBody>
          <a:bodyPr/>
          <a:lstStyle/>
          <a:p>
            <a:r>
              <a:rPr lang="en-US" dirty="0" smtClean="0"/>
              <a:t>Tetrahedral bond arrangement</a:t>
            </a:r>
          </a:p>
          <a:p>
            <a:r>
              <a:rPr lang="en-US" dirty="0" smtClean="0"/>
              <a:t>2-atom basis</a:t>
            </a:r>
          </a:p>
          <a:p>
            <a:r>
              <a:rPr lang="en-US" dirty="0" smtClean="0"/>
              <a:t>Each atom has 4 nearest neighbors and 12 next-nearest neighbors</a:t>
            </a:r>
          </a:p>
          <a:p>
            <a:r>
              <a:rPr lang="en-US" dirty="0" smtClean="0"/>
              <a:t>What about in (Fourier-transformed) k-space?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6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1255192"/>
            <a:ext cx="4476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Momentum (k-)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0590"/>
            <a:ext cx="8229600" cy="3175573"/>
          </a:xfrm>
        </p:spPr>
        <p:txBody>
          <a:bodyPr/>
          <a:lstStyle/>
          <a:p>
            <a:r>
              <a:rPr lang="en-US" dirty="0" smtClean="0"/>
              <a:t>The Fourier transform in k-space is also a lattice</a:t>
            </a:r>
          </a:p>
          <a:p>
            <a:r>
              <a:rPr lang="en-US" dirty="0" smtClean="0"/>
              <a:t>This </a:t>
            </a:r>
            <a:r>
              <a:rPr lang="en-US" i="1" dirty="0" smtClean="0"/>
              <a:t>reciprocal lattice</a:t>
            </a:r>
            <a:r>
              <a:rPr lang="en-US" dirty="0" smtClean="0"/>
              <a:t> has a lattice constant 2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dirty="0" smtClean="0">
                <a:latin typeface="Arial"/>
                <a:cs typeface="Arial"/>
              </a:rPr>
              <a:t>/a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7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969" y="1243847"/>
            <a:ext cx="5143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81568" y="2045616"/>
            <a:ext cx="3048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0520" y="1161068"/>
            <a:ext cx="5902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S</a:t>
            </a:r>
            <a:r>
              <a:rPr lang="en-US" sz="1400" b="1" baseline="-25000" dirty="0" smtClean="0">
                <a:latin typeface="+mj-lt"/>
              </a:rPr>
              <a:t>a</a:t>
            </a:r>
            <a:r>
              <a:rPr lang="en-US" sz="1400" b="1" dirty="0" smtClean="0">
                <a:latin typeface="+mj-lt"/>
              </a:rPr>
              <a:t>(k)</a:t>
            </a:r>
          </a:p>
        </p:txBody>
      </p:sp>
      <p:pic>
        <p:nvPicPr>
          <p:cNvPr id="770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573" y="4081807"/>
            <a:ext cx="5356854" cy="20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Potentials and Vibrations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3464"/>
            <a:ext cx="8229600" cy="1742699"/>
          </a:xfrm>
        </p:spPr>
        <p:txBody>
          <a:bodyPr/>
          <a:lstStyle/>
          <a:p>
            <a:r>
              <a:rPr lang="en-US" dirty="0" smtClean="0"/>
              <a:t>Within small perturbations from their equilibrium positions, atomic potentials are nearly </a:t>
            </a:r>
            <a:r>
              <a:rPr lang="en-US" u="sng" dirty="0" smtClean="0"/>
              <a:t>quadratic</a:t>
            </a:r>
          </a:p>
          <a:p>
            <a:r>
              <a:rPr lang="en-US" dirty="0" smtClean="0"/>
              <a:t>Can think of them (simplistically) as masses connected by springs!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136" y="1002971"/>
            <a:ext cx="2593648" cy="309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1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4012" y="1350296"/>
            <a:ext cx="3625406" cy="120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1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4012" y="2897764"/>
            <a:ext cx="2533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27878</TotalTime>
  <Words>1477</Words>
  <Application>Microsoft Office PowerPoint</Application>
  <PresentationFormat>On-screen Show (4:3)</PresentationFormat>
  <Paragraphs>396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Default Design</vt:lpstr>
      <vt:lpstr>Equation</vt:lpstr>
      <vt:lpstr>Document</vt:lpstr>
      <vt:lpstr>Classical Theory Expectations</vt:lpstr>
      <vt:lpstr>Heat Capacity: Real Metals</vt:lpstr>
      <vt:lpstr>Heat Capacity: Dielectrics vs. Metals</vt:lpstr>
      <vt:lpstr>Phonons: Atomic Lattice Vibrations</vt:lpstr>
      <vt:lpstr>A Few Lattice Types</vt:lpstr>
      <vt:lpstr>Primitive Cell and Lattice Vectors</vt:lpstr>
      <vt:lpstr>Silicon (Diamond) Lattice</vt:lpstr>
      <vt:lpstr>Position  Momentum (k-) Space</vt:lpstr>
      <vt:lpstr>Atomic Potentials and Vibrations</vt:lpstr>
      <vt:lpstr>Vibrations in a Discrete 1D Lattice</vt:lpstr>
      <vt:lpstr>Two Atoms per Unit Cell</vt:lpstr>
      <vt:lpstr>Energy Stored in These Vibrations</vt:lpstr>
      <vt:lpstr>The Einstein Model</vt:lpstr>
      <vt:lpstr>Einstein Low-T and High-T Behavior</vt:lpstr>
      <vt:lpstr>The Debye Model</vt:lpstr>
      <vt:lpstr>Slide 47</vt:lpstr>
      <vt:lpstr>Website Reminder</vt:lpstr>
      <vt:lpstr>The Debye Integral</vt:lpstr>
      <vt:lpstr>Debye Model at Low- and High-T</vt:lpstr>
      <vt:lpstr>Experimental Specific Heat</vt:lpstr>
      <vt:lpstr>Phonon Dispersion in Graphene</vt:lpstr>
      <vt:lpstr>Heat Capacity and Phonon Dispersion</vt:lpstr>
      <vt:lpstr>Thermal Conductivity of Solids</vt:lpstr>
      <vt:lpstr>Kinetic Theory of Energy Transport</vt:lpstr>
      <vt:lpstr>Simple Kinetic Theory Assumptions</vt:lpstr>
      <vt:lpstr>Phonon MFP and Scattering Time</vt:lpstr>
      <vt:lpstr>Temperature Dependence of Phonon KTH</vt:lpstr>
      <vt:lpstr>Ex: Silicon Film Thermal Conductivity</vt:lpstr>
      <vt:lpstr>Ex: Silicon Nanowire Thermal Conductivity</vt:lpstr>
      <vt:lpstr>Ex: Isotope Scattering</vt:lpstr>
      <vt:lpstr>Why the Variation in Kth?</vt:lpstr>
      <vt:lpstr>Surface Roughness Scattering in NWs</vt:lpstr>
      <vt:lpstr>Data and Model From…</vt:lpstr>
      <vt:lpstr>What About Electron Thermal Conductivity?</vt:lpstr>
      <vt:lpstr>Ex: Thermal Conductivity of Cu and Al</vt:lpstr>
      <vt:lpstr>Wiedemann-Franz Law</vt:lpstr>
      <vt:lpstr>Lorenz Number</vt:lpstr>
      <vt:lpstr>Amorphous Material Thermal Conductivity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 EP</dc:title>
  <dc:creator>© Eric Pop</dc:creator>
  <cp:lastModifiedBy>Eric Pop</cp:lastModifiedBy>
  <cp:revision>1553</cp:revision>
  <cp:lastPrinted>2010-09-23T17:04:33Z</cp:lastPrinted>
  <dcterms:created xsi:type="dcterms:W3CDTF">2004-06-14T02:57:56Z</dcterms:created>
  <dcterms:modified xsi:type="dcterms:W3CDTF">2010-09-23T17:23:34Z</dcterms:modified>
</cp:coreProperties>
</file>