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45" r:id="rId2"/>
    <p:sldId id="447" r:id="rId3"/>
    <p:sldId id="450" r:id="rId4"/>
    <p:sldId id="464" r:id="rId5"/>
    <p:sldId id="465" r:id="rId6"/>
    <p:sldId id="446" r:id="rId7"/>
    <p:sldId id="449" r:id="rId8"/>
    <p:sldId id="467" r:id="rId9"/>
    <p:sldId id="468" r:id="rId10"/>
    <p:sldId id="466" r:id="rId11"/>
    <p:sldId id="469" r:id="rId12"/>
    <p:sldId id="451" r:id="rId13"/>
    <p:sldId id="452" r:id="rId14"/>
    <p:sldId id="454" r:id="rId15"/>
    <p:sldId id="453" r:id="rId16"/>
    <p:sldId id="455" r:id="rId17"/>
    <p:sldId id="456" r:id="rId18"/>
    <p:sldId id="457" r:id="rId19"/>
    <p:sldId id="460" r:id="rId20"/>
    <p:sldId id="462" r:id="rId21"/>
    <p:sldId id="470" r:id="rId22"/>
    <p:sldId id="471" r:id="rId23"/>
    <p:sldId id="472" r:id="rId24"/>
    <p:sldId id="473" r:id="rId25"/>
    <p:sldId id="474" r:id="rId26"/>
    <p:sldId id="475" r:id="rId27"/>
    <p:sldId id="478" r:id="rId28"/>
    <p:sldId id="477" r:id="rId29"/>
    <p:sldId id="479" r:id="rId30"/>
    <p:sldId id="482" r:id="rId31"/>
    <p:sldId id="489" r:id="rId32"/>
    <p:sldId id="490" r:id="rId33"/>
    <p:sldId id="480" r:id="rId34"/>
    <p:sldId id="491" r:id="rId35"/>
    <p:sldId id="492" r:id="rId36"/>
    <p:sldId id="481" r:id="rId37"/>
  </p:sldIdLst>
  <p:sldSz cx="9144000" cy="6858000" type="screen4x3"/>
  <p:notesSz cx="70104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0099"/>
    <a:srgbClr val="B2B2B2"/>
    <a:srgbClr val="5F5F5F"/>
    <a:srgbClr val="99CCFF"/>
    <a:srgbClr val="C0C0C0"/>
    <a:srgbClr val="FF0000"/>
    <a:srgbClr val="F47F24"/>
    <a:srgbClr val="003C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 autoAdjust="0"/>
    <p:restoredTop sz="92175" autoAdjust="0"/>
  </p:normalViewPr>
  <p:slideViewPr>
    <p:cSldViewPr snapToGrid="0">
      <p:cViewPr varScale="1">
        <p:scale>
          <a:sx n="91" d="100"/>
          <a:sy n="91" d="100"/>
        </p:scale>
        <p:origin x="-2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12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293" cy="462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772028"/>
            <a:ext cx="3037293" cy="462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73" y="4386787"/>
            <a:ext cx="5142055" cy="41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6" y="8773575"/>
            <a:ext cx="3038934" cy="462501"/>
          </a:xfrm>
          <a:prstGeom prst="rect">
            <a:avLst/>
          </a:prstGeom>
          <a:ln/>
        </p:spPr>
        <p:txBody>
          <a:bodyPr/>
          <a:lstStyle/>
          <a:p>
            <a:fld id="{6F66D598-E282-488F-B2A8-988127150388}" type="slidenum">
              <a:rPr lang="en-US"/>
              <a:pPr/>
              <a:t>1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8037" cy="3462338"/>
          </a:xfrm>
          <a:prstGeom prst="rect">
            <a:avLst/>
          </a:prstGeo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6" y="8773575"/>
            <a:ext cx="3038934" cy="462501"/>
          </a:xfrm>
          <a:prstGeom prst="rect">
            <a:avLst/>
          </a:prstGeom>
          <a:ln/>
        </p:spPr>
        <p:txBody>
          <a:bodyPr/>
          <a:lstStyle/>
          <a:p>
            <a:fld id="{6F66D598-E282-488F-B2A8-988127150388}" type="slidenum">
              <a:rPr lang="en-US"/>
              <a:pPr/>
              <a:t>2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8037" cy="3462338"/>
          </a:xfrm>
          <a:prstGeom prst="rect">
            <a:avLst/>
          </a:prstGeo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551" y="8772526"/>
            <a:ext cx="3037255" cy="461963"/>
          </a:xfrm>
          <a:prstGeom prst="rect">
            <a:avLst/>
          </a:prstGeom>
          <a:ln/>
        </p:spPr>
        <p:txBody>
          <a:bodyPr/>
          <a:lstStyle/>
          <a:p>
            <a:fld id="{24F738FC-282B-4294-8E7A-01B83E8A8265}" type="slidenum">
              <a:rPr lang="en-US"/>
              <a:pPr/>
              <a:t>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3738"/>
            <a:ext cx="461962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295" y="4387850"/>
            <a:ext cx="5141810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6" y="8772029"/>
            <a:ext cx="3037293" cy="4624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D6682F-9EAA-4503-8EAC-4ADE664D27C6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3738"/>
            <a:ext cx="4618037" cy="34639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73" y="4386788"/>
            <a:ext cx="5142055" cy="415476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6" y="8772029"/>
            <a:ext cx="3037293" cy="4624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CA19ED-C617-479B-BE4A-2014EC9E5155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3738"/>
            <a:ext cx="4618037" cy="34639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73" y="4386788"/>
            <a:ext cx="5142055" cy="4154764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466" y="8772029"/>
            <a:ext cx="3037293" cy="462499"/>
          </a:xfrm>
          <a:prstGeom prst="rect">
            <a:avLst/>
          </a:prstGeom>
          <a:ln/>
        </p:spPr>
        <p:txBody>
          <a:bodyPr/>
          <a:lstStyle/>
          <a:p>
            <a:fld id="{387A2176-CDE2-457E-A28E-2EBF85886B08}" type="slidenum">
              <a:rPr lang="en-US"/>
              <a:pPr/>
              <a:t>36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2010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rs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rs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hyperlink" Target="http://www.photon.t.u-tokyo.ac.jp/~maruyama/kataura/discussion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oton.t.u-tokyo.ac.jp/~maruyama/kataura/kataura.html" TargetMode="External"/><Relationship Id="rId4" Type="http://schemas.openxmlformats.org/officeDocument/2006/relationships/image" Target="../media/image7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wmf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259E-A7E0-4D4E-AB01-FDE13C9EF817}" type="slidenum">
              <a:rPr lang="en-US"/>
              <a:pPr/>
              <a:t>1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38" y="1003300"/>
            <a:ext cx="7707312" cy="562142"/>
          </a:xfrm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03C7D"/>
                </a:solidFill>
              </a:rPr>
              <a:t>Recap (so far)</a:t>
            </a:r>
            <a:endParaRPr lang="en-US" b="1" dirty="0">
              <a:solidFill>
                <a:srgbClr val="003C7D"/>
              </a:solidFill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699" y="2952386"/>
            <a:ext cx="7909892" cy="2400657"/>
          </a:xfrm>
          <a:noFill/>
        </p:spPr>
        <p:txBody>
          <a:bodyPr wrap="square">
            <a:spAutoFit/>
          </a:bodyPr>
          <a:lstStyle/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Ohm’s &amp; Fourier’s Laws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Mobility &amp; Thermal Conductivity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Heat Capacity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Wiedemann-Franz Relationship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 Effects and Breakdown of Classical Laws</a:t>
            </a:r>
          </a:p>
        </p:txBody>
      </p:sp>
      <p:pic>
        <p:nvPicPr>
          <p:cNvPr id="75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903" y="2663427"/>
            <a:ext cx="660273" cy="6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215" y="3141963"/>
            <a:ext cx="660273" cy="6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527" y="3620499"/>
            <a:ext cx="660273" cy="6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3839" y="4099035"/>
            <a:ext cx="660273" cy="6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 bwMode="auto">
          <a:xfrm rot="10800000" flipV="1">
            <a:off x="8046720" y="5138928"/>
            <a:ext cx="704088" cy="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Nanowire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6"/>
            <a:ext cx="4343400" cy="2590799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 smtClean="0"/>
              <a:t>Transistors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Interconnects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Thermoelectrics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Heterostructures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Single-electron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1233488"/>
            <a:ext cx="2190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75" y="3619500"/>
            <a:ext cx="2838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49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8275" y="4029075"/>
            <a:ext cx="2952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25" y="881063"/>
            <a:ext cx="4029075" cy="272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568171" cy="638636"/>
          </a:xfrm>
        </p:spPr>
        <p:txBody>
          <a:bodyPr rIns="0"/>
          <a:lstStyle/>
          <a:p>
            <a:r>
              <a:rPr lang="en-US" sz="3500" dirty="0" smtClean="0"/>
              <a:t>Nanowire Thermal Conductivity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06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685" y="3667124"/>
            <a:ext cx="3183699" cy="241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637532" y="6044565"/>
            <a:ext cx="327685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Li, Appl. Phys. </a:t>
            </a:r>
            <a:r>
              <a:rPr lang="en-US" sz="1300" dirty="0" err="1" smtClean="0"/>
              <a:t>Lett</a:t>
            </a:r>
            <a:r>
              <a:rPr lang="en-US" sz="1300" dirty="0" smtClean="0"/>
              <a:t>. 83, 3187 (2003)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7706" y="1106860"/>
            <a:ext cx="1369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+mj-lt"/>
              </a:rPr>
              <a:t>Nanowire diameter</a:t>
            </a:r>
          </a:p>
        </p:txBody>
      </p:sp>
      <p:pic>
        <p:nvPicPr>
          <p:cNvPr id="769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4" y="838200"/>
            <a:ext cx="3938586" cy="27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9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6350" y="3527610"/>
            <a:ext cx="2362200" cy="286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Interconnects = Top-Down Nanowires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3" cstate="print"/>
          <a:srcRect t="1324"/>
          <a:stretch>
            <a:fillRect/>
          </a:stretch>
        </p:blipFill>
        <p:spPr bwMode="auto">
          <a:xfrm>
            <a:off x="457200" y="2181226"/>
            <a:ext cx="4238625" cy="36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624" y="1428750"/>
            <a:ext cx="2895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SEM of AMD’s “Hammer” microprocessor in 130 nm CMOS with 9 copper layers</a:t>
            </a:r>
          </a:p>
        </p:txBody>
      </p:sp>
      <p:pic>
        <p:nvPicPr>
          <p:cNvPr id="7" name="Picture 5" descr="Intel90nmInterconnectS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50" y="1494705"/>
            <a:ext cx="3238500" cy="4018684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426325" y="1184275"/>
            <a:ext cx="1242648" cy="30777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dirty="0"/>
              <a:t>Intel 65 nm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5427663" y="1576388"/>
            <a:ext cx="1941557" cy="46166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Cross-section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8 metal levels + ILD</a:t>
            </a:r>
          </a:p>
        </p:txBody>
      </p:sp>
      <p:sp>
        <p:nvSpPr>
          <p:cNvPr id="11" name="Line 67"/>
          <p:cNvSpPr>
            <a:spLocks noChangeShapeType="1"/>
          </p:cNvSpPr>
          <p:nvPr/>
        </p:nvSpPr>
        <p:spPr bwMode="auto">
          <a:xfrm flipH="1" flipV="1">
            <a:off x="6507161" y="5527675"/>
            <a:ext cx="627063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6784975" y="5868988"/>
            <a:ext cx="1193340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Transistor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5815013" y="5510212"/>
            <a:ext cx="847725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5986463" y="5510212"/>
            <a:ext cx="847725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Line 67"/>
          <p:cNvSpPr>
            <a:spLocks noChangeShapeType="1"/>
          </p:cNvSpPr>
          <p:nvPr/>
        </p:nvSpPr>
        <p:spPr bwMode="auto">
          <a:xfrm flipH="1">
            <a:off x="6411910" y="5848668"/>
            <a:ext cx="2365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Line 67"/>
          <p:cNvSpPr>
            <a:spLocks noChangeShapeType="1"/>
          </p:cNvSpPr>
          <p:nvPr/>
        </p:nvSpPr>
        <p:spPr bwMode="auto">
          <a:xfrm>
            <a:off x="6002335" y="5848668"/>
            <a:ext cx="23653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lg" len="lg"/>
            <a:tailEnd type="triangle" w="lg" len="lg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5651500" y="5926138"/>
            <a:ext cx="1061509" cy="3385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/>
              <a:t>M1 pitch</a:t>
            </a:r>
            <a:endParaRPr lang="en-US" sz="1600" dirty="0"/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 Resistivity Increase &lt;100 nm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1247775"/>
            <a:ext cx="3286125" cy="3552825"/>
          </a:xfrm>
        </p:spPr>
        <p:txBody>
          <a:bodyPr/>
          <a:lstStyle/>
          <a:p>
            <a:r>
              <a:rPr lang="en-US" dirty="0" smtClean="0"/>
              <a:t>Size Matters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Remember </a:t>
            </a:r>
            <a:r>
              <a:rPr lang="en-US" dirty="0" err="1" smtClean="0"/>
              <a:t>Matthiessen’s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5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47775"/>
            <a:ext cx="5172075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4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650" y="5191125"/>
            <a:ext cx="4171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 Interconnect Delays Increase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48350"/>
            <a:ext cx="8229600" cy="44767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Source: ITRS </a:t>
            </a:r>
            <a:r>
              <a:rPr lang="en-US" sz="1800" dirty="0" smtClean="0">
                <a:hlinkClick r:id="rId3"/>
              </a:rPr>
              <a:t>http://www.itrs.net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55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088" y="1095374"/>
            <a:ext cx="6219825" cy="456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Acknowledged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5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94998"/>
            <a:ext cx="7200900" cy="467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848350"/>
            <a:ext cx="8229600" cy="44767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Source: ITRS </a:t>
            </a:r>
            <a:r>
              <a:rPr lang="en-US" sz="1800" dirty="0" smtClean="0">
                <a:hlinkClick r:id="rId4"/>
              </a:rPr>
              <a:t>http://www.itrs.net</a:t>
            </a:r>
            <a:endParaRPr lang="en-US" sz="1800" dirty="0" smtClean="0"/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Cu Resistivity and Line 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5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914400"/>
            <a:ext cx="42100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0525" y="6019800"/>
            <a:ext cx="3715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Steinhögl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Phys. Rev. B66 (2002)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038226"/>
            <a:ext cx="2505075" cy="3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0175" y="5105400"/>
            <a:ext cx="3371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Cu Line Resistivity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904875"/>
            <a:ext cx="34766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0" y="3681413"/>
            <a:ext cx="3543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0525" y="6019800"/>
            <a:ext cx="3715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Steinhögl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Phys. Rev. B66 (2002)</a:t>
            </a:r>
          </a:p>
        </p:txBody>
      </p:sp>
      <p:pic>
        <p:nvPicPr>
          <p:cNvPr id="75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52550"/>
            <a:ext cx="40005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87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3248025"/>
            <a:ext cx="4191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3350" y="5695950"/>
            <a:ext cx="40093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/>
              <a:t>Steinhögl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Phys. Rev. B66 (2002)</a:t>
            </a:r>
          </a:p>
          <a:p>
            <a:pPr algn="l">
              <a:spcBef>
                <a:spcPts val="600"/>
              </a:spcBef>
            </a:pPr>
            <a:r>
              <a:rPr lang="en-US" sz="1400" dirty="0" err="1" smtClean="0"/>
              <a:t>Plombon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Appl. Phys. </a:t>
            </a:r>
            <a:r>
              <a:rPr lang="en-US" sz="1400" dirty="0" err="1" smtClean="0"/>
              <a:t>Lett</a:t>
            </a:r>
            <a:r>
              <a:rPr lang="en-US" sz="1400" dirty="0" smtClean="0"/>
              <a:t> 89 (2006)</a:t>
            </a:r>
          </a:p>
        </p:txBody>
      </p:sp>
      <p:pic>
        <p:nvPicPr>
          <p:cNvPr id="759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2786899"/>
            <a:ext cx="4686300" cy="359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3525"/>
            <a:ext cx="4781550" cy="30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98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4388" y="728663"/>
            <a:ext cx="4086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Resistivity Temperature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515914"/>
            <a:ext cx="6172200" cy="382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259E-A7E0-4D4E-AB01-FDE13C9EF817}" type="slidenum">
              <a:rPr lang="en-US"/>
              <a:pPr/>
              <a:t>2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7169" y="765175"/>
            <a:ext cx="6189662" cy="1218795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>
                <a:solidFill>
                  <a:srgbClr val="003C7D"/>
                </a:solidFill>
              </a:rPr>
              <a:t>Low-Dimensional &amp; Boundary Effects</a:t>
            </a:r>
            <a:endParaRPr lang="en-US" b="1" dirty="0">
              <a:solidFill>
                <a:srgbClr val="003C7D"/>
              </a:solidFill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771411"/>
            <a:ext cx="8420100" cy="2885405"/>
          </a:xfrm>
          <a:noFill/>
        </p:spPr>
        <p:txBody>
          <a:bodyPr wrap="square">
            <a:spAutoFit/>
          </a:bodyPr>
          <a:lstStyle/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Transport in Thin Films, Nanowires, Nanotubes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Landauer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Transport</a:t>
            </a:r>
          </a:p>
          <a:p>
            <a:pPr lvl="1" indent="228600" algn="l">
              <a:spcBef>
                <a:spcPts val="900"/>
              </a:spcBef>
              <a:buSzPct val="90000"/>
              <a:buFont typeface="Arial" pitchFamily="34" charset="0"/>
              <a:buChar char="−"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Quantum of Electrical and Thermal Conductance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Electrical and Thermal Contacts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Materials Thermometry</a:t>
            </a:r>
          </a:p>
          <a:p>
            <a:pPr indent="228600" algn="l">
              <a:spcBef>
                <a:spcPts val="9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Guest Lecture: Prof. David Cahill (MSE)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Material Resistivity and MFP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1"/>
            <a:ext cx="8229600" cy="91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Greater MFP (</a:t>
            </a:r>
            <a:r>
              <a:rPr lang="el-GR" dirty="0" smtClean="0"/>
              <a:t>λ</a:t>
            </a:r>
            <a:r>
              <a:rPr lang="en-US" dirty="0" smtClean="0"/>
              <a:t>) means greater impact of “size effects”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Will Aluminum get a second chance?!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844" y="1032608"/>
            <a:ext cx="6310313" cy="391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Effect for Thermal Conductivity!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97828"/>
            <a:ext cx="8229600" cy="1820091"/>
          </a:xfrm>
        </p:spPr>
        <p:txBody>
          <a:bodyPr/>
          <a:lstStyle/>
          <a:p>
            <a:r>
              <a:rPr lang="en-US" dirty="0" smtClean="0"/>
              <a:t>Material with longer (bulk, phonon-limited) MFP </a:t>
            </a:r>
            <a:r>
              <a:rPr lang="el-GR" dirty="0" smtClean="0"/>
              <a:t>λ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suffers a stronger % decrease in conductivity in thin films or nanowires (when d ≤ 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Nanowire (NW) data by Li (2003), model Pop (2004)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7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810" y="1022245"/>
            <a:ext cx="3762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7730" y="1198701"/>
            <a:ext cx="30567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 smtClean="0"/>
              <a:t>Recall</a:t>
            </a:r>
            <a:r>
              <a:rPr lang="en-US" sz="1800" dirty="0" smtClean="0"/>
              <a:t>: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 bulk Si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th</a:t>
            </a:r>
            <a:r>
              <a:rPr lang="en-US" sz="1600" dirty="0" smtClean="0"/>
              <a:t> ~ 150 W/m/K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 bulk Ge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th</a:t>
            </a:r>
            <a:r>
              <a:rPr lang="en-US" sz="1600" dirty="0" smtClean="0"/>
              <a:t> ~ 60 W/m/K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endParaRPr lang="en-US" sz="1000" dirty="0" smtClean="0"/>
          </a:p>
          <a:p>
            <a:pPr algn="l">
              <a:spcBef>
                <a:spcPts val="600"/>
              </a:spcBef>
            </a:pPr>
            <a:r>
              <a:rPr lang="en-US" sz="1800" u="sng" dirty="0" smtClean="0"/>
              <a:t>Approximate</a:t>
            </a:r>
            <a:r>
              <a:rPr lang="en-US" sz="1800" dirty="0" smtClean="0"/>
              <a:t> bulk MFP’s: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 </a:t>
            </a:r>
            <a:r>
              <a:rPr lang="el-GR" sz="1600" dirty="0" smtClean="0"/>
              <a:t>λ</a:t>
            </a:r>
            <a:r>
              <a:rPr lang="en-US" sz="1600" baseline="-25000" dirty="0" smtClean="0"/>
              <a:t>Si</a:t>
            </a:r>
            <a:r>
              <a:rPr lang="en-US" sz="1600" dirty="0" smtClean="0"/>
              <a:t> ~ 100 nm</a:t>
            </a:r>
          </a:p>
          <a:p>
            <a:pPr algn="l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/>
              <a:t> </a:t>
            </a:r>
            <a:r>
              <a:rPr lang="el-GR" sz="1600" dirty="0" smtClean="0"/>
              <a:t>λ</a:t>
            </a:r>
            <a:r>
              <a:rPr lang="en-US" sz="1600" baseline="-25000" dirty="0" smtClean="0"/>
              <a:t>Ge</a:t>
            </a:r>
            <a:r>
              <a:rPr lang="en-US" sz="1600" dirty="0" smtClean="0"/>
              <a:t> ~ 60 nm</a:t>
            </a:r>
            <a:endParaRPr lang="en-US" sz="1600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61749" y="3518251"/>
            <a:ext cx="1779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(at room temperature)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7897027" cy="646331"/>
          </a:xfrm>
        </p:spPr>
        <p:txBody>
          <a:bodyPr/>
          <a:lstStyle/>
          <a:p>
            <a:r>
              <a:rPr lang="en-US" dirty="0" smtClean="0"/>
              <a:t>Back-of-Envelope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810" y="1022245"/>
            <a:ext cx="3762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1269" y="194201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</p:txBody>
      </p:sp>
      <p:graphicFrame>
        <p:nvGraphicFramePr>
          <p:cNvPr id="780292" name="Object 4"/>
          <p:cNvGraphicFramePr>
            <a:graphicFrameLocks noChangeAspect="1"/>
          </p:cNvGraphicFramePr>
          <p:nvPr/>
        </p:nvGraphicFramePr>
        <p:xfrm>
          <a:off x="5851525" y="1057275"/>
          <a:ext cx="1803400" cy="831850"/>
        </p:xfrm>
        <a:graphic>
          <a:graphicData uri="http://schemas.openxmlformats.org/presentationml/2006/ole">
            <p:oleObj spid="_x0000_s780292" name="Equation" r:id="rId5" imgW="850680" imgH="393480" progId="Equation.DSMT4">
              <p:embed/>
            </p:oleObj>
          </a:graphicData>
        </a:graphic>
      </p:graphicFrame>
      <p:graphicFrame>
        <p:nvGraphicFramePr>
          <p:cNvPr id="11" name="Group 113"/>
          <p:cNvGraphicFramePr>
            <a:graphicFrameLocks noGrp="1"/>
          </p:cNvGraphicFramePr>
          <p:nvPr/>
        </p:nvGraphicFramePr>
        <p:xfrm>
          <a:off x="445289" y="4339372"/>
          <a:ext cx="5637876" cy="1853054"/>
        </p:xfrm>
        <a:graphic>
          <a:graphicData uri="http://schemas.openxmlformats.org/drawingml/2006/table">
            <a:tbl>
              <a:tblPr/>
              <a:tblGrid>
                <a:gridCol w="498970"/>
                <a:gridCol w="1433181"/>
                <a:gridCol w="842174"/>
                <a:gridCol w="765092"/>
                <a:gridCol w="765092"/>
                <a:gridCol w="1333367"/>
              </a:tblGrid>
              <a:tr h="303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(MJm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λ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>
                          <a:sym typeface="Symbol" pitchFamily="18" charset="2"/>
                        </a:rPr>
                        <a:t>(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nm</a:t>
                      </a:r>
                      <a:r>
                        <a:rPr lang="en-US" dirty="0" smtClean="0">
                          <a:sym typeface="Symbol" pitchFamily="18" charset="2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18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8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(m/s)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k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(Wm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-1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j-lt"/>
                        </a:rPr>
                        <a:t>1.66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~100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latin typeface="+mj-lt"/>
                          <a:sym typeface="Symbol" pitchFamily="18" charset="2"/>
                        </a:rPr>
                        <a:t>~60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5000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3550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  <a:sym typeface="Symbol" pitchFamily="18" charset="2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0293" name="Object 5"/>
          <p:cNvGraphicFramePr>
            <a:graphicFrameLocks noChangeAspect="1"/>
          </p:cNvGraphicFramePr>
          <p:nvPr/>
        </p:nvGraphicFramePr>
        <p:xfrm>
          <a:off x="5595938" y="1949450"/>
          <a:ext cx="2314575" cy="912813"/>
        </p:xfrm>
        <a:graphic>
          <a:graphicData uri="http://schemas.openxmlformats.org/presentationml/2006/ole">
            <p:oleObj spid="_x0000_s780293" name="Equation" r:id="rId6" imgW="1091880" imgH="43164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50069" y="6165198"/>
            <a:ext cx="1779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(at room temperature)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More Sophisticated Analytic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8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80" y="1113726"/>
            <a:ext cx="52317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0980" y="2063234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0141" y="2063234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 –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endParaRPr lang="en-US" sz="2000" i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96" y="5940268"/>
            <a:ext cx="3560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/>
              <a:t>Flik</a:t>
            </a:r>
            <a:r>
              <a:rPr lang="en-US" sz="1400" dirty="0" smtClean="0"/>
              <a:t> and </a:t>
            </a:r>
            <a:r>
              <a:rPr lang="en-US" sz="1400" dirty="0" err="1" smtClean="0"/>
              <a:t>Tien</a:t>
            </a:r>
            <a:r>
              <a:rPr lang="en-US" sz="1400" dirty="0" smtClean="0"/>
              <a:t>, J. Heat Transfer (1990)</a:t>
            </a:r>
          </a:p>
        </p:txBody>
      </p:sp>
      <p:pic>
        <p:nvPicPr>
          <p:cNvPr id="781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73" y="3195537"/>
            <a:ext cx="4702875" cy="213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1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7409" y="1982805"/>
            <a:ext cx="4027567" cy="20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1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98" y="4212457"/>
            <a:ext cx="2943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235781" y="5940268"/>
            <a:ext cx="3810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1400" dirty="0" smtClean="0">
                <a:solidFill>
                  <a:srgbClr val="000000"/>
                </a:solidFill>
              </a:rPr>
              <a:t>Goodson, </a:t>
            </a:r>
            <a:r>
              <a:rPr lang="en-US" sz="1400" i="1" dirty="0" err="1" smtClean="0">
                <a:solidFill>
                  <a:srgbClr val="000000"/>
                </a:solidFill>
              </a:rPr>
              <a:t>Annu</a:t>
            </a:r>
            <a:r>
              <a:rPr lang="en-US" sz="1400" i="1" dirty="0" smtClean="0">
                <a:solidFill>
                  <a:srgbClr val="000000"/>
                </a:solidFill>
              </a:rPr>
              <a:t>. Rev. Mater. Sci.</a:t>
            </a:r>
            <a:r>
              <a:rPr lang="en-US" sz="1400" dirty="0" smtClean="0">
                <a:solidFill>
                  <a:srgbClr val="000000"/>
                </a:solidFill>
              </a:rPr>
              <a:t> (1999)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8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238" y="887708"/>
            <a:ext cx="4335634" cy="298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0980" y="5975075"/>
            <a:ext cx="3810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Goodson, </a:t>
            </a:r>
            <a:r>
              <a:rPr lang="en-US" sz="1400" i="1" dirty="0" err="1" smtClean="0"/>
              <a:t>Annu</a:t>
            </a:r>
            <a:r>
              <a:rPr lang="en-US" sz="1400" i="1" dirty="0" smtClean="0"/>
              <a:t>. Rev. Mater. Sci.</a:t>
            </a:r>
            <a:r>
              <a:rPr lang="en-US" sz="1400" dirty="0" smtClean="0"/>
              <a:t> (1999)</a:t>
            </a:r>
          </a:p>
        </p:txBody>
      </p:sp>
      <p:pic>
        <p:nvPicPr>
          <p:cNvPr id="782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701" y="1099386"/>
            <a:ext cx="4094797" cy="261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109" y="3956582"/>
            <a:ext cx="1952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2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7268" y="3966635"/>
            <a:ext cx="3436218" cy="23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23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1632" y="3981265"/>
            <a:ext cx="1807745" cy="156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285259" y="727702"/>
            <a:ext cx="126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00FF"/>
                </a:solidFill>
              </a:rPr>
              <a:t>anisotropy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Onto Nanotubes…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087660"/>
            <a:ext cx="8229600" cy="4591248"/>
          </a:xfrm>
        </p:spPr>
        <p:txBody>
          <a:bodyPr/>
          <a:lstStyle/>
          <a:p>
            <a:r>
              <a:rPr lang="en-US" dirty="0" smtClean="0"/>
              <a:t>Nanowires:</a:t>
            </a:r>
          </a:p>
          <a:p>
            <a:pPr lvl="1"/>
            <a:r>
              <a:rPr lang="en-US" dirty="0" smtClean="0"/>
              <a:t>“Shrunk-down” 3D cylinders of a larger solid (large surface area to volume ratio)</a:t>
            </a:r>
          </a:p>
          <a:p>
            <a:pPr lvl="1"/>
            <a:r>
              <a:rPr lang="en-US" dirty="0" smtClean="0"/>
              <a:t>Diameter d typically &lt; {electron, phonon} bulk MFP </a:t>
            </a:r>
            <a:r>
              <a:rPr lang="el-GR" dirty="0" smtClean="0"/>
              <a:t>Λ</a:t>
            </a:r>
            <a:r>
              <a:rPr lang="en-US" dirty="0" smtClean="0"/>
              <a:t>: surface roughness and grain boundary scattering important</a:t>
            </a:r>
          </a:p>
          <a:p>
            <a:pPr lvl="1"/>
            <a:r>
              <a:rPr lang="en-US" dirty="0" smtClean="0"/>
              <a:t>Quantum confinement does not play a role unless d &lt; {electron, phonon} wavelength </a:t>
            </a:r>
            <a:r>
              <a:rPr lang="el-GR" dirty="0" smtClean="0"/>
              <a:t>λ</a:t>
            </a:r>
            <a:r>
              <a:rPr lang="en-US" dirty="0" smtClean="0"/>
              <a:t> ~ 1-5 nm (rarely!)</a:t>
            </a:r>
          </a:p>
          <a:p>
            <a:r>
              <a:rPr lang="en-US" dirty="0" smtClean="0"/>
              <a:t>Nanotubes:</a:t>
            </a:r>
          </a:p>
          <a:p>
            <a:pPr lvl="1"/>
            <a:r>
              <a:rPr lang="en-US" dirty="0" smtClean="0"/>
              <a:t>“Rolled-up” sheets of a 2D atomic plane</a:t>
            </a:r>
          </a:p>
          <a:p>
            <a:pPr lvl="1"/>
            <a:r>
              <a:rPr lang="en-US" dirty="0" smtClean="0"/>
              <a:t>There is “no” volume, everything is a surface*</a:t>
            </a:r>
          </a:p>
          <a:p>
            <a:pPr lvl="1"/>
            <a:r>
              <a:rPr lang="en-US" dirty="0" smtClean="0"/>
              <a:t>Diameter 1-3 nm (single-wall) comparable to wavelength </a:t>
            </a:r>
            <a:r>
              <a:rPr lang="el-GR" dirty="0" smtClean="0"/>
              <a:t>λ</a:t>
            </a:r>
            <a:r>
              <a:rPr lang="en-US" dirty="0" smtClean="0"/>
              <a:t> so nanotubes do have 1D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229" y="6052961"/>
            <a:ext cx="492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* people usually define “thickness” b ~ 0.34 nm</a:t>
            </a:r>
          </a:p>
        </p:txBody>
      </p:sp>
      <p:pic>
        <p:nvPicPr>
          <p:cNvPr id="6" name="Content Placeholder 4" descr="Eight_Allotropes_of_Carb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7974" y="3240690"/>
            <a:ext cx="1684421" cy="148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4" descr="Eight_Allotropes_of_Carbon.png"/>
          <p:cNvPicPr>
            <a:picLocks noChangeAspect="1"/>
          </p:cNvPicPr>
          <p:nvPr/>
        </p:nvPicPr>
        <p:blipFill>
          <a:blip r:embed="rId4" cstate="print"/>
          <a:srcRect l="38002" t="63424"/>
          <a:stretch>
            <a:fillRect/>
          </a:stretch>
        </p:blipFill>
        <p:spPr bwMode="auto">
          <a:xfrm>
            <a:off x="6762232" y="5255386"/>
            <a:ext cx="1982804" cy="125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128"/>
          <p:cNvSpPr>
            <a:spLocks noChangeShapeType="1"/>
          </p:cNvSpPr>
          <p:nvPr/>
        </p:nvSpPr>
        <p:spPr bwMode="auto">
          <a:xfrm rot="5400000" flipV="1">
            <a:off x="8381675" y="4233447"/>
            <a:ext cx="3200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3720" y="4046280"/>
            <a:ext cx="287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Single-Wall Carbon Nanotubes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 Box 98"/>
          <p:cNvSpPr txBox="1">
            <a:spLocks noChangeArrowheads="1"/>
          </p:cNvSpPr>
          <p:nvPr/>
        </p:nvSpPr>
        <p:spPr bwMode="auto">
          <a:xfrm>
            <a:off x="444500" y="1195388"/>
            <a:ext cx="7038975" cy="25668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682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Tx/>
              <a:buChar char="•"/>
            </a:pPr>
            <a:r>
              <a:rPr lang="en-US" sz="2400" kern="1200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 Carbon nanotube = rolled up graphene sheet</a:t>
            </a:r>
          </a:p>
          <a:p>
            <a:pPr indent="1682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Tx/>
              <a:buChar char="•"/>
            </a:pPr>
            <a:r>
              <a: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kern="1200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Great electrical properties</a:t>
            </a:r>
          </a:p>
          <a:p>
            <a:pPr marL="344488" lvl="1" indent="16668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Semiconducting </a:t>
            </a: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 Transistors</a:t>
            </a:r>
          </a:p>
          <a:p>
            <a:pPr marL="344488" lvl="1" indent="16668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Metallic  Interconnects</a:t>
            </a:r>
          </a:p>
          <a:p>
            <a:pPr marL="344488" lvl="1" indent="16668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Electrical Conductivity </a:t>
            </a:r>
            <a:r>
              <a:rPr lang="el-GR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σ</a:t>
            </a: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  <a:sym typeface="Wingdings" pitchFamily="2" charset="2"/>
              </a:rPr>
              <a:t>≈</a:t>
            </a: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100 x </a:t>
            </a:r>
            <a:r>
              <a:rPr lang="el-GR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σ</a:t>
            </a:r>
            <a:r>
              <a:rPr lang="en-US" sz="1800" kern="1200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Cu</a:t>
            </a:r>
            <a:endParaRPr lang="en-US" sz="18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344488" lvl="1" indent="166688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–"/>
            </a:pP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Thermal Conductivity k </a:t>
            </a:r>
            <a:r>
              <a:rPr lang="en-US" sz="18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  <a:sym typeface="Wingdings" pitchFamily="2" charset="2"/>
              </a:rPr>
              <a:t>≈ </a:t>
            </a:r>
            <a:r>
              <a:rPr lang="en-US" sz="1800" kern="1200" dirty="0" err="1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  <a:sym typeface="Wingdings" pitchFamily="2" charset="2"/>
              </a:rPr>
              <a:t>k</a:t>
            </a:r>
            <a:r>
              <a:rPr lang="en-US" sz="1800" kern="1200" baseline="-25000" dirty="0" err="1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  <a:sym typeface="Wingdings" pitchFamily="2" charset="2"/>
              </a:rPr>
              <a:t>diamond</a:t>
            </a:r>
            <a:r>
              <a:rPr lang="en-US" sz="1800" kern="1200" dirty="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  <a:sym typeface="Wingdings" pitchFamily="2" charset="2"/>
              </a:rPr>
              <a:t> ≈ 5 x </a:t>
            </a:r>
            <a:r>
              <a:rPr lang="en-US" sz="1800" kern="1200" dirty="0" err="1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  <a:sym typeface="Wingdings" pitchFamily="2" charset="2"/>
              </a:rPr>
              <a:t>k</a:t>
            </a:r>
            <a:r>
              <a:rPr lang="en-US" sz="1800" kern="1200" baseline="-25000" dirty="0" err="1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  <a:sym typeface="Wingdings" pitchFamily="2" charset="2"/>
              </a:rPr>
              <a:t>Cu</a:t>
            </a:r>
            <a:endParaRPr lang="el-GR" sz="1800" kern="1200" dirty="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" name="Picture 101"/>
          <p:cNvPicPr>
            <a:picLocks noChangeAspect="1" noChangeArrowheads="1"/>
          </p:cNvPicPr>
          <p:nvPr/>
        </p:nvPicPr>
        <p:blipFill>
          <a:blip r:embed="rId3" cstate="print"/>
          <a:srcRect t="36842" r="10036" b="42105"/>
          <a:stretch>
            <a:fillRect/>
          </a:stretch>
        </p:blipFill>
        <p:spPr bwMode="auto">
          <a:xfrm>
            <a:off x="5864225" y="4311650"/>
            <a:ext cx="2968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2"/>
          <p:cNvSpPr>
            <a:spLocks noChangeAspect="1" noChangeArrowheads="1"/>
          </p:cNvSpPr>
          <p:nvPr/>
        </p:nvSpPr>
        <p:spPr bwMode="auto">
          <a:xfrm>
            <a:off x="5856288" y="4968875"/>
            <a:ext cx="3040062" cy="76835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3"/>
          <p:cNvSpPr>
            <a:spLocks noChangeAspect="1" noChangeArrowheads="1"/>
          </p:cNvSpPr>
          <p:nvPr/>
        </p:nvSpPr>
        <p:spPr bwMode="auto">
          <a:xfrm>
            <a:off x="6230938" y="4541838"/>
            <a:ext cx="2487612" cy="79375"/>
          </a:xfrm>
          <a:prstGeom prst="rect">
            <a:avLst/>
          </a:prstGeom>
          <a:gradFill rotWithShape="0">
            <a:gsLst>
              <a:gs pos="0">
                <a:srgbClr val="567200"/>
              </a:gs>
              <a:gs pos="5000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104"/>
          <p:cNvSpPr>
            <a:spLocks noChangeAspect="1" noChangeArrowheads="1"/>
          </p:cNvSpPr>
          <p:nvPr/>
        </p:nvSpPr>
        <p:spPr bwMode="auto">
          <a:xfrm>
            <a:off x="5856288" y="4465638"/>
            <a:ext cx="639762" cy="77787"/>
          </a:xfrm>
          <a:prstGeom prst="rect">
            <a:avLst/>
          </a:prstGeom>
          <a:gradFill rotWithShape="0">
            <a:gsLst>
              <a:gs pos="0">
                <a:srgbClr val="567200"/>
              </a:gs>
              <a:gs pos="5000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105"/>
          <p:cNvSpPr>
            <a:spLocks noChangeAspect="1" noChangeArrowheads="1"/>
          </p:cNvSpPr>
          <p:nvPr/>
        </p:nvSpPr>
        <p:spPr bwMode="auto">
          <a:xfrm>
            <a:off x="6864350" y="4344988"/>
            <a:ext cx="1025525" cy="19685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6"/>
          <p:cNvSpPr>
            <a:spLocks noChangeAspect="1" noChangeArrowheads="1"/>
          </p:cNvSpPr>
          <p:nvPr/>
        </p:nvSpPr>
        <p:spPr bwMode="auto">
          <a:xfrm>
            <a:off x="8255000" y="4462463"/>
            <a:ext cx="641350" cy="84137"/>
          </a:xfrm>
          <a:prstGeom prst="rect">
            <a:avLst/>
          </a:prstGeom>
          <a:gradFill rotWithShape="0">
            <a:gsLst>
              <a:gs pos="0">
                <a:srgbClr val="567200"/>
              </a:gs>
              <a:gs pos="5000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07"/>
          <p:cNvSpPr>
            <a:spLocks noChangeAspect="1" noChangeArrowheads="1"/>
          </p:cNvSpPr>
          <p:nvPr/>
        </p:nvSpPr>
        <p:spPr bwMode="auto">
          <a:xfrm>
            <a:off x="5856288" y="4806950"/>
            <a:ext cx="3040062" cy="165100"/>
          </a:xfrm>
          <a:prstGeom prst="rect">
            <a:avLst/>
          </a:prstGeom>
          <a:gradFill rotWithShape="0">
            <a:gsLst>
              <a:gs pos="0">
                <a:srgbClr val="393956"/>
              </a:gs>
              <a:gs pos="50000">
                <a:srgbClr val="666699"/>
              </a:gs>
              <a:gs pos="100000">
                <a:srgbClr val="39395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 Box 108"/>
          <p:cNvSpPr txBox="1">
            <a:spLocks noChangeAspect="1" noChangeArrowheads="1"/>
          </p:cNvSpPr>
          <p:nvPr/>
        </p:nvSpPr>
        <p:spPr bwMode="auto">
          <a:xfrm>
            <a:off x="6334125" y="4016375"/>
            <a:ext cx="6397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 Box 109"/>
          <p:cNvSpPr txBox="1">
            <a:spLocks noChangeAspect="1" noChangeArrowheads="1"/>
          </p:cNvSpPr>
          <p:nvPr/>
        </p:nvSpPr>
        <p:spPr bwMode="auto">
          <a:xfrm>
            <a:off x="7935913" y="4016375"/>
            <a:ext cx="641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Line 111"/>
          <p:cNvSpPr>
            <a:spLocks noChangeAspect="1" noChangeShapeType="1"/>
          </p:cNvSpPr>
          <p:nvPr/>
        </p:nvSpPr>
        <p:spPr bwMode="auto">
          <a:xfrm>
            <a:off x="6492875" y="4235450"/>
            <a:ext cx="161925" cy="328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Box 112"/>
          <p:cNvSpPr txBox="1">
            <a:spLocks noChangeAspect="1" noChangeArrowheads="1"/>
          </p:cNvSpPr>
          <p:nvPr/>
        </p:nvSpPr>
        <p:spPr bwMode="auto">
          <a:xfrm>
            <a:off x="6249988" y="3997325"/>
            <a:ext cx="476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HfO</a:t>
            </a:r>
            <a:r>
              <a:rPr lang="en-US" sz="1400" b="1" kern="1200" baseline="-250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13"/>
          <p:cNvSpPr>
            <a:spLocks noChangeAspect="1" noChangeArrowheads="1"/>
          </p:cNvSpPr>
          <p:nvPr/>
        </p:nvSpPr>
        <p:spPr bwMode="auto">
          <a:xfrm>
            <a:off x="8255000" y="4535488"/>
            <a:ext cx="641350" cy="274637"/>
          </a:xfrm>
          <a:prstGeom prst="rect">
            <a:avLst/>
          </a:prstGeom>
          <a:gradFill rotWithShape="0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8" name="Rectangle 114"/>
          <p:cNvSpPr>
            <a:spLocks noChangeAspect="1" noChangeArrowheads="1"/>
          </p:cNvSpPr>
          <p:nvPr/>
        </p:nvSpPr>
        <p:spPr bwMode="auto">
          <a:xfrm>
            <a:off x="5856288" y="4535488"/>
            <a:ext cx="639762" cy="274637"/>
          </a:xfrm>
          <a:prstGeom prst="rect">
            <a:avLst/>
          </a:prstGeom>
          <a:gradFill rotWithShape="0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 Box 115"/>
          <p:cNvSpPr txBox="1">
            <a:spLocks noChangeAspect="1" noChangeArrowheads="1"/>
          </p:cNvSpPr>
          <p:nvPr/>
        </p:nvSpPr>
        <p:spPr bwMode="auto">
          <a:xfrm>
            <a:off x="5913438" y="4557713"/>
            <a:ext cx="512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 (Pd)</a:t>
            </a:r>
          </a:p>
        </p:txBody>
      </p:sp>
      <p:sp>
        <p:nvSpPr>
          <p:cNvPr id="20" name="Text Box 116"/>
          <p:cNvSpPr txBox="1">
            <a:spLocks noChangeAspect="1" noChangeArrowheads="1"/>
          </p:cNvSpPr>
          <p:nvPr/>
        </p:nvSpPr>
        <p:spPr bwMode="auto">
          <a:xfrm>
            <a:off x="8334375" y="4557713"/>
            <a:ext cx="522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 (Pd)</a:t>
            </a:r>
          </a:p>
        </p:txBody>
      </p:sp>
      <p:sp>
        <p:nvSpPr>
          <p:cNvPr id="21" name="Text Box 117"/>
          <p:cNvSpPr txBox="1">
            <a:spLocks noChangeAspect="1" noChangeArrowheads="1"/>
          </p:cNvSpPr>
          <p:nvPr/>
        </p:nvSpPr>
        <p:spPr bwMode="auto">
          <a:xfrm>
            <a:off x="7216775" y="4827588"/>
            <a:ext cx="320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SiO</a:t>
            </a:r>
            <a:r>
              <a:rPr lang="en-US" sz="1200" b="1" kern="1200" baseline="-25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200" b="1" kern="120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 Box 118"/>
          <p:cNvSpPr txBox="1">
            <a:spLocks noChangeAspect="1" noChangeArrowheads="1"/>
          </p:cNvSpPr>
          <p:nvPr/>
        </p:nvSpPr>
        <p:spPr bwMode="auto">
          <a:xfrm>
            <a:off x="6861175" y="4084638"/>
            <a:ext cx="1031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top gate (Al)</a:t>
            </a:r>
          </a:p>
        </p:txBody>
      </p:sp>
      <p:sp>
        <p:nvSpPr>
          <p:cNvPr id="23" name="Line 119"/>
          <p:cNvSpPr>
            <a:spLocks noChangeShapeType="1"/>
          </p:cNvSpPr>
          <p:nvPr/>
        </p:nvSpPr>
        <p:spPr bwMode="auto">
          <a:xfrm flipH="1">
            <a:off x="8007350" y="4243388"/>
            <a:ext cx="230188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ext Box 120"/>
          <p:cNvSpPr txBox="1">
            <a:spLocks noChangeAspect="1" noChangeArrowheads="1"/>
          </p:cNvSpPr>
          <p:nvPr/>
        </p:nvSpPr>
        <p:spPr bwMode="auto">
          <a:xfrm>
            <a:off x="8135938" y="4044950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CNT</a:t>
            </a:r>
          </a:p>
        </p:txBody>
      </p:sp>
      <p:pic>
        <p:nvPicPr>
          <p:cNvPr id="25" name="Content Placeholder 4" descr="Eight_Allotropes_of_Carbo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8046" t="65224" r="1628" b="566"/>
          <a:stretch>
            <a:fillRect/>
          </a:stretch>
        </p:blipFill>
        <p:spPr>
          <a:xfrm>
            <a:off x="6286500" y="2332038"/>
            <a:ext cx="1733550" cy="1057275"/>
          </a:xfrm>
        </p:spPr>
      </p:pic>
      <p:sp>
        <p:nvSpPr>
          <p:cNvPr id="26" name="Line 127"/>
          <p:cNvSpPr>
            <a:spLocks noChangeShapeType="1"/>
          </p:cNvSpPr>
          <p:nvPr/>
        </p:nvSpPr>
        <p:spPr bwMode="auto">
          <a:xfrm>
            <a:off x="6819900" y="2022475"/>
            <a:ext cx="2032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128"/>
          <p:cNvSpPr>
            <a:spLocks noChangeShapeType="1"/>
          </p:cNvSpPr>
          <p:nvPr/>
        </p:nvSpPr>
        <p:spPr bwMode="auto">
          <a:xfrm>
            <a:off x="7350125" y="3043238"/>
            <a:ext cx="207963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Box 130"/>
          <p:cNvSpPr txBox="1">
            <a:spLocks noChangeArrowheads="1"/>
          </p:cNvSpPr>
          <p:nvPr/>
        </p:nvSpPr>
        <p:spPr bwMode="auto">
          <a:xfrm>
            <a:off x="7623175" y="2789238"/>
            <a:ext cx="1219200" cy="3048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rPr>
              <a:t>d ~ 1-3 nm</a:t>
            </a: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6283325" y="3297238"/>
            <a:ext cx="242888" cy="260350"/>
          </a:xfrm>
          <a:prstGeom prst="rect">
            <a:avLst/>
          </a:prstGeom>
          <a:solidFill>
            <a:schemeClr val="bg1"/>
          </a:solidFill>
          <a:ln w="1587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444500" y="4075113"/>
            <a:ext cx="5192713" cy="1661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682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Tx/>
              <a:buChar char="•"/>
            </a:pPr>
            <a:r>
              <a:rPr lang="en-US" sz="2400" kern="1200" dirty="0">
                <a:solidFill>
                  <a:srgbClr val="333399"/>
                </a:solidFill>
                <a:latin typeface="Arial" pitchFamily="34" charset="0"/>
                <a:ea typeface="+mn-ea"/>
                <a:cs typeface="Arial" pitchFamily="34" charset="0"/>
              </a:rPr>
              <a:t> Nanotube challenges:</a:t>
            </a:r>
          </a:p>
          <a:p>
            <a:pPr marL="341313" lvl="1" indent="1682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–"/>
            </a:pP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Reproducible growth</a:t>
            </a:r>
          </a:p>
          <a:p>
            <a:pPr marL="341313" lvl="1" indent="1682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–"/>
            </a:pP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Control of electrical and thermal properties</a:t>
            </a:r>
          </a:p>
          <a:p>
            <a:pPr marL="341313" lvl="1" indent="168275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Arial" pitchFamily="34" charset="0"/>
              <a:buChar char="–"/>
            </a:pPr>
            <a:r>
              <a:rPr lang="en-US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Going “from one to a billion”</a:t>
            </a:r>
            <a:endParaRPr lang="el-GR" sz="1800" kern="1200" dirty="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CVD Growth at ~900 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8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206713"/>
            <a:ext cx="83439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551545" cy="615553"/>
          </a:xfrm>
        </p:spPr>
        <p:txBody>
          <a:bodyPr/>
          <a:lstStyle/>
          <a:p>
            <a:r>
              <a:rPr lang="en-US" sz="3400" dirty="0" smtClean="0"/>
              <a:t>Fe </a:t>
            </a:r>
            <a:r>
              <a:rPr lang="en-US" sz="3400" dirty="0" err="1" smtClean="0"/>
              <a:t>Nanoparticle</a:t>
            </a:r>
            <a:r>
              <a:rPr lang="en-US" sz="3400" dirty="0" smtClean="0"/>
              <a:t>-Assisted Nanotube Growth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2489"/>
            <a:ext cx="8503920" cy="18384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Particle size corresponds to nanotube diameter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Catalytic particles (“active end”) remain stuck to substrate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other end is dome-closed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Base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8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403" y="980473"/>
            <a:ext cx="7029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9589" y="6039251"/>
            <a:ext cx="2190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Water-Assisted CVD and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2525"/>
            <a:ext cx="3835667" cy="1900182"/>
          </a:xfrm>
        </p:spPr>
        <p:txBody>
          <a:bodyPr/>
          <a:lstStyle/>
          <a:p>
            <a:r>
              <a:rPr lang="en-US" sz="2000" dirty="0" smtClean="0"/>
              <a:t>People can also grow “macroscopic” nanotube-based structures</a:t>
            </a:r>
          </a:p>
          <a:p>
            <a:r>
              <a:rPr lang="en-US" sz="2000" dirty="0" smtClean="0"/>
              <a:t>Nanotubes break down at ~600 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in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1000 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in N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94627" name="Picture 3"/>
          <p:cNvPicPr>
            <a:picLocks noChangeAspect="1" noChangeArrowheads="1"/>
          </p:cNvPicPr>
          <p:nvPr/>
        </p:nvPicPr>
        <p:blipFill>
          <a:blip r:embed="rId3" cstate="print"/>
          <a:srcRect b="67529"/>
          <a:stretch>
            <a:fillRect/>
          </a:stretch>
        </p:blipFill>
        <p:spPr bwMode="auto">
          <a:xfrm>
            <a:off x="4430930" y="1091219"/>
            <a:ext cx="4286250" cy="15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27771" y="6129077"/>
            <a:ext cx="2616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/>
              <a:t>Hata</a:t>
            </a:r>
            <a:r>
              <a:rPr lang="en-US" sz="1400" dirty="0" smtClean="0"/>
              <a:t> et al., </a:t>
            </a:r>
            <a:r>
              <a:rPr lang="en-US" sz="1400" i="1" dirty="0" smtClean="0"/>
              <a:t>Science</a:t>
            </a:r>
            <a:r>
              <a:rPr lang="en-US" sz="1400" dirty="0" smtClean="0"/>
              <a:t> (2004)</a:t>
            </a:r>
          </a:p>
        </p:txBody>
      </p:sp>
      <p:pic>
        <p:nvPicPr>
          <p:cNvPr id="794628" name="Picture 4"/>
          <p:cNvPicPr>
            <a:picLocks noChangeAspect="1" noChangeArrowheads="1"/>
          </p:cNvPicPr>
          <p:nvPr/>
        </p:nvPicPr>
        <p:blipFill>
          <a:blip r:embed="rId4" cstate="print"/>
          <a:srcRect b="49785"/>
          <a:stretch>
            <a:fillRect/>
          </a:stretch>
        </p:blipFill>
        <p:spPr bwMode="auto">
          <a:xfrm>
            <a:off x="195365" y="3102497"/>
            <a:ext cx="3118942" cy="213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t="50821"/>
          <a:stretch>
            <a:fillRect/>
          </a:stretch>
        </p:blipFill>
        <p:spPr bwMode="auto">
          <a:xfrm>
            <a:off x="3273844" y="4138864"/>
            <a:ext cx="3121819" cy="20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32672" r="50000"/>
          <a:stretch>
            <a:fillRect/>
          </a:stretch>
        </p:blipFill>
        <p:spPr bwMode="auto">
          <a:xfrm>
            <a:off x="6574055" y="2656573"/>
            <a:ext cx="2143125" cy="322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81349" y="5328576"/>
            <a:ext cx="683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in N</a:t>
            </a:r>
            <a:r>
              <a:rPr lang="en-US" sz="1600" baseline="-25000" dirty="0" smtClean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032" y="4383696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in O</a:t>
            </a:r>
            <a:r>
              <a:rPr lang="en-US" sz="1600" baseline="-25000" dirty="0" smtClean="0">
                <a:solidFill>
                  <a:srgbClr val="0000FF"/>
                </a:solidFill>
              </a:rPr>
              <a:t>2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5411788" y="2119313"/>
            <a:ext cx="3149600" cy="4038600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AutoShape 19"/>
          <p:cNvSpPr>
            <a:spLocks noChangeArrowheads="1"/>
          </p:cNvSpPr>
          <p:nvPr/>
        </p:nvSpPr>
        <p:spPr bwMode="auto">
          <a:xfrm rot="2735904">
            <a:off x="7151688" y="1839912"/>
            <a:ext cx="793750" cy="866775"/>
          </a:xfrm>
          <a:prstGeom prst="irregularSeal2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3" name="Line 27"/>
          <p:cNvSpPr>
            <a:spLocks noChangeShapeType="1"/>
          </p:cNvSpPr>
          <p:nvPr/>
        </p:nvSpPr>
        <p:spPr bwMode="auto">
          <a:xfrm flipV="1">
            <a:off x="5643563" y="3541713"/>
            <a:ext cx="2638425" cy="2198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Text Box 29"/>
          <p:cNvSpPr txBox="1">
            <a:spLocks noChangeArrowheads="1"/>
          </p:cNvSpPr>
          <p:nvPr/>
        </p:nvSpPr>
        <p:spPr bwMode="auto">
          <a:xfrm>
            <a:off x="6961188" y="4654550"/>
            <a:ext cx="1171575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  <a:r>
              <a:rPr lang="en-US"/>
              <a:t> ~ 200 nm</a:t>
            </a:r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8191500" y="5830888"/>
            <a:ext cx="34448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</a:t>
            </a:r>
          </a:p>
        </p:txBody>
      </p:sp>
      <p:sp>
        <p:nvSpPr>
          <p:cNvPr id="173095" name="Line 39"/>
          <p:cNvSpPr>
            <a:spLocks noChangeShapeType="1"/>
          </p:cNvSpPr>
          <p:nvPr/>
        </p:nvSpPr>
        <p:spPr bwMode="auto">
          <a:xfrm>
            <a:off x="6870700" y="2384425"/>
            <a:ext cx="763588" cy="463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96" name="Text Box 40"/>
          <p:cNvSpPr txBox="1">
            <a:spLocks noChangeArrowheads="1"/>
          </p:cNvSpPr>
          <p:nvPr/>
        </p:nvSpPr>
        <p:spPr bwMode="auto">
          <a:xfrm>
            <a:off x="7015163" y="2579688"/>
            <a:ext cx="311150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3112" name="Line 56"/>
          <p:cNvSpPr>
            <a:spLocks noChangeShapeType="1"/>
          </p:cNvSpPr>
          <p:nvPr/>
        </p:nvSpPr>
        <p:spPr bwMode="auto">
          <a:xfrm flipH="1">
            <a:off x="5846763" y="2414588"/>
            <a:ext cx="833437" cy="184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3" name="Line 57"/>
          <p:cNvSpPr>
            <a:spLocks noChangeShapeType="1"/>
          </p:cNvSpPr>
          <p:nvPr/>
        </p:nvSpPr>
        <p:spPr bwMode="auto">
          <a:xfrm flipH="1">
            <a:off x="6429375" y="2847975"/>
            <a:ext cx="533400" cy="693738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4" name="Line 58"/>
          <p:cNvSpPr>
            <a:spLocks noChangeShapeType="1"/>
          </p:cNvSpPr>
          <p:nvPr/>
        </p:nvSpPr>
        <p:spPr bwMode="auto">
          <a:xfrm>
            <a:off x="7621588" y="2976563"/>
            <a:ext cx="163512" cy="750887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115" name="Line 59"/>
          <p:cNvSpPr>
            <a:spLocks noChangeShapeType="1"/>
          </p:cNvSpPr>
          <p:nvPr/>
        </p:nvSpPr>
        <p:spPr bwMode="auto">
          <a:xfrm>
            <a:off x="7986713" y="2557463"/>
            <a:ext cx="404812" cy="290512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411788" y="2395538"/>
            <a:ext cx="3170237" cy="3773487"/>
            <a:chOff x="3369" y="1509"/>
            <a:chExt cx="1997" cy="2377"/>
          </a:xfrm>
        </p:grpSpPr>
        <p:sp>
          <p:nvSpPr>
            <p:cNvPr id="173099" name="Rectangle 43" descr="Newsprint"/>
            <p:cNvSpPr>
              <a:spLocks noChangeArrowheads="1"/>
            </p:cNvSpPr>
            <p:nvPr/>
          </p:nvSpPr>
          <p:spPr bwMode="auto">
            <a:xfrm>
              <a:off x="3370" y="1509"/>
              <a:ext cx="1983" cy="1531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0" name="Rectangle 44"/>
            <p:cNvSpPr>
              <a:spLocks noChangeArrowheads="1"/>
            </p:cNvSpPr>
            <p:nvPr/>
          </p:nvSpPr>
          <p:spPr bwMode="auto">
            <a:xfrm>
              <a:off x="3369" y="3040"/>
              <a:ext cx="1987" cy="846"/>
            </a:xfrm>
            <a:prstGeom prst="rect">
              <a:avLst/>
            </a:prstGeom>
            <a:solidFill>
              <a:srgbClr val="DDDDD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5119" y="3664"/>
              <a:ext cx="21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Si</a:t>
              </a:r>
            </a:p>
          </p:txBody>
        </p:sp>
        <p:sp>
          <p:nvSpPr>
            <p:cNvPr id="173102" name="Text Box 46"/>
            <p:cNvSpPr txBox="1">
              <a:spLocks noChangeArrowheads="1"/>
            </p:cNvSpPr>
            <p:nvPr/>
          </p:nvSpPr>
          <p:spPr bwMode="auto">
            <a:xfrm>
              <a:off x="5062" y="2825"/>
              <a:ext cx="30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Ox</a:t>
              </a:r>
            </a:p>
          </p:txBody>
        </p:sp>
      </p:grp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414338" y="4035425"/>
            <a:ext cx="49482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</a:rPr>
              <a:t>Size and Non-Equilibrium Effects</a:t>
            </a:r>
            <a:endParaRPr lang="en-US" sz="2000" dirty="0">
              <a:latin typeface="Arial" pitchFamily="34" charset="0"/>
            </a:endParaRPr>
          </a:p>
          <a:p>
            <a:pPr marL="685800" lvl="2" indent="-228600" algn="l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optical-acoustic</a:t>
            </a:r>
            <a:endParaRPr lang="en-US" sz="1800" dirty="0">
              <a:solidFill>
                <a:schemeClr val="accent2"/>
              </a:solidFill>
              <a:latin typeface="Arial" pitchFamily="34" charset="0"/>
            </a:endParaRPr>
          </a:p>
          <a:p>
            <a:pPr marL="685800" lvl="2" indent="-228600" algn="l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small heat source</a:t>
            </a:r>
          </a:p>
          <a:p>
            <a:pPr marL="685800" lvl="2" indent="-228600" algn="l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impurity scattering</a:t>
            </a:r>
          </a:p>
          <a:p>
            <a:pPr marL="685800" lvl="2" indent="-228600" algn="l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boundary scattering</a:t>
            </a:r>
          </a:p>
          <a:p>
            <a:pPr marL="685800" lvl="2" indent="-228600" algn="l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boundary 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resistance</a:t>
            </a:r>
            <a:endParaRPr lang="en-US" sz="18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414338" y="1082675"/>
            <a:ext cx="4357687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>
                <a:latin typeface="Arial" pitchFamily="34" charset="0"/>
              </a:rPr>
              <a:t>Macroscale</a:t>
            </a:r>
            <a:r>
              <a:rPr lang="en-US" sz="2800" dirty="0">
                <a:latin typeface="Arial" pitchFamily="34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D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&gt;&gt; </a:t>
            </a:r>
            <a:r>
              <a:rPr lang="en-US" sz="30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800" dirty="0">
                <a:latin typeface="Arial" pitchFamily="34" charset="0"/>
              </a:rPr>
              <a:t>)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>
              <a:latin typeface="Arial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</a:rPr>
              <a:t>Nanoscale (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D &lt; </a:t>
            </a:r>
            <a:r>
              <a:rPr lang="en-US" sz="30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800" dirty="0">
                <a:latin typeface="Arial" pitchFamily="34" charset="0"/>
              </a:rPr>
              <a:t>)</a:t>
            </a:r>
          </a:p>
        </p:txBody>
      </p:sp>
      <p:graphicFrame>
        <p:nvGraphicFramePr>
          <p:cNvPr id="202752" name="Object 0"/>
          <p:cNvGraphicFramePr>
            <a:graphicFrameLocks noChangeAspect="1"/>
          </p:cNvGraphicFramePr>
          <p:nvPr/>
        </p:nvGraphicFramePr>
        <p:xfrm>
          <a:off x="984250" y="1665288"/>
          <a:ext cx="2736850" cy="666750"/>
        </p:xfrm>
        <a:graphic>
          <a:graphicData uri="http://schemas.openxmlformats.org/presentationml/2006/ole">
            <p:oleObj spid="_x0000_s752642" name="Equation" r:id="rId5" imgW="1498320" imgH="393480" progId="Equation.3">
              <p:embed/>
            </p:oleObj>
          </a:graphicData>
        </a:graphic>
      </p:graphicFrame>
      <p:graphicFrame>
        <p:nvGraphicFramePr>
          <p:cNvPr id="202753" name="Object 1"/>
          <p:cNvGraphicFramePr>
            <a:graphicFrameLocks noChangeAspect="1"/>
          </p:cNvGraphicFramePr>
          <p:nvPr/>
        </p:nvGraphicFramePr>
        <p:xfrm>
          <a:off x="984250" y="3094038"/>
          <a:ext cx="2778125" cy="766762"/>
        </p:xfrm>
        <a:graphic>
          <a:graphicData uri="http://schemas.openxmlformats.org/presentationml/2006/ole">
            <p:oleObj spid="_x0000_s752643" name="Equation" r:id="rId6" imgW="1688760" imgH="469800" progId="Equation.3">
              <p:embed/>
            </p:oleObj>
          </a:graphicData>
        </a:graphic>
      </p:graphicFrame>
      <p:sp>
        <p:nvSpPr>
          <p:cNvPr id="17306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71475" y="207963"/>
            <a:ext cx="7967663" cy="646331"/>
          </a:xfrm>
        </p:spPr>
        <p:txBody>
          <a:bodyPr/>
          <a:lstStyle/>
          <a:p>
            <a:r>
              <a:rPr lang="en-US" dirty="0" smtClean="0"/>
              <a:t>“Sub-Continuum” Energy </a:t>
            </a:r>
            <a:r>
              <a:rPr lang="en-US" dirty="0"/>
              <a:t>Transport</a:t>
            </a:r>
          </a:p>
        </p:txBody>
      </p:sp>
      <p:sp>
        <p:nvSpPr>
          <p:cNvPr id="173076" name="Rectangle 20" descr="Newsprint"/>
          <p:cNvSpPr>
            <a:spLocks noChangeArrowheads="1"/>
          </p:cNvSpPr>
          <p:nvPr/>
        </p:nvSpPr>
        <p:spPr bwMode="auto">
          <a:xfrm>
            <a:off x="5411788" y="1319213"/>
            <a:ext cx="3148012" cy="809625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7" name="Rectangle 21" descr="Walnut"/>
          <p:cNvSpPr>
            <a:spLocks noChangeArrowheads="1"/>
          </p:cNvSpPr>
          <p:nvPr/>
        </p:nvSpPr>
        <p:spPr bwMode="auto">
          <a:xfrm>
            <a:off x="6551613" y="1327150"/>
            <a:ext cx="868362" cy="708025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Rectangle 23" descr="Walnut"/>
          <p:cNvSpPr>
            <a:spLocks noChangeArrowheads="1"/>
          </p:cNvSpPr>
          <p:nvPr/>
        </p:nvSpPr>
        <p:spPr bwMode="auto">
          <a:xfrm>
            <a:off x="5419725" y="1320800"/>
            <a:ext cx="220663" cy="800100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2" name="Rectangle 26" descr="Walnut"/>
          <p:cNvSpPr>
            <a:spLocks noChangeArrowheads="1"/>
          </p:cNvSpPr>
          <p:nvPr/>
        </p:nvSpPr>
        <p:spPr bwMode="auto">
          <a:xfrm>
            <a:off x="8339138" y="1322388"/>
            <a:ext cx="223837" cy="800100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Text Box 31"/>
          <p:cNvSpPr txBox="1">
            <a:spLocks noChangeArrowheads="1"/>
          </p:cNvSpPr>
          <p:nvPr/>
        </p:nvSpPr>
        <p:spPr bwMode="auto">
          <a:xfrm>
            <a:off x="5632450" y="1316038"/>
            <a:ext cx="415925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Ox</a:t>
            </a:r>
          </a:p>
        </p:txBody>
      </p:sp>
      <p:sp>
        <p:nvSpPr>
          <p:cNvPr id="173088" name="Text Box 32"/>
          <p:cNvSpPr txBox="1">
            <a:spLocks noChangeArrowheads="1"/>
          </p:cNvSpPr>
          <p:nvPr/>
        </p:nvSpPr>
        <p:spPr bwMode="auto">
          <a:xfrm>
            <a:off x="7026275" y="1314450"/>
            <a:ext cx="43021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783263" y="1866900"/>
            <a:ext cx="3319462" cy="809625"/>
            <a:chOff x="3603" y="1176"/>
            <a:chExt cx="2091" cy="510"/>
          </a:xfrm>
        </p:grpSpPr>
        <p:sp>
          <p:nvSpPr>
            <p:cNvPr id="173103" name="Freeform 47"/>
            <p:cNvSpPr>
              <a:spLocks/>
            </p:cNvSpPr>
            <p:nvPr/>
          </p:nvSpPr>
          <p:spPr bwMode="auto">
            <a:xfrm>
              <a:off x="3603" y="1349"/>
              <a:ext cx="1013" cy="160"/>
            </a:xfrm>
            <a:custGeom>
              <a:avLst/>
              <a:gdLst/>
              <a:ahLst/>
              <a:cxnLst>
                <a:cxn ang="0">
                  <a:pos x="1013" y="29"/>
                </a:cxn>
                <a:cxn ang="0">
                  <a:pos x="670" y="160"/>
                </a:cxn>
                <a:cxn ang="0">
                  <a:pos x="481" y="0"/>
                </a:cxn>
                <a:cxn ang="0">
                  <a:pos x="372" y="160"/>
                </a:cxn>
                <a:cxn ang="0">
                  <a:pos x="0" y="58"/>
                </a:cxn>
              </a:cxnLst>
              <a:rect l="0" t="0" r="r" b="b"/>
              <a:pathLst>
                <a:path w="1013" h="160">
                  <a:moveTo>
                    <a:pt x="1013" y="29"/>
                  </a:moveTo>
                  <a:lnTo>
                    <a:pt x="670" y="160"/>
                  </a:lnTo>
                  <a:lnTo>
                    <a:pt x="481" y="0"/>
                  </a:lnTo>
                  <a:lnTo>
                    <a:pt x="372" y="160"/>
                  </a:lnTo>
                  <a:lnTo>
                    <a:pt x="0" y="58"/>
                  </a:lnTo>
                </a:path>
              </a:pathLst>
            </a:custGeom>
            <a:noFill/>
            <a:ln w="31750" cap="flat" cmpd="sng">
              <a:solidFill>
                <a:schemeClr val="tx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4" name="Line 48"/>
            <p:cNvSpPr>
              <a:spLocks noChangeShapeType="1"/>
            </p:cNvSpPr>
            <p:nvPr/>
          </p:nvSpPr>
          <p:spPr bwMode="auto">
            <a:xfrm>
              <a:off x="5432" y="1252"/>
              <a:ext cx="2" cy="3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5" name="Line 49"/>
            <p:cNvSpPr>
              <a:spLocks noChangeShapeType="1"/>
            </p:cNvSpPr>
            <p:nvPr/>
          </p:nvSpPr>
          <p:spPr bwMode="auto">
            <a:xfrm flipH="1" flipV="1">
              <a:off x="5433" y="1506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6" name="Line 50"/>
            <p:cNvSpPr>
              <a:spLocks noChangeShapeType="1"/>
            </p:cNvSpPr>
            <p:nvPr/>
          </p:nvSpPr>
          <p:spPr bwMode="auto">
            <a:xfrm>
              <a:off x="5433" y="1176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7" name="Line 51"/>
            <p:cNvSpPr>
              <a:spLocks noChangeShapeType="1"/>
            </p:cNvSpPr>
            <p:nvPr/>
          </p:nvSpPr>
          <p:spPr bwMode="auto">
            <a:xfrm flipH="1">
              <a:off x="5383" y="1506"/>
              <a:ext cx="99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8" name="Line 52"/>
            <p:cNvSpPr>
              <a:spLocks noChangeShapeType="1"/>
            </p:cNvSpPr>
            <p:nvPr/>
          </p:nvSpPr>
          <p:spPr bwMode="auto">
            <a:xfrm flipH="1">
              <a:off x="5384" y="1338"/>
              <a:ext cx="99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09" name="Text Box 53"/>
            <p:cNvSpPr txBox="1">
              <a:spLocks noChangeArrowheads="1"/>
            </p:cNvSpPr>
            <p:nvPr/>
          </p:nvSpPr>
          <p:spPr bwMode="auto">
            <a:xfrm>
              <a:off x="5416" y="1323"/>
              <a:ext cx="278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 err="1"/>
                <a:t>t</a:t>
              </a:r>
              <a:r>
                <a:rPr lang="en-US" sz="1800" baseline="-25000" dirty="0" err="1"/>
                <a:t>si</a:t>
              </a:r>
              <a:endParaRPr lang="en-US" baseline="-25000" dirty="0"/>
            </a:p>
          </p:txBody>
        </p:sp>
      </p:grpSp>
    </p:spTree>
  </p:cSld>
  <p:clrMapOvr>
    <a:masterClrMapping/>
  </p:clrMapOvr>
  <p:transition advTm="763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57" y="891052"/>
            <a:ext cx="43148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609297" cy="646331"/>
          </a:xfrm>
        </p:spPr>
        <p:txBody>
          <a:bodyPr/>
          <a:lstStyle/>
          <a:p>
            <a:r>
              <a:rPr lang="en-US" dirty="0" smtClean="0"/>
              <a:t>Graphite Electronic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96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3211" y="2939555"/>
            <a:ext cx="2950187" cy="17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4626" name="Picture 2"/>
          <p:cNvPicPr>
            <a:picLocks noChangeAspect="1" noChangeArrowheads="1"/>
          </p:cNvPicPr>
          <p:nvPr/>
        </p:nvPicPr>
        <p:blipFill>
          <a:blip r:embed="rId5" cstate="print"/>
          <a:srcRect l="69808"/>
          <a:stretch>
            <a:fillRect/>
          </a:stretch>
        </p:blipFill>
        <p:spPr bwMode="auto">
          <a:xfrm>
            <a:off x="3590223" y="4025179"/>
            <a:ext cx="187788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35789" r="36046"/>
          <a:stretch>
            <a:fillRect/>
          </a:stretch>
        </p:blipFill>
        <p:spPr bwMode="auto">
          <a:xfrm>
            <a:off x="1915428" y="4025179"/>
            <a:ext cx="175179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r="69138"/>
          <a:stretch>
            <a:fillRect/>
          </a:stretch>
        </p:blipFill>
        <p:spPr bwMode="auto">
          <a:xfrm>
            <a:off x="105875" y="4025179"/>
            <a:ext cx="19195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 bwMode="auto">
          <a:xfrm>
            <a:off x="1106904" y="2611817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8638" y="4641143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Line 128"/>
          <p:cNvSpPr>
            <a:spLocks noChangeShapeType="1"/>
          </p:cNvSpPr>
          <p:nvPr/>
        </p:nvSpPr>
        <p:spPr bwMode="auto">
          <a:xfrm>
            <a:off x="1520792" y="3025700"/>
            <a:ext cx="2849077" cy="172292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lg" len="lg"/>
            <a:tailEnd type="arrow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Content Placeholder 4" descr="Eight_Allotropes_of_Carb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7204" y="945333"/>
            <a:ext cx="2069433" cy="182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 bwMode="auto">
          <a:xfrm>
            <a:off x="2923512" y="1374329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Line 128"/>
          <p:cNvSpPr>
            <a:spLocks noChangeShapeType="1"/>
          </p:cNvSpPr>
          <p:nvPr/>
        </p:nvSpPr>
        <p:spPr bwMode="auto">
          <a:xfrm>
            <a:off x="3246121" y="1810513"/>
            <a:ext cx="1188720" cy="284378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lg" len="lg"/>
            <a:tailEnd type="arrow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Line 128"/>
          <p:cNvSpPr>
            <a:spLocks noChangeShapeType="1"/>
          </p:cNvSpPr>
          <p:nvPr/>
        </p:nvSpPr>
        <p:spPr bwMode="auto">
          <a:xfrm flipV="1">
            <a:off x="1527049" y="1746502"/>
            <a:ext cx="1399032" cy="90525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lg" len="lg"/>
            <a:tailEnd type="arrow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Line 128"/>
          <p:cNvSpPr>
            <a:spLocks noChangeShapeType="1"/>
          </p:cNvSpPr>
          <p:nvPr/>
        </p:nvSpPr>
        <p:spPr bwMode="auto">
          <a:xfrm rot="5400000" flipV="1">
            <a:off x="7416983" y="2162331"/>
            <a:ext cx="34747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1888" y="1961448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~ 3.4 Å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128"/>
          <p:cNvSpPr>
            <a:spLocks noChangeShapeType="1"/>
          </p:cNvSpPr>
          <p:nvPr/>
        </p:nvSpPr>
        <p:spPr bwMode="auto">
          <a:xfrm rot="10800000" flipV="1">
            <a:off x="6398951" y="4865907"/>
            <a:ext cx="2743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0080" y="4948488"/>
            <a:ext cx="137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cap="all" baseline="-25000" dirty="0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~ 1.42 Å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10080" y="5430072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cap="all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cap="all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| = √3</a:t>
            </a: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cap="all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89504" y="6132945"/>
            <a:ext cx="625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hlinkClick r:id="rId7"/>
              </a:rPr>
              <a:t>http://www.photon.t.u-tokyo.ac.jp/~maruyama/kataura/discussions.html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6157" y="3703408"/>
            <a:ext cx="6873240" cy="283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5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342" y="215503"/>
            <a:ext cx="6984632" cy="343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19768" y="125128"/>
            <a:ext cx="5457525" cy="78931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86406" y="125128"/>
            <a:ext cx="1297807" cy="58557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Nanotube Electronic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800" y="6141577"/>
            <a:ext cx="533400" cy="184666"/>
          </a:xfrm>
        </p:spPr>
        <p:txBody>
          <a:bodyPr/>
          <a:lstStyle/>
          <a:p>
            <a:fld id="{F3DB7220-4BF1-447B-B55F-9D0B4B1941C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Line 128"/>
          <p:cNvSpPr>
            <a:spLocks noChangeShapeType="1"/>
          </p:cNvSpPr>
          <p:nvPr/>
        </p:nvSpPr>
        <p:spPr bwMode="auto">
          <a:xfrm flipV="1">
            <a:off x="7459577" y="2127198"/>
            <a:ext cx="789271" cy="2406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non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9224" y="1925069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 &gt; 0</a:t>
            </a:r>
            <a:endParaRPr lang="en-US" sz="1600" baseline="-25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102866" y="70105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 = 0</a:t>
            </a:r>
            <a:endParaRPr lang="en-US" sz="1600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063563" y="5475187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 &gt; 0</a:t>
            </a:r>
            <a:endParaRPr lang="en-US" sz="1600" baseline="-25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063563" y="4000917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 = 0</a:t>
            </a:r>
            <a:endParaRPr lang="en-US" sz="1600" baseline="-25000" dirty="0" smtClean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972342" y="3955221"/>
            <a:ext cx="4428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Collins and </a:t>
            </a:r>
            <a:r>
              <a:rPr lang="en-US" sz="1400" dirty="0" err="1" smtClean="0"/>
              <a:t>Avouris</a:t>
            </a:r>
            <a:r>
              <a:rPr lang="en-US" sz="1400" dirty="0" smtClean="0"/>
              <a:t>, </a:t>
            </a:r>
            <a:r>
              <a:rPr lang="en-US" sz="1400" i="1" dirty="0" smtClean="0"/>
              <a:t>Scientific American</a:t>
            </a:r>
            <a:r>
              <a:rPr lang="en-US" sz="1400" dirty="0" smtClean="0"/>
              <a:t> (2000)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0707" y="1625538"/>
            <a:ext cx="4189285" cy="34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Gap Variation with Diameter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57073"/>
            <a:ext cx="3893419" cy="8991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Red: metallic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Black: semiconducting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5" descr="Kataura_Plot.gif"/>
          <p:cNvPicPr>
            <a:picLocks noChangeAspect="1"/>
          </p:cNvPicPr>
          <p:nvPr/>
        </p:nvPicPr>
        <p:blipFill>
          <a:blip r:embed="rId4" cstate="print"/>
          <a:srcRect t="7258"/>
          <a:stretch>
            <a:fillRect/>
          </a:stretch>
        </p:blipFill>
        <p:spPr bwMode="auto">
          <a:xfrm>
            <a:off x="157529" y="2020824"/>
            <a:ext cx="4026759" cy="408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89158" y="6106440"/>
            <a:ext cx="56548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http://www.photon.t.u-tokyo.ac.jp/~maruyama/kataura/kataura.html</a:t>
            </a:r>
            <a:endParaRPr lang="en-US" dirty="0"/>
          </a:p>
        </p:txBody>
      </p:sp>
      <p:sp>
        <p:nvSpPr>
          <p:cNvPr id="15" name="Line 128"/>
          <p:cNvSpPr>
            <a:spLocks noChangeShapeType="1"/>
          </p:cNvSpPr>
          <p:nvPr/>
        </p:nvSpPr>
        <p:spPr bwMode="auto">
          <a:xfrm flipH="1" flipV="1">
            <a:off x="7962498" y="2697479"/>
            <a:ext cx="0" cy="4114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2712" y="275234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11,M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8296" y="4505131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11,M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8296" y="352852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22,M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6012" y="397732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22,S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4532" y="4827848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11,S</a:t>
            </a:r>
            <a:r>
              <a:rPr lang="en-US" sz="1400" dirty="0" smtClean="0"/>
              <a:t> = E</a:t>
            </a:r>
            <a:r>
              <a:rPr lang="en-US" sz="1400" baseline="-25000" dirty="0" smtClean="0"/>
              <a:t>G</a:t>
            </a:r>
            <a:endParaRPr lang="en-US" sz="1400" dirty="0" smtClean="0"/>
          </a:p>
          <a:p>
            <a:r>
              <a:rPr lang="en-US" sz="1400" dirty="0" smtClean="0"/>
              <a:t>≈ 0.8/d</a:t>
            </a:r>
            <a:endParaRPr lang="en-US" sz="1400" baseline="-250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886758" y="1346019"/>
            <a:ext cx="310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/>
              <a:t>Charlier</a:t>
            </a:r>
            <a:r>
              <a:rPr lang="en-US" sz="1400" dirty="0" smtClean="0"/>
              <a:t>, </a:t>
            </a:r>
            <a:r>
              <a:rPr lang="en-US" sz="1400" i="1" dirty="0" smtClean="0"/>
              <a:t>Rev. Mod. Phys.</a:t>
            </a:r>
            <a:r>
              <a:rPr lang="en-US" sz="1400" dirty="0" smtClean="0"/>
              <a:t> (2007)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62580" y="5887539"/>
            <a:ext cx="1453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“</a:t>
            </a:r>
            <a:r>
              <a:rPr lang="en-US" sz="1400" dirty="0" err="1" smtClean="0"/>
              <a:t>Kataura</a:t>
            </a:r>
            <a:r>
              <a:rPr lang="en-US" sz="1400" dirty="0" smtClean="0"/>
              <a:t> plot”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542" y="1077829"/>
            <a:ext cx="3257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Nanotube Current Density ~ 10</a:t>
            </a:r>
            <a:r>
              <a:rPr lang="en-US" baseline="30000" dirty="0" smtClean="0"/>
              <a:t>9</a:t>
            </a:r>
            <a:r>
              <a:rPr lang="en-US" dirty="0" smtClean="0"/>
              <a:t> A/cm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900"/>
            <a:ext cx="4325112" cy="2342949"/>
          </a:xfrm>
        </p:spPr>
        <p:txBody>
          <a:bodyPr/>
          <a:lstStyle/>
          <a:p>
            <a:r>
              <a:rPr lang="en-US" dirty="0" smtClean="0"/>
              <a:t>Nanotubes are nearly </a:t>
            </a:r>
            <a:r>
              <a:rPr lang="en-US" i="1" dirty="0" smtClean="0"/>
              <a:t>ballistic </a:t>
            </a:r>
            <a:r>
              <a:rPr lang="en-US" dirty="0" smtClean="0"/>
              <a:t>conductors up to room temperature</a:t>
            </a:r>
          </a:p>
          <a:p>
            <a:r>
              <a:rPr lang="en-US" dirty="0" smtClean="0"/>
              <a:t>Electron mean free path ~ 100-1000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101"/>
          <p:cNvPicPr>
            <a:picLocks noChangeAspect="1" noChangeArrowheads="1"/>
          </p:cNvPicPr>
          <p:nvPr/>
        </p:nvPicPr>
        <p:blipFill>
          <a:blip r:embed="rId4" cstate="print"/>
          <a:srcRect t="36842" r="10036" b="42105"/>
          <a:stretch>
            <a:fillRect/>
          </a:stretch>
        </p:blipFill>
        <p:spPr bwMode="auto">
          <a:xfrm>
            <a:off x="5633224" y="4436783"/>
            <a:ext cx="2968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"/>
          <p:cNvSpPr>
            <a:spLocks noChangeAspect="1" noChangeArrowheads="1"/>
          </p:cNvSpPr>
          <p:nvPr/>
        </p:nvSpPr>
        <p:spPr bwMode="auto">
          <a:xfrm>
            <a:off x="5625287" y="5094008"/>
            <a:ext cx="3040062" cy="76835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4"/>
          <p:cNvSpPr>
            <a:spLocks noChangeAspect="1" noChangeArrowheads="1"/>
          </p:cNvSpPr>
          <p:nvPr/>
        </p:nvSpPr>
        <p:spPr bwMode="auto">
          <a:xfrm>
            <a:off x="5625287" y="4590771"/>
            <a:ext cx="639762" cy="77787"/>
          </a:xfrm>
          <a:prstGeom prst="rect">
            <a:avLst/>
          </a:prstGeom>
          <a:gradFill rotWithShape="0">
            <a:gsLst>
              <a:gs pos="0">
                <a:srgbClr val="567200"/>
              </a:gs>
              <a:gs pos="5000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106"/>
          <p:cNvSpPr>
            <a:spLocks noChangeAspect="1" noChangeArrowheads="1"/>
          </p:cNvSpPr>
          <p:nvPr/>
        </p:nvSpPr>
        <p:spPr bwMode="auto">
          <a:xfrm>
            <a:off x="8023999" y="4587596"/>
            <a:ext cx="641350" cy="84137"/>
          </a:xfrm>
          <a:prstGeom prst="rect">
            <a:avLst/>
          </a:prstGeom>
          <a:gradFill rotWithShape="0">
            <a:gsLst>
              <a:gs pos="0">
                <a:srgbClr val="567200"/>
              </a:gs>
              <a:gs pos="5000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7"/>
          <p:cNvSpPr>
            <a:spLocks noChangeAspect="1" noChangeArrowheads="1"/>
          </p:cNvSpPr>
          <p:nvPr/>
        </p:nvSpPr>
        <p:spPr bwMode="auto">
          <a:xfrm>
            <a:off x="5625287" y="4932083"/>
            <a:ext cx="3040062" cy="165100"/>
          </a:xfrm>
          <a:prstGeom prst="rect">
            <a:avLst/>
          </a:prstGeom>
          <a:gradFill rotWithShape="0">
            <a:gsLst>
              <a:gs pos="0">
                <a:srgbClr val="393956"/>
              </a:gs>
              <a:gs pos="50000">
                <a:srgbClr val="666699"/>
              </a:gs>
              <a:gs pos="100000">
                <a:srgbClr val="39395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13"/>
          <p:cNvSpPr>
            <a:spLocks noChangeAspect="1" noChangeArrowheads="1"/>
          </p:cNvSpPr>
          <p:nvPr/>
        </p:nvSpPr>
        <p:spPr bwMode="auto">
          <a:xfrm>
            <a:off x="8023999" y="4660621"/>
            <a:ext cx="641350" cy="274637"/>
          </a:xfrm>
          <a:prstGeom prst="rect">
            <a:avLst/>
          </a:prstGeom>
          <a:gradFill rotWithShape="0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Rectangle 114"/>
          <p:cNvSpPr>
            <a:spLocks noChangeAspect="1" noChangeArrowheads="1"/>
          </p:cNvSpPr>
          <p:nvPr/>
        </p:nvSpPr>
        <p:spPr bwMode="auto">
          <a:xfrm>
            <a:off x="5625287" y="4660621"/>
            <a:ext cx="639762" cy="274637"/>
          </a:xfrm>
          <a:prstGeom prst="rect">
            <a:avLst/>
          </a:prstGeom>
          <a:gradFill rotWithShape="0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 Box 115"/>
          <p:cNvSpPr txBox="1">
            <a:spLocks noChangeAspect="1" noChangeArrowheads="1"/>
          </p:cNvSpPr>
          <p:nvPr/>
        </p:nvSpPr>
        <p:spPr bwMode="auto">
          <a:xfrm>
            <a:off x="5682437" y="4682846"/>
            <a:ext cx="512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 (Pd)</a:t>
            </a:r>
          </a:p>
        </p:txBody>
      </p:sp>
      <p:sp>
        <p:nvSpPr>
          <p:cNvPr id="19" name="Text Box 116"/>
          <p:cNvSpPr txBox="1">
            <a:spLocks noChangeAspect="1" noChangeArrowheads="1"/>
          </p:cNvSpPr>
          <p:nvPr/>
        </p:nvSpPr>
        <p:spPr bwMode="auto">
          <a:xfrm>
            <a:off x="8103374" y="4682846"/>
            <a:ext cx="522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 (Pd)</a:t>
            </a:r>
          </a:p>
        </p:txBody>
      </p:sp>
      <p:sp>
        <p:nvSpPr>
          <p:cNvPr id="20" name="Text Box 117"/>
          <p:cNvSpPr txBox="1">
            <a:spLocks noChangeAspect="1" noChangeArrowheads="1"/>
          </p:cNvSpPr>
          <p:nvPr/>
        </p:nvSpPr>
        <p:spPr bwMode="auto">
          <a:xfrm>
            <a:off x="6985774" y="4952721"/>
            <a:ext cx="320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SiO</a:t>
            </a:r>
            <a:r>
              <a:rPr lang="en-US" sz="1200" b="1" kern="1200" baseline="-25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200" b="1" kern="120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Line 119"/>
          <p:cNvSpPr>
            <a:spLocks noChangeShapeType="1"/>
          </p:cNvSpPr>
          <p:nvPr/>
        </p:nvSpPr>
        <p:spPr bwMode="auto">
          <a:xfrm flipH="1">
            <a:off x="7776349" y="4368521"/>
            <a:ext cx="230188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 Box 120"/>
          <p:cNvSpPr txBox="1">
            <a:spLocks noChangeAspect="1" noChangeArrowheads="1"/>
          </p:cNvSpPr>
          <p:nvPr/>
        </p:nvSpPr>
        <p:spPr bwMode="auto">
          <a:xfrm>
            <a:off x="7904937" y="417008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CNT</a:t>
            </a:r>
          </a:p>
        </p:txBody>
      </p:sp>
      <p:sp>
        <p:nvSpPr>
          <p:cNvPr id="24" name="Text Box 115"/>
          <p:cNvSpPr txBox="1">
            <a:spLocks noChangeAspect="1" noChangeArrowheads="1"/>
          </p:cNvSpPr>
          <p:nvPr/>
        </p:nvSpPr>
        <p:spPr bwMode="auto">
          <a:xfrm>
            <a:off x="5682437" y="5605266"/>
            <a:ext cx="477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 (Si)</a:t>
            </a:r>
            <a:endParaRPr lang="en-US" sz="14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95651" name="Picture 3"/>
          <p:cNvPicPr>
            <a:picLocks noChangeAspect="1" noChangeArrowheads="1"/>
          </p:cNvPicPr>
          <p:nvPr/>
        </p:nvPicPr>
        <p:blipFill>
          <a:blip r:embed="rId5" cstate="print"/>
          <a:srcRect t="2189" b="1366"/>
          <a:stretch>
            <a:fillRect/>
          </a:stretch>
        </p:blipFill>
        <p:spPr bwMode="auto">
          <a:xfrm>
            <a:off x="1148166" y="3750888"/>
            <a:ext cx="2913696" cy="25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700439" y="6129077"/>
            <a:ext cx="3443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Javey et al., </a:t>
            </a:r>
            <a:r>
              <a:rPr lang="en-US" sz="1400" i="1" dirty="0" smtClean="0"/>
              <a:t>Phys. Rev.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</a:t>
            </a:r>
            <a:r>
              <a:rPr lang="en-US" sz="1400" dirty="0" smtClean="0"/>
              <a:t> (2004)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33690" y="4991690"/>
            <a:ext cx="12298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L = 60 nm</a:t>
            </a:r>
          </a:p>
          <a:p>
            <a:pPr algn="l"/>
            <a:r>
              <a:rPr lang="en-US" sz="1400" dirty="0" smtClean="0"/>
              <a:t>V</a:t>
            </a:r>
            <a:r>
              <a:rPr lang="en-US" sz="1400" baseline="-25000" dirty="0" smtClean="0"/>
              <a:t>DS</a:t>
            </a:r>
            <a:r>
              <a:rPr lang="en-US" sz="1400" dirty="0" smtClean="0"/>
              <a:t> = 1 mV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D8498-EDA3-4021-8AF3-A47AA5F9649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549275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mtClean="0"/>
              <a:t>Transport in Suspended Nanotubes</a:t>
            </a:r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96875" y="814388"/>
            <a:ext cx="3983038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b="1">
                <a:solidFill>
                  <a:srgbClr val="000099"/>
                </a:solidFill>
              </a:rPr>
              <a:t>E. Pop </a:t>
            </a:r>
            <a:r>
              <a:rPr lang="en-US" sz="1100" b="1" i="1">
                <a:solidFill>
                  <a:srgbClr val="000099"/>
                </a:solidFill>
              </a:rPr>
              <a:t>et al</a:t>
            </a:r>
            <a:r>
              <a:rPr lang="en-US" sz="1100" b="1">
                <a:solidFill>
                  <a:srgbClr val="000099"/>
                </a:solidFill>
              </a:rPr>
              <a:t>., Phys. Rev. Lett. 95, 155505 (2005)</a:t>
            </a:r>
          </a:p>
        </p:txBody>
      </p:sp>
      <p:pic>
        <p:nvPicPr>
          <p:cNvPr id="20485" name="Picture 4" descr="side1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grayscl/>
          </a:blip>
          <a:srcRect r="6116"/>
          <a:stretch>
            <a:fillRect/>
          </a:stretch>
        </p:blipFill>
        <p:spPr bwMode="auto">
          <a:xfrm>
            <a:off x="1001713" y="1271588"/>
            <a:ext cx="3105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001713" y="3479800"/>
            <a:ext cx="3124200" cy="7874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D5D5D5"/>
              </a:gs>
              <a:gs pos="100000">
                <a:srgbClr val="969696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4" cstate="print"/>
          <a:srcRect l="4138" t="45724" r="10138" b="46346"/>
          <a:stretch>
            <a:fillRect/>
          </a:stretch>
        </p:blipFill>
        <p:spPr bwMode="auto">
          <a:xfrm>
            <a:off x="1011238" y="3130550"/>
            <a:ext cx="3108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001713" y="3378200"/>
            <a:ext cx="3124200" cy="136525"/>
          </a:xfrm>
          <a:prstGeom prst="rect">
            <a:avLst/>
          </a:prstGeom>
          <a:solidFill>
            <a:srgbClr val="009999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3135313" y="3467100"/>
            <a:ext cx="900112" cy="409575"/>
          </a:xfrm>
          <a:prstGeom prst="roundRect">
            <a:avLst>
              <a:gd name="adj" fmla="val 393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3136900" y="3481388"/>
            <a:ext cx="900113" cy="190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4008438" y="3268663"/>
            <a:ext cx="117475" cy="11588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238375" y="3275013"/>
            <a:ext cx="911225" cy="109537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1001713" y="3275013"/>
            <a:ext cx="314325" cy="111125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3594100" y="3929063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SiO</a:t>
            </a:r>
            <a:r>
              <a:rPr lang="en-US" sz="1800" b="1" baseline="-25000">
                <a:latin typeface="Arial" charset="0"/>
              </a:rPr>
              <a:t>2</a:t>
            </a:r>
          </a:p>
        </p:txBody>
      </p:sp>
      <p:sp>
        <p:nvSpPr>
          <p:cNvPr id="20495" name="Text Box 14"/>
          <p:cNvSpPr txBox="1">
            <a:spLocks noChangeArrowheads="1"/>
          </p:cNvSpPr>
          <p:nvPr/>
        </p:nvSpPr>
        <p:spPr bwMode="auto">
          <a:xfrm>
            <a:off x="1674813" y="3695700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Si</a:t>
            </a:r>
            <a:r>
              <a:rPr lang="en-US" sz="1800" b="1" baseline="-25000">
                <a:latin typeface="Arial" charset="0"/>
              </a:rPr>
              <a:t>3</a:t>
            </a:r>
            <a:r>
              <a:rPr lang="en-US" sz="1400" b="1">
                <a:latin typeface="Arial" charset="0"/>
              </a:rPr>
              <a:t>N</a:t>
            </a:r>
            <a:r>
              <a:rPr lang="en-US" sz="1800" b="1" baseline="-25000">
                <a:latin typeface="Arial" charset="0"/>
              </a:rPr>
              <a:t>4</a:t>
            </a:r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 flipV="1">
            <a:off x="1987550" y="3459163"/>
            <a:ext cx="0" cy="274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 flipV="1">
            <a:off x="1790700" y="3000375"/>
            <a:ext cx="0" cy="1825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Text Box 17"/>
          <p:cNvSpPr txBox="1">
            <a:spLocks noChangeArrowheads="1"/>
          </p:cNvSpPr>
          <p:nvPr/>
        </p:nvSpPr>
        <p:spPr bwMode="auto">
          <a:xfrm>
            <a:off x="1185863" y="2728913"/>
            <a:ext cx="120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nanotube</a:t>
            </a:r>
            <a:endParaRPr lang="en-US" sz="1400" b="1" baseline="-25000">
              <a:latin typeface="Arial" charset="0"/>
            </a:endParaRPr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 flipV="1">
            <a:off x="2678113" y="3052763"/>
            <a:ext cx="0" cy="274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Text Box 19"/>
          <p:cNvSpPr txBox="1">
            <a:spLocks noChangeArrowheads="1"/>
          </p:cNvSpPr>
          <p:nvPr/>
        </p:nvSpPr>
        <p:spPr bwMode="auto">
          <a:xfrm>
            <a:off x="2424113" y="2789238"/>
            <a:ext cx="506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Pt</a:t>
            </a:r>
            <a:endParaRPr lang="en-US" sz="1400" b="1" baseline="-25000">
              <a:latin typeface="Arial" charset="0"/>
            </a:endParaRPr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3138488" y="3367088"/>
            <a:ext cx="895350" cy="19208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3232150" y="3778250"/>
            <a:ext cx="701675" cy="109538"/>
          </a:xfrm>
          <a:prstGeom prst="rect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0503" name="Text Box 22"/>
          <p:cNvSpPr txBox="1">
            <a:spLocks noChangeArrowheads="1"/>
          </p:cNvSpPr>
          <p:nvPr/>
        </p:nvSpPr>
        <p:spPr bwMode="auto">
          <a:xfrm>
            <a:off x="3273425" y="3552825"/>
            <a:ext cx="650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300" b="1">
                <a:latin typeface="Arial" charset="0"/>
              </a:rPr>
              <a:t>Pt gate</a:t>
            </a:r>
            <a:endParaRPr lang="en-US" sz="1300" b="1" baseline="-25000">
              <a:latin typeface="Arial" charset="0"/>
            </a:endParaRPr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V="1">
            <a:off x="2374900" y="1381125"/>
            <a:ext cx="877888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Text Box 24"/>
          <p:cNvSpPr txBox="1">
            <a:spLocks noChangeArrowheads="1"/>
          </p:cNvSpPr>
          <p:nvPr/>
        </p:nvSpPr>
        <p:spPr bwMode="auto">
          <a:xfrm>
            <a:off x="2498725" y="1428750"/>
            <a:ext cx="5334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2 μm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06" name="Text Box 25"/>
          <p:cNvSpPr txBox="1">
            <a:spLocks noChangeArrowheads="1"/>
          </p:cNvSpPr>
          <p:nvPr/>
        </p:nvSpPr>
        <p:spPr bwMode="auto">
          <a:xfrm>
            <a:off x="1327150" y="1473200"/>
            <a:ext cx="828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300" b="1">
                <a:solidFill>
                  <a:srgbClr val="FFFF00"/>
                </a:solidFill>
                <a:latin typeface="Arial Narrow" pitchFamily="34" charset="0"/>
              </a:rPr>
              <a:t>nanotube on substrate</a:t>
            </a:r>
          </a:p>
        </p:txBody>
      </p:sp>
      <p:sp>
        <p:nvSpPr>
          <p:cNvPr id="20507" name="Text Box 26"/>
          <p:cNvSpPr txBox="1">
            <a:spLocks noChangeArrowheads="1"/>
          </p:cNvSpPr>
          <p:nvPr/>
        </p:nvSpPr>
        <p:spPr bwMode="auto">
          <a:xfrm>
            <a:off x="3121025" y="1598613"/>
            <a:ext cx="9191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300" b="1">
                <a:solidFill>
                  <a:srgbClr val="FFFF00"/>
                </a:solidFill>
                <a:latin typeface="Arial Narrow" pitchFamily="34" charset="0"/>
              </a:rPr>
              <a:t>suspended over trench</a:t>
            </a:r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 flipV="1">
            <a:off x="1751013" y="1892300"/>
            <a:ext cx="0" cy="274638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28"/>
          <p:cNvSpPr>
            <a:spLocks noChangeShapeType="1"/>
          </p:cNvSpPr>
          <p:nvPr/>
        </p:nvSpPr>
        <p:spPr bwMode="auto">
          <a:xfrm flipV="1">
            <a:off x="3589338" y="2005013"/>
            <a:ext cx="0" cy="274637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 flipV="1">
            <a:off x="2678113" y="2438400"/>
            <a:ext cx="0" cy="365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Rectangle 30"/>
          <p:cNvSpPr>
            <a:spLocks noChangeArrowheads="1"/>
          </p:cNvSpPr>
          <p:nvPr/>
        </p:nvSpPr>
        <p:spPr bwMode="auto">
          <a:xfrm>
            <a:off x="468313" y="4763700"/>
            <a:ext cx="8370887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 eaLnBrk="0" hangingPunct="0">
              <a:lnSpc>
                <a:spcPct val="11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charset="0"/>
              </a:rPr>
              <a:t>Observation: significant current degradation and negative differential conductance at high bias in suspended tubes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u="sng" dirty="0">
                <a:latin typeface="Arial" charset="0"/>
              </a:rPr>
              <a:t>Question</a:t>
            </a:r>
            <a:r>
              <a:rPr lang="en-US" sz="2400" dirty="0">
                <a:latin typeface="Arial" charset="0"/>
              </a:rPr>
              <a:t>: Why? </a:t>
            </a:r>
            <a:r>
              <a:rPr lang="en-US" sz="2400" u="sng" dirty="0">
                <a:latin typeface="Arial" charset="0"/>
              </a:rPr>
              <a:t>Answer</a:t>
            </a:r>
            <a:r>
              <a:rPr lang="en-US" sz="2400" dirty="0">
                <a:latin typeface="Arial" charset="0"/>
              </a:rPr>
              <a:t>: Tube gets HOT (how?)</a:t>
            </a:r>
          </a:p>
        </p:txBody>
      </p:sp>
      <p:pic>
        <p:nvPicPr>
          <p:cNvPr id="20512" name="Picture 31" descr="fig2a_UPD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35F3B-A9F6-4150-82EC-6A9B5B6A385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105400" y="5438775"/>
          <a:ext cx="2363788" cy="657225"/>
        </p:xfrm>
        <a:graphic>
          <a:graphicData uri="http://schemas.openxmlformats.org/presentationml/2006/ole">
            <p:oleObj spid="_x0000_s798722" name="Equation" r:id="rId4" imgW="1968480" imgH="545760" progId="Equation.DSMT4">
              <p:embed/>
            </p:oleObj>
          </a:graphicData>
        </a:graphic>
      </p:graphicFrame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5053013" y="5141913"/>
            <a:ext cx="2395537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en-US" sz="1400" b="1"/>
              <a:t>Include OP absorption: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227013"/>
            <a:ext cx="8505825" cy="549275"/>
          </a:xfrm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mtClean="0"/>
              <a:t>Transport Model Including Hot Phonons</a:t>
            </a:r>
          </a:p>
        </p:txBody>
      </p:sp>
      <p:pic>
        <p:nvPicPr>
          <p:cNvPr id="1033" name="Picture 5" descr="fig2a_UPDA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105400" y="4371975"/>
          <a:ext cx="3181350" cy="712788"/>
        </p:xfrm>
        <a:graphic>
          <a:graphicData uri="http://schemas.openxmlformats.org/presentationml/2006/ole">
            <p:oleObj spid="_x0000_s798723" name="Equation" r:id="rId6" imgW="2197080" imgH="507960" progId="Equation.3">
              <p:embed/>
            </p:oleObj>
          </a:graphicData>
        </a:graphic>
      </p:graphicFrame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42913" y="898525"/>
            <a:ext cx="4135437" cy="5365750"/>
            <a:chOff x="279" y="566"/>
            <a:chExt cx="2605" cy="3380"/>
          </a:xfrm>
        </p:grpSpPr>
        <p:graphicFrame>
          <p:nvGraphicFramePr>
            <p:cNvPr id="1028" name="Object 8"/>
            <p:cNvGraphicFramePr>
              <a:graphicFrameLocks noChangeAspect="1"/>
            </p:cNvGraphicFramePr>
            <p:nvPr/>
          </p:nvGraphicFramePr>
          <p:xfrm>
            <a:off x="1220" y="1031"/>
            <a:ext cx="1238" cy="202"/>
          </p:xfrm>
          <a:graphic>
            <a:graphicData uri="http://schemas.openxmlformats.org/presentationml/2006/ole">
              <p:oleObj spid="_x0000_s798724" name="Equation" r:id="rId7" imgW="1422360" imgH="228600" progId="Equation.DSMT4">
                <p:embed/>
              </p:oleObj>
            </a:graphicData>
          </a:graphic>
        </p:graphicFrame>
        <p:sp>
          <p:nvSpPr>
            <p:cNvPr id="1037" name="Text Box 9"/>
            <p:cNvSpPr txBox="1">
              <a:spLocks noChangeArrowheads="1"/>
            </p:cNvSpPr>
            <p:nvPr/>
          </p:nvSpPr>
          <p:spPr bwMode="auto">
            <a:xfrm>
              <a:off x="1200" y="826"/>
              <a:ext cx="1341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eaLnBrk="0" hangingPunct="0"/>
              <a:r>
                <a:rPr lang="en-US" sz="1400" b="1"/>
                <a:t>Non-equilibrium OP:</a:t>
              </a:r>
            </a:p>
          </p:txBody>
        </p:sp>
        <p:sp>
          <p:nvSpPr>
            <p:cNvPr id="1038" name="Freeform 10"/>
            <p:cNvSpPr>
              <a:spLocks/>
            </p:cNvSpPr>
            <p:nvPr/>
          </p:nvSpPr>
          <p:spPr bwMode="auto">
            <a:xfrm>
              <a:off x="585" y="1394"/>
              <a:ext cx="236" cy="553"/>
            </a:xfrm>
            <a:custGeom>
              <a:avLst/>
              <a:gdLst>
                <a:gd name="T0" fmla="*/ 138 w 236"/>
                <a:gd name="T1" fmla="*/ 218 h 666"/>
                <a:gd name="T2" fmla="*/ 138 w 236"/>
                <a:gd name="T3" fmla="*/ 175 h 666"/>
                <a:gd name="T4" fmla="*/ 8 w 236"/>
                <a:gd name="T5" fmla="*/ 154 h 666"/>
                <a:gd name="T6" fmla="*/ 235 w 236"/>
                <a:gd name="T7" fmla="*/ 136 h 666"/>
                <a:gd name="T8" fmla="*/ 0 w 236"/>
                <a:gd name="T9" fmla="*/ 116 h 666"/>
                <a:gd name="T10" fmla="*/ 235 w 236"/>
                <a:gd name="T11" fmla="*/ 101 h 666"/>
                <a:gd name="T12" fmla="*/ 7 w 236"/>
                <a:gd name="T13" fmla="*/ 86 h 666"/>
                <a:gd name="T14" fmla="*/ 236 w 236"/>
                <a:gd name="T15" fmla="*/ 66 h 666"/>
                <a:gd name="T16" fmla="*/ 105 w 236"/>
                <a:gd name="T17" fmla="*/ 47 h 666"/>
                <a:gd name="T18" fmla="*/ 105 w 236"/>
                <a:gd name="T19" fmla="*/ 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6"/>
                <a:gd name="T31" fmla="*/ 0 h 666"/>
                <a:gd name="T32" fmla="*/ 236 w 236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6" h="666">
                  <a:moveTo>
                    <a:pt x="138" y="666"/>
                  </a:moveTo>
                  <a:lnTo>
                    <a:pt x="138" y="536"/>
                  </a:lnTo>
                  <a:lnTo>
                    <a:pt x="8" y="471"/>
                  </a:lnTo>
                  <a:lnTo>
                    <a:pt x="235" y="414"/>
                  </a:lnTo>
                  <a:lnTo>
                    <a:pt x="0" y="357"/>
                  </a:lnTo>
                  <a:lnTo>
                    <a:pt x="235" y="309"/>
                  </a:lnTo>
                  <a:lnTo>
                    <a:pt x="7" y="259"/>
                  </a:lnTo>
                  <a:lnTo>
                    <a:pt x="236" y="200"/>
                  </a:lnTo>
                  <a:lnTo>
                    <a:pt x="105" y="146"/>
                  </a:lnTo>
                  <a:lnTo>
                    <a:pt x="105" y="0"/>
                  </a:lnTo>
                </a:path>
              </a:pathLst>
            </a:custGeom>
            <a:noFill/>
            <a:ln w="50800">
              <a:solidFill>
                <a:srgbClr val="3333FF"/>
              </a:solidFill>
              <a:round/>
              <a:headEnd/>
              <a:tailEnd/>
            </a:ln>
          </p:spPr>
          <p:txBody>
            <a:bodyPr lIns="66084" tIns="33041" rIns="66084" bIns="33041" anchorCtr="1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 11"/>
            <p:cNvSpPr>
              <a:spLocks/>
            </p:cNvSpPr>
            <p:nvPr/>
          </p:nvSpPr>
          <p:spPr bwMode="auto">
            <a:xfrm>
              <a:off x="553" y="869"/>
              <a:ext cx="236" cy="553"/>
            </a:xfrm>
            <a:custGeom>
              <a:avLst/>
              <a:gdLst>
                <a:gd name="T0" fmla="*/ 138 w 236"/>
                <a:gd name="T1" fmla="*/ 218 h 666"/>
                <a:gd name="T2" fmla="*/ 138 w 236"/>
                <a:gd name="T3" fmla="*/ 175 h 666"/>
                <a:gd name="T4" fmla="*/ 8 w 236"/>
                <a:gd name="T5" fmla="*/ 154 h 666"/>
                <a:gd name="T6" fmla="*/ 235 w 236"/>
                <a:gd name="T7" fmla="*/ 136 h 666"/>
                <a:gd name="T8" fmla="*/ 0 w 236"/>
                <a:gd name="T9" fmla="*/ 116 h 666"/>
                <a:gd name="T10" fmla="*/ 235 w 236"/>
                <a:gd name="T11" fmla="*/ 101 h 666"/>
                <a:gd name="T12" fmla="*/ 7 w 236"/>
                <a:gd name="T13" fmla="*/ 86 h 666"/>
                <a:gd name="T14" fmla="*/ 236 w 236"/>
                <a:gd name="T15" fmla="*/ 66 h 666"/>
                <a:gd name="T16" fmla="*/ 105 w 236"/>
                <a:gd name="T17" fmla="*/ 47 h 666"/>
                <a:gd name="T18" fmla="*/ 105 w 236"/>
                <a:gd name="T19" fmla="*/ 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6"/>
                <a:gd name="T31" fmla="*/ 0 h 666"/>
                <a:gd name="T32" fmla="*/ 236 w 236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6" h="666">
                  <a:moveTo>
                    <a:pt x="138" y="666"/>
                  </a:moveTo>
                  <a:lnTo>
                    <a:pt x="138" y="536"/>
                  </a:lnTo>
                  <a:lnTo>
                    <a:pt x="8" y="471"/>
                  </a:lnTo>
                  <a:lnTo>
                    <a:pt x="235" y="414"/>
                  </a:lnTo>
                  <a:lnTo>
                    <a:pt x="0" y="357"/>
                  </a:lnTo>
                  <a:lnTo>
                    <a:pt x="235" y="309"/>
                  </a:lnTo>
                  <a:lnTo>
                    <a:pt x="7" y="259"/>
                  </a:lnTo>
                  <a:lnTo>
                    <a:pt x="236" y="200"/>
                  </a:lnTo>
                  <a:lnTo>
                    <a:pt x="105" y="146"/>
                  </a:lnTo>
                  <a:lnTo>
                    <a:pt x="105" y="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lIns="66084" tIns="33041" rIns="66084" bIns="33041" anchorCtr="1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Text Box 12"/>
            <p:cNvSpPr txBox="1">
              <a:spLocks noChangeArrowheads="1"/>
            </p:cNvSpPr>
            <p:nvPr/>
          </p:nvSpPr>
          <p:spPr bwMode="auto">
            <a:xfrm>
              <a:off x="736" y="1820"/>
              <a:ext cx="22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latin typeface="Times New Roman" pitchFamily="18" charset="0"/>
                </a:rPr>
                <a:t>T</a:t>
              </a:r>
              <a:r>
                <a:rPr lang="en-US" sz="1400" b="1" i="1" baseline="-25000">
                  <a:latin typeface="Times New Roman" pitchFamily="18" charset="0"/>
                </a:rPr>
                <a:t>0</a:t>
              </a:r>
              <a:endParaRPr lang="en-US" sz="1400" b="1" i="1">
                <a:latin typeface="Times New Roman" pitchFamily="18" charset="0"/>
              </a:endParaRPr>
            </a:p>
          </p:txBody>
        </p:sp>
        <p:sp>
          <p:nvSpPr>
            <p:cNvPr id="1041" name="Text Box 13"/>
            <p:cNvSpPr txBox="1">
              <a:spLocks noChangeArrowheads="1"/>
            </p:cNvSpPr>
            <p:nvPr/>
          </p:nvSpPr>
          <p:spPr bwMode="auto">
            <a:xfrm>
              <a:off x="701" y="1304"/>
              <a:ext cx="50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latin typeface="Times New Roman" pitchFamily="18" charset="0"/>
                </a:rPr>
                <a:t>T</a:t>
              </a:r>
              <a:r>
                <a:rPr lang="en-US" sz="1400" b="1" i="1" baseline="-25000">
                  <a:latin typeface="Times New Roman" pitchFamily="18" charset="0"/>
                </a:rPr>
                <a:t>AC </a:t>
              </a:r>
              <a:r>
                <a:rPr lang="en-US" sz="1400" b="1" i="1">
                  <a:latin typeface="Times New Roman" pitchFamily="18" charset="0"/>
                </a:rPr>
                <a:t>= T</a:t>
              </a:r>
              <a:r>
                <a:rPr lang="en-US" sz="1400" b="1" i="1" baseline="-25000">
                  <a:latin typeface="Times New Roman" pitchFamily="18" charset="0"/>
                </a:rPr>
                <a:t>L</a:t>
              </a:r>
              <a:endParaRPr lang="en-US" sz="1400" b="1" i="1">
                <a:latin typeface="Times New Roman" pitchFamily="18" charset="0"/>
              </a:endParaRPr>
            </a:p>
          </p:txBody>
        </p:sp>
        <p:sp>
          <p:nvSpPr>
            <p:cNvPr id="1042" name="Text Box 14"/>
            <p:cNvSpPr txBox="1">
              <a:spLocks noChangeArrowheads="1"/>
            </p:cNvSpPr>
            <p:nvPr/>
          </p:nvSpPr>
          <p:spPr bwMode="auto">
            <a:xfrm>
              <a:off x="671" y="808"/>
              <a:ext cx="2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latin typeface="Times New Roman" pitchFamily="18" charset="0"/>
                </a:rPr>
                <a:t>T</a:t>
              </a:r>
              <a:r>
                <a:rPr lang="en-US" sz="1400" b="1" i="1" baseline="-25000">
                  <a:latin typeface="Times New Roman" pitchFamily="18" charset="0"/>
                </a:rPr>
                <a:t>OP</a:t>
              </a:r>
              <a:endParaRPr lang="en-US" sz="1400" b="1" i="1">
                <a:latin typeface="Times New Roman" pitchFamily="18" charset="0"/>
              </a:endParaRPr>
            </a:p>
          </p:txBody>
        </p:sp>
        <p:sp>
          <p:nvSpPr>
            <p:cNvPr id="1043" name="Text Box 15"/>
            <p:cNvSpPr txBox="1">
              <a:spLocks noChangeArrowheads="1"/>
            </p:cNvSpPr>
            <p:nvPr/>
          </p:nvSpPr>
          <p:spPr bwMode="auto">
            <a:xfrm>
              <a:off x="309" y="1607"/>
              <a:ext cx="2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rgbClr val="3333FF"/>
                  </a:solidFill>
                  <a:latin typeface="Times New Roman" pitchFamily="18" charset="0"/>
                </a:rPr>
                <a:t>R</a:t>
              </a:r>
              <a:r>
                <a:rPr lang="en-US" sz="1400" b="1" i="1" baseline="-25000">
                  <a:solidFill>
                    <a:srgbClr val="3333FF"/>
                  </a:solidFill>
                  <a:latin typeface="Times New Roman" pitchFamily="18" charset="0"/>
                </a:rPr>
                <a:t>TH</a:t>
              </a:r>
              <a:endParaRPr lang="en-US" sz="1400" b="1" i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1044" name="Text Box 16"/>
            <p:cNvSpPr txBox="1">
              <a:spLocks noChangeArrowheads="1"/>
            </p:cNvSpPr>
            <p:nvPr/>
          </p:nvSpPr>
          <p:spPr bwMode="auto">
            <a:xfrm>
              <a:off x="279" y="1092"/>
              <a:ext cx="2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i="1">
                  <a:solidFill>
                    <a:srgbClr val="FF0000"/>
                  </a:solidFill>
                  <a:latin typeface="Times New Roman" pitchFamily="18" charset="0"/>
                </a:rPr>
                <a:t>R</a:t>
              </a:r>
              <a:r>
                <a:rPr lang="en-US" sz="1400" b="1" i="1" baseline="-25000">
                  <a:solidFill>
                    <a:srgbClr val="FF0000"/>
                  </a:solidFill>
                  <a:latin typeface="Times New Roman" pitchFamily="18" charset="0"/>
                </a:rPr>
                <a:t>OP</a:t>
              </a:r>
              <a:endParaRPr lang="en-US" sz="1400"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45" name="Line 17"/>
            <p:cNvSpPr>
              <a:spLocks noChangeShapeType="1"/>
            </p:cNvSpPr>
            <p:nvPr/>
          </p:nvSpPr>
          <p:spPr bwMode="auto">
            <a:xfrm>
              <a:off x="576" y="75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46" name="Text Box 18"/>
            <p:cNvSpPr txBox="1">
              <a:spLocks noChangeArrowheads="1"/>
            </p:cNvSpPr>
            <p:nvPr/>
          </p:nvSpPr>
          <p:spPr bwMode="auto">
            <a:xfrm>
              <a:off x="355" y="566"/>
              <a:ext cx="440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eaLnBrk="0" hangingPunct="0"/>
              <a:r>
                <a:rPr lang="en-US" sz="1500" i="1">
                  <a:latin typeface="Times New Roman" pitchFamily="18" charset="0"/>
                </a:rPr>
                <a:t>I</a:t>
              </a:r>
              <a:r>
                <a:rPr lang="en-US" sz="1500" i="1" baseline="30000">
                  <a:latin typeface="Times New Roman" pitchFamily="18" charset="0"/>
                </a:rPr>
                <a:t>2</a:t>
              </a:r>
              <a:r>
                <a:rPr lang="en-US" sz="1500">
                  <a:latin typeface="Times New Roman" pitchFamily="18" charset="0"/>
                </a:rPr>
                <a:t>(</a:t>
              </a:r>
              <a:r>
                <a:rPr lang="en-US" sz="1500" i="1">
                  <a:latin typeface="Times New Roman" pitchFamily="18" charset="0"/>
                </a:rPr>
                <a:t>R-R</a:t>
              </a:r>
              <a:r>
                <a:rPr lang="en-US" sz="1500" i="1" baseline="-25000">
                  <a:latin typeface="Times New Roman" pitchFamily="18" charset="0"/>
                </a:rPr>
                <a:t>c</a:t>
              </a:r>
              <a:r>
                <a:rPr lang="en-US" sz="1500">
                  <a:latin typeface="Times New Roman" pitchFamily="18" charset="0"/>
                </a:rPr>
                <a:t>)</a:t>
              </a:r>
            </a:p>
          </p:txBody>
        </p:sp>
        <p:pic>
          <p:nvPicPr>
            <p:cNvPr id="1047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7" y="2098"/>
              <a:ext cx="2567" cy="18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</p:pic>
        <p:sp>
          <p:nvSpPr>
            <p:cNvPr id="1048" name="Line 20"/>
            <p:cNvSpPr>
              <a:spLocks noChangeShapeType="1"/>
            </p:cNvSpPr>
            <p:nvPr/>
          </p:nvSpPr>
          <p:spPr bwMode="auto">
            <a:xfrm flipH="1">
              <a:off x="1877" y="2534"/>
              <a:ext cx="76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Dot"/>
              <a:round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endParaRPr lang="en-US"/>
            </a:p>
          </p:txBody>
        </p:sp>
        <p:sp>
          <p:nvSpPr>
            <p:cNvPr id="1049" name="Text Box 21"/>
            <p:cNvSpPr txBox="1">
              <a:spLocks noChangeArrowheads="1"/>
            </p:cNvSpPr>
            <p:nvPr/>
          </p:nvSpPr>
          <p:spPr bwMode="auto">
            <a:xfrm>
              <a:off x="2034" y="2349"/>
              <a:ext cx="60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CC0000"/>
                  </a:solidFill>
                  <a:latin typeface="Arial" charset="0"/>
                </a:rPr>
                <a:t>oxidation T</a:t>
              </a:r>
            </a:p>
          </p:txBody>
        </p:sp>
        <p:sp>
          <p:nvSpPr>
            <p:cNvPr id="1050" name="Line 22"/>
            <p:cNvSpPr>
              <a:spLocks noChangeShapeType="1"/>
            </p:cNvSpPr>
            <p:nvPr/>
          </p:nvSpPr>
          <p:spPr bwMode="auto">
            <a:xfrm flipV="1">
              <a:off x="2343" y="3199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45720" rIns="45720">
              <a:spAutoFit/>
            </a:bodyPr>
            <a:lstStyle/>
            <a:p>
              <a:endParaRPr lang="en-US"/>
            </a:p>
          </p:txBody>
        </p:sp>
        <p:sp>
          <p:nvSpPr>
            <p:cNvPr id="1051" name="Text Box 23"/>
            <p:cNvSpPr txBox="1">
              <a:spLocks noChangeArrowheads="1"/>
            </p:cNvSpPr>
            <p:nvPr/>
          </p:nvSpPr>
          <p:spPr bwMode="auto">
            <a:xfrm>
              <a:off x="1793" y="2972"/>
              <a:ext cx="541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ctr" eaLnBrk="0" hangingPunct="0"/>
              <a:r>
                <a:rPr lang="en-US">
                  <a:latin typeface="Arial" charset="0"/>
                </a:rPr>
                <a:t>Optical </a:t>
              </a:r>
              <a:r>
                <a:rPr lang="en-US" sz="1400" i="1">
                  <a:latin typeface="Times New Roman" pitchFamily="18" charset="0"/>
                </a:rPr>
                <a:t>T</a:t>
              </a:r>
              <a:r>
                <a:rPr lang="en-US" sz="1400" i="1" baseline="-25000">
                  <a:latin typeface="Times New Roman" pitchFamily="18" charset="0"/>
                </a:rPr>
                <a:t>OP</a:t>
              </a:r>
            </a:p>
          </p:txBody>
        </p:sp>
        <p:sp>
          <p:nvSpPr>
            <p:cNvPr id="1052" name="Text Box 24"/>
            <p:cNvSpPr txBox="1">
              <a:spLocks noChangeArrowheads="1"/>
            </p:cNvSpPr>
            <p:nvPr/>
          </p:nvSpPr>
          <p:spPr bwMode="auto">
            <a:xfrm>
              <a:off x="2059" y="3344"/>
              <a:ext cx="601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algn="ctr" eaLnBrk="0" hangingPunct="0"/>
              <a:r>
                <a:rPr lang="en-US">
                  <a:latin typeface="Arial" charset="0"/>
                </a:rPr>
                <a:t>Acoustic </a:t>
              </a:r>
              <a:r>
                <a:rPr lang="en-US" sz="1400" i="1">
                  <a:latin typeface="Times New Roman" pitchFamily="18" charset="0"/>
                </a:rPr>
                <a:t>T</a:t>
              </a:r>
              <a:r>
                <a:rPr lang="en-US" sz="1400" i="1" baseline="-25000">
                  <a:latin typeface="Times New Roman" pitchFamily="18" charset="0"/>
                </a:rPr>
                <a:t>AC</a:t>
              </a:r>
            </a:p>
          </p:txBody>
        </p:sp>
        <p:sp>
          <p:nvSpPr>
            <p:cNvPr id="1053" name="Line 25"/>
            <p:cNvSpPr>
              <a:spLocks noChangeShapeType="1"/>
            </p:cNvSpPr>
            <p:nvPr/>
          </p:nvSpPr>
          <p:spPr bwMode="auto">
            <a:xfrm flipV="1">
              <a:off x="2031" y="2875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45720" rIns="45720">
              <a:spAutoFit/>
            </a:bodyPr>
            <a:lstStyle/>
            <a:p>
              <a:endParaRPr lang="en-US"/>
            </a:p>
          </p:txBody>
        </p:sp>
        <p:sp>
          <p:nvSpPr>
            <p:cNvPr id="1054" name="Text Box 26"/>
            <p:cNvSpPr txBox="1">
              <a:spLocks noChangeArrowheads="1"/>
            </p:cNvSpPr>
            <p:nvPr/>
          </p:nvSpPr>
          <p:spPr bwMode="auto">
            <a:xfrm>
              <a:off x="839" y="2256"/>
              <a:ext cx="457" cy="2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eaLnBrk="0" hangingPunct="0"/>
              <a:r>
                <a:rPr lang="en-US" sz="1500" i="1">
                  <a:latin typeface="Times New Roman" pitchFamily="18" charset="0"/>
                </a:rPr>
                <a:t>I</a:t>
              </a:r>
              <a:r>
                <a:rPr lang="en-US" sz="1500" i="1" baseline="30000">
                  <a:latin typeface="Times New Roman" pitchFamily="18" charset="0"/>
                </a:rPr>
                <a:t>2</a:t>
              </a:r>
              <a:r>
                <a:rPr lang="en-US" sz="1500">
                  <a:latin typeface="Times New Roman" pitchFamily="18" charset="0"/>
                </a:rPr>
                <a:t>(</a:t>
              </a:r>
              <a:r>
                <a:rPr lang="en-US" sz="1500" i="1">
                  <a:latin typeface="Times New Roman" pitchFamily="18" charset="0"/>
                </a:rPr>
                <a:t>R-R</a:t>
              </a:r>
              <a:r>
                <a:rPr lang="en-US" sz="1500" i="1" baseline="-25000">
                  <a:latin typeface="Times New Roman" pitchFamily="18" charset="0"/>
                </a:rPr>
                <a:t>C</a:t>
              </a:r>
              <a:r>
                <a:rPr lang="en-US" sz="15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055" name="Text Box 27"/>
            <p:cNvSpPr txBox="1">
              <a:spLocks noChangeArrowheads="1"/>
            </p:cNvSpPr>
            <p:nvPr/>
          </p:nvSpPr>
          <p:spPr bwMode="auto">
            <a:xfrm>
              <a:off x="934" y="2566"/>
              <a:ext cx="250" cy="17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tIns="0" rIns="45720" anchor="ctr" anchorCtr="1">
              <a:spAutoFit/>
            </a:bodyPr>
            <a:lstStyle/>
            <a:p>
              <a:pPr algn="ctr" eaLnBrk="0" hangingPunct="0"/>
              <a:r>
                <a:rPr lang="en-US" sz="1500" i="1">
                  <a:latin typeface="Times New Roman" pitchFamily="18" charset="0"/>
                </a:rPr>
                <a:t>T</a:t>
              </a:r>
              <a:r>
                <a:rPr lang="en-US" sz="1500" i="1" baseline="-25000">
                  <a:latin typeface="Times New Roman" pitchFamily="18" charset="0"/>
                </a:rPr>
                <a:t>OP</a:t>
              </a:r>
            </a:p>
          </p:txBody>
        </p:sp>
        <p:sp>
          <p:nvSpPr>
            <p:cNvPr id="1056" name="Text Box 28"/>
            <p:cNvSpPr txBox="1">
              <a:spLocks noChangeArrowheads="1"/>
            </p:cNvSpPr>
            <p:nvPr/>
          </p:nvSpPr>
          <p:spPr bwMode="auto">
            <a:xfrm>
              <a:off x="820" y="2878"/>
              <a:ext cx="509" cy="17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anchor="ctr" anchorCtr="1">
              <a:spAutoFit/>
            </a:bodyPr>
            <a:lstStyle/>
            <a:p>
              <a:pPr algn="ctr" eaLnBrk="0" hangingPunct="0"/>
              <a:r>
                <a:rPr lang="en-US" sz="1500" i="1">
                  <a:latin typeface="Times New Roman" pitchFamily="18" charset="0"/>
                </a:rPr>
                <a:t>T</a:t>
              </a:r>
              <a:r>
                <a:rPr lang="en-US" sz="1500" i="1" baseline="-25000">
                  <a:latin typeface="Times New Roman" pitchFamily="18" charset="0"/>
                </a:rPr>
                <a:t>AC</a:t>
              </a:r>
              <a:r>
                <a:rPr lang="en-US" sz="1500" i="1">
                  <a:latin typeface="Times New Roman" pitchFamily="18" charset="0"/>
                </a:rPr>
                <a:t> = T</a:t>
              </a:r>
              <a:r>
                <a:rPr lang="en-US" sz="1500" i="1" baseline="-250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1057" name="Line 29"/>
            <p:cNvSpPr>
              <a:spLocks noChangeShapeType="1"/>
            </p:cNvSpPr>
            <p:nvPr/>
          </p:nvSpPr>
          <p:spPr bwMode="auto">
            <a:xfrm>
              <a:off x="1059" y="2431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45720" rIns="45720">
              <a:spAutoFit/>
            </a:bodyPr>
            <a:lstStyle/>
            <a:p>
              <a:endParaRPr lang="en-US"/>
            </a:p>
          </p:txBody>
        </p:sp>
        <p:sp>
          <p:nvSpPr>
            <p:cNvPr id="1058" name="Line 30"/>
            <p:cNvSpPr>
              <a:spLocks noChangeShapeType="1"/>
            </p:cNvSpPr>
            <p:nvPr/>
          </p:nvSpPr>
          <p:spPr bwMode="auto">
            <a:xfrm>
              <a:off x="1059" y="2749"/>
              <a:ext cx="0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45720" rIns="45720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029" name="Object 31"/>
            <p:cNvGraphicFramePr>
              <a:graphicFrameLocks noChangeAspect="1"/>
            </p:cNvGraphicFramePr>
            <p:nvPr/>
          </p:nvGraphicFramePr>
          <p:xfrm>
            <a:off x="1220" y="1660"/>
            <a:ext cx="1652" cy="212"/>
          </p:xfrm>
          <a:graphic>
            <a:graphicData uri="http://schemas.openxmlformats.org/presentationml/2006/ole">
              <p:oleObj spid="_x0000_s798725" name="Equation" r:id="rId9" imgW="1854000" imgH="241200" progId="Equation.DSMT4">
                <p:embed/>
              </p:oleObj>
            </a:graphicData>
          </a:graphic>
        </p:graphicFrame>
        <p:sp>
          <p:nvSpPr>
            <p:cNvPr id="1059" name="Text Box 32"/>
            <p:cNvSpPr txBox="1">
              <a:spLocks noChangeArrowheads="1"/>
            </p:cNvSpPr>
            <p:nvPr/>
          </p:nvSpPr>
          <p:spPr bwMode="auto">
            <a:xfrm>
              <a:off x="1200" y="1473"/>
              <a:ext cx="1370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45720" rIns="45720">
              <a:spAutoFit/>
            </a:bodyPr>
            <a:lstStyle/>
            <a:p>
              <a:pPr eaLnBrk="0" hangingPunct="0"/>
              <a:r>
                <a:rPr lang="en-US" sz="1400" b="1"/>
                <a:t>Heat transfer via AC:</a:t>
              </a:r>
            </a:p>
          </p:txBody>
        </p:sp>
      </p:grpSp>
      <p:sp>
        <p:nvSpPr>
          <p:cNvPr id="1035" name="Text Box 33"/>
          <p:cNvSpPr txBox="1">
            <a:spLocks noChangeArrowheads="1"/>
          </p:cNvSpPr>
          <p:nvPr/>
        </p:nvSpPr>
        <p:spPr bwMode="auto">
          <a:xfrm>
            <a:off x="5053013" y="4067175"/>
            <a:ext cx="3087687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pPr eaLnBrk="0" hangingPunct="0"/>
            <a:r>
              <a:rPr lang="en-US" sz="1400" b="1"/>
              <a:t>Landauer electrical resistance</a:t>
            </a:r>
          </a:p>
        </p:txBody>
      </p:sp>
      <p:sp>
        <p:nvSpPr>
          <p:cNvPr id="1036" name="Rectangle 35"/>
          <p:cNvSpPr>
            <a:spLocks noChangeArrowheads="1"/>
          </p:cNvSpPr>
          <p:nvPr/>
        </p:nvSpPr>
        <p:spPr bwMode="auto">
          <a:xfrm>
            <a:off x="4629150" y="785513"/>
            <a:ext cx="3983038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b="1">
                <a:solidFill>
                  <a:srgbClr val="000099"/>
                </a:solidFill>
              </a:rPr>
              <a:t>E. Pop </a:t>
            </a:r>
            <a:r>
              <a:rPr lang="en-US" sz="1100" b="1" i="1">
                <a:solidFill>
                  <a:srgbClr val="000099"/>
                </a:solidFill>
              </a:rPr>
              <a:t>et al</a:t>
            </a:r>
            <a:r>
              <a:rPr lang="en-US" sz="1100" b="1">
                <a:solidFill>
                  <a:srgbClr val="000099"/>
                </a:solidFill>
              </a:rPr>
              <a:t>., Phys. Rev. Lett. 95, 155505 (2005)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C1386-F0B8-4F11-86B7-0D745BFE0191}" type="slidenum">
              <a:rPr lang="en-US"/>
              <a:pPr/>
              <a:t>36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47638"/>
            <a:ext cx="8229600" cy="715962"/>
          </a:xfrm>
        </p:spPr>
        <p:txBody>
          <a:bodyPr/>
          <a:lstStyle/>
          <a:p>
            <a:r>
              <a:rPr lang="en-US"/>
              <a:t>Extracting SWNT Thermal Conductivity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4233672"/>
            <a:ext cx="8600694" cy="1865376"/>
          </a:xfrm>
        </p:spPr>
        <p:txBody>
          <a:bodyPr/>
          <a:lstStyle/>
          <a:p>
            <a:pPr marL="227013" indent="-227013"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99"/>
                </a:solidFill>
              </a:rPr>
              <a:t>Ask the “inverse” question: Can I extract thermal properties from electrical data?</a:t>
            </a:r>
          </a:p>
          <a:p>
            <a:pPr marL="227013" indent="-227013"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99"/>
                </a:solidFill>
              </a:rPr>
              <a:t>Numerical </a:t>
            </a:r>
            <a:r>
              <a:rPr lang="en-US" sz="1800" dirty="0">
                <a:solidFill>
                  <a:srgbClr val="000099"/>
                </a:solidFill>
              </a:rPr>
              <a:t>extraction of </a:t>
            </a:r>
            <a:r>
              <a:rPr lang="en-US" sz="1800" i="1" dirty="0">
                <a:solidFill>
                  <a:srgbClr val="000099"/>
                </a:solidFill>
              </a:rPr>
              <a:t>k</a:t>
            </a:r>
            <a:r>
              <a:rPr lang="en-US" sz="1800" dirty="0">
                <a:solidFill>
                  <a:srgbClr val="000099"/>
                </a:solidFill>
              </a:rPr>
              <a:t> from the high bias (</a:t>
            </a:r>
            <a:r>
              <a:rPr lang="en-US" sz="1800" i="1" dirty="0">
                <a:solidFill>
                  <a:srgbClr val="000099"/>
                </a:solidFill>
              </a:rPr>
              <a:t>V</a:t>
            </a:r>
            <a:r>
              <a:rPr lang="en-US" sz="1800" dirty="0">
                <a:solidFill>
                  <a:srgbClr val="000099"/>
                </a:solidFill>
              </a:rPr>
              <a:t> &gt; 0.3 V) </a:t>
            </a:r>
            <a:r>
              <a:rPr lang="en-US" sz="1800" dirty="0" smtClean="0">
                <a:solidFill>
                  <a:srgbClr val="000099"/>
                </a:solidFill>
              </a:rPr>
              <a:t>tail of I-V data</a:t>
            </a:r>
            <a:endParaRPr lang="en-US" sz="1800" dirty="0">
              <a:solidFill>
                <a:srgbClr val="000099"/>
              </a:solidFill>
            </a:endParaRPr>
          </a:p>
          <a:p>
            <a:pPr marL="227013" indent="-227013"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99"/>
                </a:solidFill>
              </a:rPr>
              <a:t>Compare </a:t>
            </a:r>
            <a:r>
              <a:rPr lang="en-US" sz="1800" dirty="0">
                <a:solidFill>
                  <a:srgbClr val="000099"/>
                </a:solidFill>
              </a:rPr>
              <a:t>to data from 100-300 K of UT Austin group (C. Yu, </a:t>
            </a:r>
            <a:r>
              <a:rPr lang="en-US" sz="1800" i="1" dirty="0">
                <a:solidFill>
                  <a:srgbClr val="000099"/>
                </a:solidFill>
              </a:rPr>
              <a:t>NL Sep’05</a:t>
            </a:r>
            <a:r>
              <a:rPr lang="en-US" sz="1800" dirty="0">
                <a:solidFill>
                  <a:srgbClr val="000099"/>
                </a:solidFill>
              </a:rPr>
              <a:t>)</a:t>
            </a:r>
          </a:p>
          <a:p>
            <a:pPr marL="227013" indent="-227013">
              <a:lnSpc>
                <a:spcPct val="120000"/>
              </a:lnSpc>
              <a:spcBef>
                <a:spcPts val="1200"/>
              </a:spcBef>
            </a:pPr>
            <a:r>
              <a:rPr lang="en-US" sz="1800" u="sng" dirty="0">
                <a:solidFill>
                  <a:srgbClr val="000099"/>
                </a:solidFill>
              </a:rPr>
              <a:t>Result</a:t>
            </a:r>
            <a:r>
              <a:rPr lang="en-US" sz="1800" dirty="0">
                <a:solidFill>
                  <a:srgbClr val="000099"/>
                </a:solidFill>
              </a:rPr>
              <a:t>: first “complete” picture of SWNT thermal conductivity from 100 – 800 K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396875" y="735900"/>
            <a:ext cx="34496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100" b="1">
                <a:solidFill>
                  <a:srgbClr val="000099"/>
                </a:solidFill>
              </a:rPr>
              <a:t>E. Pop </a:t>
            </a:r>
            <a:r>
              <a:rPr lang="en-US" sz="1100" b="1" i="1">
                <a:solidFill>
                  <a:srgbClr val="000099"/>
                </a:solidFill>
              </a:rPr>
              <a:t>et al</a:t>
            </a:r>
            <a:r>
              <a:rPr lang="en-US" sz="1100" b="1">
                <a:solidFill>
                  <a:srgbClr val="000099"/>
                </a:solidFill>
              </a:rPr>
              <a:t>., </a:t>
            </a:r>
            <a:r>
              <a:rPr lang="en-US" b="1" i="1">
                <a:solidFill>
                  <a:srgbClr val="000099"/>
                </a:solidFill>
              </a:rPr>
              <a:t>Nano Letters </a:t>
            </a:r>
            <a:r>
              <a:rPr lang="en-US" b="1">
                <a:solidFill>
                  <a:srgbClr val="000099"/>
                </a:solidFill>
              </a:rPr>
              <a:t>6, 96 (2006)</a:t>
            </a:r>
          </a:p>
        </p:txBody>
      </p:sp>
      <p:pic>
        <p:nvPicPr>
          <p:cNvPr id="391173" name="Picture 5" descr="kthT_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57241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174" name="Picture 6" descr="kd_vs_LiS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57241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5" name="Text Box 7"/>
          <p:cNvSpPr txBox="1">
            <a:spLocks noChangeArrowheads="1"/>
          </p:cNvSpPr>
          <p:nvPr/>
        </p:nvSpPr>
        <p:spPr bwMode="auto">
          <a:xfrm>
            <a:off x="6961188" y="1562041"/>
            <a:ext cx="1158875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/>
              <a:t>Yu et al. (NL’05)</a:t>
            </a:r>
          </a:p>
          <a:p>
            <a:pPr algn="l"/>
            <a:r>
              <a:rPr lang="en-US" sz="1100"/>
              <a:t>This work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5563405" y="2902489"/>
            <a:ext cx="548640" cy="24063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834754" y="290990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~T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5819" y="2465532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~1/T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7103444" y="2584859"/>
            <a:ext cx="731520" cy="317634"/>
          </a:xfrm>
          <a:custGeom>
            <a:avLst/>
            <a:gdLst>
              <a:gd name="connsiteX0" fmla="*/ 0 w 731520"/>
              <a:gd name="connsiteY0" fmla="*/ 0 h 317634"/>
              <a:gd name="connsiteX1" fmla="*/ 317634 w 731520"/>
              <a:gd name="connsiteY1" fmla="*/ 202131 h 317634"/>
              <a:gd name="connsiteX2" fmla="*/ 731520 w 731520"/>
              <a:gd name="connsiteY2" fmla="*/ 317634 h 317634"/>
              <a:gd name="connsiteX3" fmla="*/ 731520 w 731520"/>
              <a:gd name="connsiteY3" fmla="*/ 317634 h 317634"/>
              <a:gd name="connsiteX4" fmla="*/ 731520 w 731520"/>
              <a:gd name="connsiteY4" fmla="*/ 317634 h 317634"/>
              <a:gd name="connsiteX0" fmla="*/ 52939 w 784459"/>
              <a:gd name="connsiteY0" fmla="*/ 14437 h 332071"/>
              <a:gd name="connsiteX1" fmla="*/ 52939 w 784459"/>
              <a:gd name="connsiteY1" fmla="*/ 33688 h 332071"/>
              <a:gd name="connsiteX2" fmla="*/ 370573 w 784459"/>
              <a:gd name="connsiteY2" fmla="*/ 216568 h 332071"/>
              <a:gd name="connsiteX3" fmla="*/ 784459 w 784459"/>
              <a:gd name="connsiteY3" fmla="*/ 332071 h 332071"/>
              <a:gd name="connsiteX4" fmla="*/ 784459 w 784459"/>
              <a:gd name="connsiteY4" fmla="*/ 332071 h 332071"/>
              <a:gd name="connsiteX5" fmla="*/ 784459 w 784459"/>
              <a:gd name="connsiteY5" fmla="*/ 332071 h 332071"/>
              <a:gd name="connsiteX0" fmla="*/ 52939 w 784459"/>
              <a:gd name="connsiteY0" fmla="*/ 20853 h 338487"/>
              <a:gd name="connsiteX1" fmla="*/ 52939 w 784459"/>
              <a:gd name="connsiteY1" fmla="*/ 40104 h 338487"/>
              <a:gd name="connsiteX2" fmla="*/ 293572 w 784459"/>
              <a:gd name="connsiteY2" fmla="*/ 30480 h 338487"/>
              <a:gd name="connsiteX3" fmla="*/ 370573 w 784459"/>
              <a:gd name="connsiteY3" fmla="*/ 222984 h 338487"/>
              <a:gd name="connsiteX4" fmla="*/ 784459 w 784459"/>
              <a:gd name="connsiteY4" fmla="*/ 338487 h 338487"/>
              <a:gd name="connsiteX5" fmla="*/ 784459 w 784459"/>
              <a:gd name="connsiteY5" fmla="*/ 338487 h 338487"/>
              <a:gd name="connsiteX6" fmla="*/ 784459 w 784459"/>
              <a:gd name="connsiteY6" fmla="*/ 338487 h 338487"/>
              <a:gd name="connsiteX0" fmla="*/ 52939 w 784459"/>
              <a:gd name="connsiteY0" fmla="*/ 14437 h 332071"/>
              <a:gd name="connsiteX1" fmla="*/ 52939 w 784459"/>
              <a:gd name="connsiteY1" fmla="*/ 33688 h 332071"/>
              <a:gd name="connsiteX2" fmla="*/ 370573 w 784459"/>
              <a:gd name="connsiteY2" fmla="*/ 216568 h 332071"/>
              <a:gd name="connsiteX3" fmla="*/ 784459 w 784459"/>
              <a:gd name="connsiteY3" fmla="*/ 332071 h 332071"/>
              <a:gd name="connsiteX4" fmla="*/ 784459 w 784459"/>
              <a:gd name="connsiteY4" fmla="*/ 332071 h 332071"/>
              <a:gd name="connsiteX5" fmla="*/ 784459 w 784459"/>
              <a:gd name="connsiteY5" fmla="*/ 332071 h 332071"/>
              <a:gd name="connsiteX0" fmla="*/ 52939 w 784459"/>
              <a:gd name="connsiteY0" fmla="*/ 14437 h 332071"/>
              <a:gd name="connsiteX1" fmla="*/ 52939 w 784459"/>
              <a:gd name="connsiteY1" fmla="*/ 33688 h 332071"/>
              <a:gd name="connsiteX2" fmla="*/ 52940 w 784459"/>
              <a:gd name="connsiteY2" fmla="*/ 216569 h 332071"/>
              <a:gd name="connsiteX3" fmla="*/ 370573 w 784459"/>
              <a:gd name="connsiteY3" fmla="*/ 216568 h 332071"/>
              <a:gd name="connsiteX4" fmla="*/ 784459 w 784459"/>
              <a:gd name="connsiteY4" fmla="*/ 332071 h 332071"/>
              <a:gd name="connsiteX5" fmla="*/ 784459 w 784459"/>
              <a:gd name="connsiteY5" fmla="*/ 332071 h 332071"/>
              <a:gd name="connsiteX6" fmla="*/ 784459 w 784459"/>
              <a:gd name="connsiteY6" fmla="*/ 332071 h 332071"/>
              <a:gd name="connsiteX0" fmla="*/ 52939 w 784459"/>
              <a:gd name="connsiteY0" fmla="*/ 14437 h 332071"/>
              <a:gd name="connsiteX1" fmla="*/ 52939 w 784459"/>
              <a:gd name="connsiteY1" fmla="*/ 33688 h 332071"/>
              <a:gd name="connsiteX2" fmla="*/ 370573 w 784459"/>
              <a:gd name="connsiteY2" fmla="*/ 216568 h 332071"/>
              <a:gd name="connsiteX3" fmla="*/ 784459 w 784459"/>
              <a:gd name="connsiteY3" fmla="*/ 332071 h 332071"/>
              <a:gd name="connsiteX4" fmla="*/ 784459 w 784459"/>
              <a:gd name="connsiteY4" fmla="*/ 332071 h 332071"/>
              <a:gd name="connsiteX5" fmla="*/ 784459 w 784459"/>
              <a:gd name="connsiteY5" fmla="*/ 332071 h 332071"/>
              <a:gd name="connsiteX0" fmla="*/ 52939 w 784459"/>
              <a:gd name="connsiteY0" fmla="*/ 14437 h 332071"/>
              <a:gd name="connsiteX1" fmla="*/ 52939 w 784459"/>
              <a:gd name="connsiteY1" fmla="*/ 33688 h 332071"/>
              <a:gd name="connsiteX2" fmla="*/ 370573 w 784459"/>
              <a:gd name="connsiteY2" fmla="*/ 216568 h 332071"/>
              <a:gd name="connsiteX3" fmla="*/ 784459 w 784459"/>
              <a:gd name="connsiteY3" fmla="*/ 332071 h 332071"/>
              <a:gd name="connsiteX4" fmla="*/ 784459 w 784459"/>
              <a:gd name="connsiteY4" fmla="*/ 332071 h 332071"/>
              <a:gd name="connsiteX5" fmla="*/ 784459 w 784459"/>
              <a:gd name="connsiteY5" fmla="*/ 332071 h 332071"/>
              <a:gd name="connsiteX0" fmla="*/ 52939 w 784459"/>
              <a:gd name="connsiteY0" fmla="*/ 0 h 317634"/>
              <a:gd name="connsiteX1" fmla="*/ 52939 w 784459"/>
              <a:gd name="connsiteY1" fmla="*/ 240632 h 317634"/>
              <a:gd name="connsiteX2" fmla="*/ 370573 w 784459"/>
              <a:gd name="connsiteY2" fmla="*/ 202131 h 317634"/>
              <a:gd name="connsiteX3" fmla="*/ 784459 w 784459"/>
              <a:gd name="connsiteY3" fmla="*/ 317634 h 317634"/>
              <a:gd name="connsiteX4" fmla="*/ 784459 w 784459"/>
              <a:gd name="connsiteY4" fmla="*/ 317634 h 317634"/>
              <a:gd name="connsiteX5" fmla="*/ 784459 w 784459"/>
              <a:gd name="connsiteY5" fmla="*/ 317634 h 317634"/>
              <a:gd name="connsiteX0" fmla="*/ 0 w 731520"/>
              <a:gd name="connsiteY0" fmla="*/ 0 h 317634"/>
              <a:gd name="connsiteX1" fmla="*/ 317634 w 731520"/>
              <a:gd name="connsiteY1" fmla="*/ 202131 h 317634"/>
              <a:gd name="connsiteX2" fmla="*/ 731520 w 731520"/>
              <a:gd name="connsiteY2" fmla="*/ 317634 h 317634"/>
              <a:gd name="connsiteX3" fmla="*/ 731520 w 731520"/>
              <a:gd name="connsiteY3" fmla="*/ 317634 h 317634"/>
              <a:gd name="connsiteX4" fmla="*/ 731520 w 731520"/>
              <a:gd name="connsiteY4" fmla="*/ 317634 h 317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317634">
                <a:moveTo>
                  <a:pt x="0" y="0"/>
                </a:moveTo>
                <a:cubicBezTo>
                  <a:pt x="66174" y="42111"/>
                  <a:pt x="195714" y="149192"/>
                  <a:pt x="317634" y="202131"/>
                </a:cubicBezTo>
                <a:cubicBezTo>
                  <a:pt x="439554" y="255070"/>
                  <a:pt x="731520" y="317634"/>
                  <a:pt x="731520" y="317634"/>
                </a:cubicBezTo>
                <a:lnTo>
                  <a:pt x="731520" y="317634"/>
                </a:lnTo>
                <a:lnTo>
                  <a:pt x="731520" y="317634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Simulation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8" name="Rectangle 3" descr="Blue tissue paper"/>
          <p:cNvSpPr>
            <a:spLocks noChangeArrowheads="1"/>
          </p:cNvSpPr>
          <p:nvPr/>
        </p:nvSpPr>
        <p:spPr bwMode="auto">
          <a:xfrm>
            <a:off x="404813" y="2644775"/>
            <a:ext cx="2857500" cy="136683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731838" y="3286125"/>
            <a:ext cx="112712" cy="115888"/>
          </a:xfrm>
          <a:prstGeom prst="ellipse">
            <a:avLst/>
          </a:prstGeom>
          <a:solidFill>
            <a:srgbClr val="FC0128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0" name="Line 5"/>
          <p:cNvSpPr>
            <a:spLocks noChangeShapeType="1"/>
          </p:cNvSpPr>
          <p:nvPr/>
        </p:nvSpPr>
        <p:spPr bwMode="auto">
          <a:xfrm flipH="1" flipV="1">
            <a:off x="838200" y="3341688"/>
            <a:ext cx="1001713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1" name="Rectangle 6"/>
          <p:cNvSpPr>
            <a:spLocks noChangeArrowheads="1"/>
          </p:cNvSpPr>
          <p:nvPr/>
        </p:nvSpPr>
        <p:spPr bwMode="auto">
          <a:xfrm>
            <a:off x="1873250" y="3257550"/>
            <a:ext cx="7016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defect</a:t>
            </a:r>
          </a:p>
        </p:txBody>
      </p:sp>
      <p:sp>
        <p:nvSpPr>
          <p:cNvPr id="102" name="Freeform 7"/>
          <p:cNvSpPr>
            <a:spLocks/>
          </p:cNvSpPr>
          <p:nvPr/>
        </p:nvSpPr>
        <p:spPr bwMode="auto">
          <a:xfrm>
            <a:off x="617538" y="3155950"/>
            <a:ext cx="434975" cy="104775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262" y="106"/>
              </a:cxn>
              <a:cxn ang="0">
                <a:pos x="533" y="4"/>
              </a:cxn>
              <a:cxn ang="0">
                <a:pos x="768" y="130"/>
              </a:cxn>
              <a:cxn ang="0">
                <a:pos x="904" y="346"/>
              </a:cxn>
              <a:cxn ang="0">
                <a:pos x="1054" y="551"/>
              </a:cxn>
              <a:cxn ang="0">
                <a:pos x="1352" y="698"/>
              </a:cxn>
              <a:cxn ang="0">
                <a:pos x="1632" y="626"/>
              </a:cxn>
              <a:cxn ang="0">
                <a:pos x="1760" y="490"/>
              </a:cxn>
              <a:cxn ang="0">
                <a:pos x="1912" y="274"/>
              </a:cxn>
            </a:cxnLst>
            <a:rect l="0" t="0" r="r" b="b"/>
            <a:pathLst>
              <a:path w="1912" h="710">
                <a:moveTo>
                  <a:pt x="0" y="402"/>
                </a:moveTo>
                <a:cubicBezTo>
                  <a:pt x="44" y="354"/>
                  <a:pt x="173" y="172"/>
                  <a:pt x="262" y="106"/>
                </a:cubicBezTo>
                <a:cubicBezTo>
                  <a:pt x="351" y="40"/>
                  <a:pt x="449" y="0"/>
                  <a:pt x="533" y="4"/>
                </a:cubicBezTo>
                <a:cubicBezTo>
                  <a:pt x="617" y="8"/>
                  <a:pt x="706" y="73"/>
                  <a:pt x="768" y="130"/>
                </a:cubicBezTo>
                <a:cubicBezTo>
                  <a:pt x="830" y="187"/>
                  <a:pt x="856" y="276"/>
                  <a:pt x="904" y="346"/>
                </a:cubicBezTo>
                <a:cubicBezTo>
                  <a:pt x="952" y="416"/>
                  <a:pt x="979" y="492"/>
                  <a:pt x="1054" y="551"/>
                </a:cubicBezTo>
                <a:cubicBezTo>
                  <a:pt x="1129" y="610"/>
                  <a:pt x="1256" y="686"/>
                  <a:pt x="1352" y="698"/>
                </a:cubicBezTo>
                <a:cubicBezTo>
                  <a:pt x="1448" y="710"/>
                  <a:pt x="1564" y="661"/>
                  <a:pt x="1632" y="626"/>
                </a:cubicBezTo>
                <a:cubicBezTo>
                  <a:pt x="1700" y="591"/>
                  <a:pt x="1713" y="549"/>
                  <a:pt x="1760" y="490"/>
                </a:cubicBezTo>
                <a:cubicBezTo>
                  <a:pt x="1807" y="431"/>
                  <a:pt x="1880" y="319"/>
                  <a:pt x="1912" y="274"/>
                </a:cubicBezTo>
              </a:path>
            </a:pathLst>
          </a:custGeom>
          <a:noFill/>
          <a:ln w="381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" name="Rectangle 8"/>
          <p:cNvSpPr>
            <a:spLocks noChangeArrowheads="1"/>
          </p:cNvSpPr>
          <p:nvPr/>
        </p:nvSpPr>
        <p:spPr bwMode="auto">
          <a:xfrm>
            <a:off x="325438" y="2632075"/>
            <a:ext cx="1177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lattice wave</a:t>
            </a:r>
            <a:endParaRPr lang="en-US" sz="4400" b="1" kern="120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573088" y="3090863"/>
            <a:ext cx="466725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341313" y="3425825"/>
            <a:ext cx="833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phonon</a:t>
            </a:r>
            <a:endParaRPr lang="en-US" sz="4400" b="1" kern="120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6" name="Object 11"/>
          <p:cNvGraphicFramePr>
            <a:graphicFrameLocks noChangeAspect="1"/>
          </p:cNvGraphicFramePr>
          <p:nvPr/>
        </p:nvGraphicFramePr>
        <p:xfrm>
          <a:off x="384175" y="3638550"/>
          <a:ext cx="928688" cy="231775"/>
        </p:xfrm>
        <a:graphic>
          <a:graphicData uri="http://schemas.openxmlformats.org/presentationml/2006/ole">
            <p:oleObj spid="_x0000_s763911" name="Equation" r:id="rId5" imgW="495000" imgH="177480" progId="Equation.3">
              <p:embed/>
            </p:oleObj>
          </a:graphicData>
        </a:graphic>
      </p:graphicFrame>
      <p:graphicFrame>
        <p:nvGraphicFramePr>
          <p:cNvPr id="107" name="Object 12"/>
          <p:cNvGraphicFramePr>
            <a:graphicFrameLocks noChangeAspect="1"/>
          </p:cNvGraphicFramePr>
          <p:nvPr/>
        </p:nvGraphicFramePr>
        <p:xfrm>
          <a:off x="677863" y="2822575"/>
          <a:ext cx="328612" cy="287338"/>
        </p:xfrm>
        <a:graphic>
          <a:graphicData uri="http://schemas.openxmlformats.org/presentationml/2006/ole">
            <p:oleObj spid="_x0000_s763912" name="Equation" r:id="rId6" imgW="139680" imgH="177480" progId="Equation.3">
              <p:embed/>
            </p:oleObj>
          </a:graphicData>
        </a:graphic>
      </p:graphicFrame>
      <p:graphicFrame>
        <p:nvGraphicFramePr>
          <p:cNvPr id="108" name="Object 13"/>
          <p:cNvGraphicFramePr>
            <a:graphicFrameLocks noChangeAspect="1"/>
          </p:cNvGraphicFramePr>
          <p:nvPr/>
        </p:nvGraphicFramePr>
        <p:xfrm>
          <a:off x="1212850" y="3068638"/>
          <a:ext cx="322263" cy="242887"/>
        </p:xfrm>
        <a:graphic>
          <a:graphicData uri="http://schemas.openxmlformats.org/presentationml/2006/ole">
            <p:oleObj spid="_x0000_s763913" name="Equation" r:id="rId7" imgW="152280" imgH="164880" progId="Equation.3">
              <p:embed/>
            </p:oleObj>
          </a:graphicData>
        </a:graphic>
      </p:graphicFrame>
      <p:sp>
        <p:nvSpPr>
          <p:cNvPr id="109" name="Freeform 14"/>
          <p:cNvSpPr>
            <a:spLocks/>
          </p:cNvSpPr>
          <p:nvPr/>
        </p:nvSpPr>
        <p:spPr bwMode="auto">
          <a:xfrm>
            <a:off x="1851025" y="3263900"/>
            <a:ext cx="98425" cy="144463"/>
          </a:xfrm>
          <a:custGeom>
            <a:avLst/>
            <a:gdLst/>
            <a:ahLst/>
            <a:cxnLst>
              <a:cxn ang="0">
                <a:pos x="6" y="232"/>
              </a:cxn>
              <a:cxn ang="0">
                <a:pos x="54" y="104"/>
              </a:cxn>
              <a:cxn ang="0">
                <a:pos x="70" y="32"/>
              </a:cxn>
              <a:cxn ang="0">
                <a:pos x="62" y="0"/>
              </a:cxn>
            </a:cxnLst>
            <a:rect l="0" t="0" r="r" b="b"/>
            <a:pathLst>
              <a:path w="97" h="232">
                <a:moveTo>
                  <a:pt x="6" y="232"/>
                </a:moveTo>
                <a:cubicBezTo>
                  <a:pt x="40" y="181"/>
                  <a:pt x="0" y="140"/>
                  <a:pt x="54" y="104"/>
                </a:cubicBezTo>
                <a:cubicBezTo>
                  <a:pt x="91" y="48"/>
                  <a:pt x="97" y="72"/>
                  <a:pt x="70" y="32"/>
                </a:cubicBezTo>
                <a:cubicBezTo>
                  <a:pt x="67" y="21"/>
                  <a:pt x="62" y="0"/>
                  <a:pt x="62" y="0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" name="Line 15"/>
          <p:cNvSpPr>
            <a:spLocks noChangeShapeType="1"/>
          </p:cNvSpPr>
          <p:nvPr/>
        </p:nvSpPr>
        <p:spPr bwMode="auto">
          <a:xfrm>
            <a:off x="401638" y="4024313"/>
            <a:ext cx="285591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" name="Line 16"/>
          <p:cNvSpPr>
            <a:spLocks noChangeShapeType="1"/>
          </p:cNvSpPr>
          <p:nvPr/>
        </p:nvSpPr>
        <p:spPr bwMode="auto">
          <a:xfrm>
            <a:off x="401638" y="2651125"/>
            <a:ext cx="28797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" name="Line 17"/>
          <p:cNvSpPr>
            <a:spLocks noChangeShapeType="1"/>
          </p:cNvSpPr>
          <p:nvPr/>
        </p:nvSpPr>
        <p:spPr bwMode="auto">
          <a:xfrm flipV="1">
            <a:off x="2160588" y="3673475"/>
            <a:ext cx="292100" cy="322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" name="Rectangle 18"/>
          <p:cNvSpPr>
            <a:spLocks noChangeArrowheads="1"/>
          </p:cNvSpPr>
          <p:nvPr/>
        </p:nvSpPr>
        <p:spPr bwMode="auto">
          <a:xfrm>
            <a:off x="3270250" y="3108325"/>
            <a:ext cx="3686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D</a:t>
            </a:r>
            <a:endParaRPr lang="en-US" sz="2000" b="1" kern="1200" dirty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4" name="Line 19"/>
          <p:cNvSpPr>
            <a:spLocks noChangeShapeType="1"/>
          </p:cNvSpPr>
          <p:nvPr/>
        </p:nvSpPr>
        <p:spPr bwMode="auto">
          <a:xfrm>
            <a:off x="3246438" y="2654300"/>
            <a:ext cx="0" cy="1370013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" name="Oval 20"/>
          <p:cNvSpPr>
            <a:spLocks noChangeArrowheads="1"/>
          </p:cNvSpPr>
          <p:nvPr/>
        </p:nvSpPr>
        <p:spPr bwMode="auto">
          <a:xfrm>
            <a:off x="2425700" y="3595688"/>
            <a:ext cx="114300" cy="117475"/>
          </a:xfrm>
          <a:prstGeom prst="ellipse">
            <a:avLst/>
          </a:prstGeom>
          <a:solidFill>
            <a:srgbClr val="FC0128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6" name="Group 21"/>
          <p:cNvGrpSpPr>
            <a:grpSpLocks/>
          </p:cNvGrpSpPr>
          <p:nvPr/>
        </p:nvGrpSpPr>
        <p:grpSpPr bwMode="auto">
          <a:xfrm>
            <a:off x="2343150" y="2190750"/>
            <a:ext cx="1674813" cy="396875"/>
            <a:chOff x="1294" y="1756"/>
            <a:chExt cx="1055" cy="250"/>
          </a:xfrm>
        </p:grpSpPr>
        <p:sp>
          <p:nvSpPr>
            <p:cNvPr id="117" name="Line 22"/>
            <p:cNvSpPr>
              <a:spLocks noChangeShapeType="1"/>
            </p:cNvSpPr>
            <p:nvPr/>
          </p:nvSpPr>
          <p:spPr bwMode="auto">
            <a:xfrm flipH="1">
              <a:off x="1753" y="1879"/>
              <a:ext cx="5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Rectangle 23"/>
            <p:cNvSpPr>
              <a:spLocks noChangeArrowheads="1"/>
            </p:cNvSpPr>
            <p:nvPr/>
          </p:nvSpPr>
          <p:spPr bwMode="auto">
            <a:xfrm>
              <a:off x="1294" y="1756"/>
              <a:ext cx="57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1200" dirty="0" smtClean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D </a:t>
              </a:r>
              <a:r>
                <a:rPr lang="en-US" sz="2000" b="1" kern="1200" dirty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~ </a:t>
              </a:r>
              <a:r>
                <a:rPr lang="en-US" sz="2000" b="1" kern="1200" dirty="0">
                  <a:solidFill>
                    <a:srgbClr val="0000FF"/>
                  </a:solidFill>
                  <a:latin typeface="Symbol" pitchFamily="18" charset="2"/>
                  <a:ea typeface="+mn-ea"/>
                  <a:cs typeface="+mn-cs"/>
                </a:rPr>
                <a:t>L</a:t>
              </a:r>
              <a:r>
                <a:rPr lang="en-US" sz="2000" b="1" kern="1200" dirty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3616325" y="3114675"/>
            <a:ext cx="1898650" cy="750888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0" name="Rectangle 25"/>
          <p:cNvSpPr>
            <a:spLocks noChangeArrowheads="1"/>
          </p:cNvSpPr>
          <p:nvPr/>
        </p:nvSpPr>
        <p:spPr bwMode="auto">
          <a:xfrm>
            <a:off x="4014788" y="1430338"/>
            <a:ext cx="1354137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>
            <a:off x="3921125" y="4848225"/>
            <a:ext cx="1430338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Waves &amp; Atoms</a:t>
            </a:r>
          </a:p>
        </p:txBody>
      </p:sp>
      <p:sp>
        <p:nvSpPr>
          <p:cNvPr id="122" name="Line 27"/>
          <p:cNvSpPr>
            <a:spLocks noChangeShapeType="1"/>
          </p:cNvSpPr>
          <p:nvPr/>
        </p:nvSpPr>
        <p:spPr bwMode="auto">
          <a:xfrm flipH="1">
            <a:off x="5521325" y="1676400"/>
            <a:ext cx="508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" name="Rectangle 28"/>
          <p:cNvSpPr>
            <a:spLocks noChangeArrowheads="1"/>
          </p:cNvSpPr>
          <p:nvPr/>
        </p:nvSpPr>
        <p:spPr bwMode="auto">
          <a:xfrm>
            <a:off x="3644107" y="1362075"/>
            <a:ext cx="1662113" cy="750888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4" name="Rectangle 29"/>
          <p:cNvSpPr>
            <a:spLocks noChangeArrowheads="1"/>
          </p:cNvSpPr>
          <p:nvPr/>
        </p:nvSpPr>
        <p:spPr bwMode="auto">
          <a:xfrm>
            <a:off x="3688795" y="1409700"/>
            <a:ext cx="1572737" cy="612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Continuum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Fourier’s Law, </a:t>
            </a:r>
            <a:r>
              <a:rPr lang="en-US" sz="13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FE</a:t>
            </a:r>
            <a:endParaRPr lang="en-US" sz="1300" b="1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5" name="Rectangle 30"/>
          <p:cNvSpPr>
            <a:spLocks noChangeArrowheads="1"/>
          </p:cNvSpPr>
          <p:nvPr/>
        </p:nvSpPr>
        <p:spPr bwMode="auto">
          <a:xfrm>
            <a:off x="3578225" y="3165475"/>
            <a:ext cx="1993900" cy="612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Phonon Transport</a:t>
            </a:r>
            <a:endParaRPr lang="en-US" sz="16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BTE &amp; Monte Carlo</a:t>
            </a:r>
          </a:p>
        </p:txBody>
      </p:sp>
      <p:sp>
        <p:nvSpPr>
          <p:cNvPr id="126" name="Rectangle 31"/>
          <p:cNvSpPr>
            <a:spLocks noChangeArrowheads="1"/>
          </p:cNvSpPr>
          <p:nvPr/>
        </p:nvSpPr>
        <p:spPr bwMode="auto">
          <a:xfrm>
            <a:off x="3663950" y="4867275"/>
            <a:ext cx="1662113" cy="750888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7" name="Rectangle 32"/>
          <p:cNvSpPr>
            <a:spLocks noChangeArrowheads="1"/>
          </p:cNvSpPr>
          <p:nvPr/>
        </p:nvSpPr>
        <p:spPr bwMode="auto">
          <a:xfrm>
            <a:off x="3616325" y="4930775"/>
            <a:ext cx="1793875" cy="60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Waves &amp; Atoms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MD </a:t>
            </a:r>
            <a:r>
              <a:rPr lang="en-US" sz="13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&amp; </a:t>
            </a:r>
            <a:r>
              <a:rPr lang="en-US" sz="1300" b="1" i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QMD</a:t>
            </a:r>
            <a:endParaRPr lang="en-US" sz="1300" b="1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8" name="Line 33"/>
          <p:cNvSpPr>
            <a:spLocks noChangeShapeType="1"/>
          </p:cNvSpPr>
          <p:nvPr/>
        </p:nvSpPr>
        <p:spPr bwMode="auto">
          <a:xfrm flipH="1">
            <a:off x="5521325" y="3467100"/>
            <a:ext cx="508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9" name="Line 34"/>
          <p:cNvSpPr>
            <a:spLocks noChangeShapeType="1"/>
          </p:cNvSpPr>
          <p:nvPr/>
        </p:nvSpPr>
        <p:spPr bwMode="auto">
          <a:xfrm flipH="1">
            <a:off x="5521325" y="5232400"/>
            <a:ext cx="508000" cy="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0" name="Line 35"/>
          <p:cNvSpPr>
            <a:spLocks noChangeShapeType="1"/>
          </p:cNvSpPr>
          <p:nvPr/>
        </p:nvSpPr>
        <p:spPr bwMode="auto">
          <a:xfrm flipV="1">
            <a:off x="4352925" y="3870325"/>
            <a:ext cx="0" cy="100330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1" name="Line 36"/>
          <p:cNvSpPr>
            <a:spLocks noChangeShapeType="1"/>
          </p:cNvSpPr>
          <p:nvPr/>
        </p:nvSpPr>
        <p:spPr bwMode="auto">
          <a:xfrm flipV="1">
            <a:off x="4352925" y="2105025"/>
            <a:ext cx="0" cy="1003300"/>
          </a:xfrm>
          <a:prstGeom prst="line">
            <a:avLst/>
          </a:prstGeom>
          <a:noFill/>
          <a:ln w="38100">
            <a:solidFill>
              <a:srgbClr val="FC012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32" name="Group 37"/>
          <p:cNvGrpSpPr>
            <a:grpSpLocks/>
          </p:cNvGrpSpPr>
          <p:nvPr/>
        </p:nvGrpSpPr>
        <p:grpSpPr bwMode="auto">
          <a:xfrm>
            <a:off x="2343150" y="4133850"/>
            <a:ext cx="1674813" cy="396875"/>
            <a:chOff x="1294" y="1756"/>
            <a:chExt cx="1055" cy="250"/>
          </a:xfrm>
        </p:grpSpPr>
        <p:sp>
          <p:nvSpPr>
            <p:cNvPr id="133" name="Line 38"/>
            <p:cNvSpPr>
              <a:spLocks noChangeShapeType="1"/>
            </p:cNvSpPr>
            <p:nvPr/>
          </p:nvSpPr>
          <p:spPr bwMode="auto">
            <a:xfrm flipH="1">
              <a:off x="1753" y="1879"/>
              <a:ext cx="5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Rectangle 39"/>
            <p:cNvSpPr>
              <a:spLocks noChangeArrowheads="1"/>
            </p:cNvSpPr>
            <p:nvPr/>
          </p:nvSpPr>
          <p:spPr bwMode="auto">
            <a:xfrm>
              <a:off x="1294" y="1756"/>
              <a:ext cx="54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kern="1200" dirty="0" smtClean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D </a:t>
              </a:r>
              <a:r>
                <a:rPr lang="en-US" sz="2000" b="1" kern="1200" dirty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~ </a:t>
              </a:r>
              <a:r>
                <a:rPr lang="en-US" sz="2000" b="1" kern="1200" dirty="0">
                  <a:solidFill>
                    <a:srgbClr val="0000FF"/>
                  </a:solidFill>
                  <a:latin typeface="Symbol" pitchFamily="18" charset="2"/>
                  <a:ea typeface="+mn-ea"/>
                  <a:cs typeface="+mn-cs"/>
                </a:rPr>
                <a:t>l</a:t>
              </a:r>
              <a:r>
                <a:rPr lang="en-US" sz="2000" b="1" kern="1200" dirty="0">
                  <a:solidFill>
                    <a:srgbClr val="0000FF"/>
                  </a:solidFill>
                  <a:latin typeface="Arial" charset="0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35" name="Text Box 40"/>
          <p:cNvSpPr txBox="1">
            <a:spLocks noChangeArrowheads="1"/>
          </p:cNvSpPr>
          <p:nvPr/>
        </p:nvSpPr>
        <p:spPr bwMode="auto">
          <a:xfrm>
            <a:off x="357975" y="1492250"/>
            <a:ext cx="289322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FC0128"/>
                </a:solidFill>
                <a:latin typeface="Arial" charset="0"/>
                <a:ea typeface="+mn-ea"/>
                <a:cs typeface="+mn-cs"/>
              </a:rPr>
              <a:t>MFP ~ 200 </a:t>
            </a:r>
            <a:r>
              <a:rPr lang="en-US" sz="1600" b="1" kern="1200" dirty="0">
                <a:solidFill>
                  <a:srgbClr val="FC0128"/>
                </a:solidFill>
                <a:latin typeface="Arial" charset="0"/>
                <a:ea typeface="+mn-ea"/>
                <a:cs typeface="+mn-cs"/>
              </a:rPr>
              <a:t>nm at 300 K in Si</a:t>
            </a:r>
          </a:p>
        </p:txBody>
      </p:sp>
      <p:sp>
        <p:nvSpPr>
          <p:cNvPr id="136" name="Line 41"/>
          <p:cNvSpPr>
            <a:spLocks noChangeShapeType="1"/>
          </p:cNvSpPr>
          <p:nvPr/>
        </p:nvSpPr>
        <p:spPr bwMode="auto">
          <a:xfrm flipH="1" flipV="1">
            <a:off x="2057400" y="1809750"/>
            <a:ext cx="863600" cy="46355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37" name="Object 42"/>
          <p:cNvGraphicFramePr>
            <a:graphicFrameLocks noChangeAspect="1"/>
          </p:cNvGraphicFramePr>
          <p:nvPr/>
        </p:nvGraphicFramePr>
        <p:xfrm>
          <a:off x="6257925" y="3063875"/>
          <a:ext cx="2532063" cy="758825"/>
        </p:xfrm>
        <a:graphic>
          <a:graphicData uri="http://schemas.openxmlformats.org/presentationml/2006/ole">
            <p:oleObj spid="_x0000_s763914" name="Equation" r:id="rId8" imgW="1523880" imgH="457200" progId="Equation.3">
              <p:embed/>
            </p:oleObj>
          </a:graphicData>
        </a:graphic>
      </p:graphicFrame>
      <p:grpSp>
        <p:nvGrpSpPr>
          <p:cNvPr id="138" name="Group 43"/>
          <p:cNvGrpSpPr>
            <a:grpSpLocks noChangeAspect="1"/>
          </p:cNvGrpSpPr>
          <p:nvPr/>
        </p:nvGrpSpPr>
        <p:grpSpPr bwMode="auto">
          <a:xfrm>
            <a:off x="6604000" y="4343400"/>
            <a:ext cx="1663700" cy="1663700"/>
            <a:chOff x="576" y="1440"/>
            <a:chExt cx="1872" cy="1872"/>
          </a:xfrm>
        </p:grpSpPr>
        <p:grpSp>
          <p:nvGrpSpPr>
            <p:cNvPr id="139" name="Group 44"/>
            <p:cNvGrpSpPr>
              <a:grpSpLocks noChangeAspect="1"/>
            </p:cNvGrpSpPr>
            <p:nvPr/>
          </p:nvGrpSpPr>
          <p:grpSpPr bwMode="auto">
            <a:xfrm>
              <a:off x="624" y="1488"/>
              <a:ext cx="1776" cy="1776"/>
              <a:chOff x="624" y="1488"/>
              <a:chExt cx="1776" cy="1776"/>
            </a:xfrm>
          </p:grpSpPr>
          <p:grpSp>
            <p:nvGrpSpPr>
              <p:cNvPr id="176" name="Group 45"/>
              <p:cNvGrpSpPr>
                <a:grpSpLocks noChangeAspect="1"/>
              </p:cNvGrpSpPr>
              <p:nvPr/>
            </p:nvGrpSpPr>
            <p:grpSpPr bwMode="auto">
              <a:xfrm>
                <a:off x="624" y="1728"/>
                <a:ext cx="960" cy="1536"/>
                <a:chOff x="624" y="1728"/>
                <a:chExt cx="960" cy="1536"/>
              </a:xfrm>
            </p:grpSpPr>
            <p:sp>
              <p:nvSpPr>
                <p:cNvPr id="186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624" y="1728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1968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624" y="1728"/>
                  <a:ext cx="96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624" y="3024"/>
                  <a:ext cx="96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roup 50"/>
              <p:cNvGrpSpPr>
                <a:grpSpLocks noChangeAspect="1"/>
              </p:cNvGrpSpPr>
              <p:nvPr/>
            </p:nvGrpSpPr>
            <p:grpSpPr bwMode="auto">
              <a:xfrm>
                <a:off x="1440" y="1488"/>
                <a:ext cx="960" cy="1536"/>
                <a:chOff x="624" y="1728"/>
                <a:chExt cx="960" cy="1536"/>
              </a:xfrm>
            </p:grpSpPr>
            <p:sp>
              <p:nvSpPr>
                <p:cNvPr id="182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624" y="1728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52"/>
                <p:cNvSpPr>
                  <a:spLocks noChangeAspect="1" noChangeShapeType="1"/>
                </p:cNvSpPr>
                <p:nvPr/>
              </p:nvSpPr>
              <p:spPr bwMode="auto">
                <a:xfrm>
                  <a:off x="1584" y="1968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624" y="1728"/>
                  <a:ext cx="96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624" y="3024"/>
                  <a:ext cx="960" cy="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8" name="Line 55"/>
              <p:cNvSpPr>
                <a:spLocks noChangeAspect="1" noChangeShapeType="1"/>
              </p:cNvSpPr>
              <p:nvPr/>
            </p:nvSpPr>
            <p:spPr bwMode="auto">
              <a:xfrm flipV="1">
                <a:off x="624" y="1488"/>
                <a:ext cx="816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9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1584" y="1728"/>
                <a:ext cx="816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0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624" y="2784"/>
                <a:ext cx="816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1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1584" y="3024"/>
                <a:ext cx="816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0" name="Oval 59"/>
            <p:cNvSpPr>
              <a:spLocks noChangeAspect="1" noChangeArrowheads="1"/>
            </p:cNvSpPr>
            <p:nvPr/>
          </p:nvSpPr>
          <p:spPr bwMode="auto">
            <a:xfrm>
              <a:off x="1536" y="192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66FF">
                    <a:gamma/>
                    <a:shade val="46275"/>
                    <a:invGamma/>
                  </a:srgbClr>
                </a:gs>
                <a:gs pos="100000">
                  <a:srgbClr val="0066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41" name="Group 60"/>
            <p:cNvGrpSpPr>
              <a:grpSpLocks noChangeAspect="1"/>
            </p:cNvGrpSpPr>
            <p:nvPr/>
          </p:nvGrpSpPr>
          <p:grpSpPr bwMode="auto">
            <a:xfrm>
              <a:off x="576" y="1440"/>
              <a:ext cx="1872" cy="1872"/>
              <a:chOff x="576" y="1440"/>
              <a:chExt cx="1872" cy="1872"/>
            </a:xfrm>
          </p:grpSpPr>
          <p:sp>
            <p:nvSpPr>
              <p:cNvPr id="167" name="Oval 61"/>
              <p:cNvSpPr>
                <a:spLocks noChangeAspect="1" noChangeArrowheads="1"/>
              </p:cNvSpPr>
              <p:nvPr/>
            </p:nvSpPr>
            <p:spPr bwMode="auto">
              <a:xfrm>
                <a:off x="576" y="168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8" name="Oval 62"/>
              <p:cNvSpPr>
                <a:spLocks noChangeAspect="1" noChangeArrowheads="1"/>
              </p:cNvSpPr>
              <p:nvPr/>
            </p:nvSpPr>
            <p:spPr bwMode="auto">
              <a:xfrm>
                <a:off x="1392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9" name="Oval 63"/>
              <p:cNvSpPr>
                <a:spLocks noChangeAspect="1" noChangeArrowheads="1"/>
              </p:cNvSpPr>
              <p:nvPr/>
            </p:nvSpPr>
            <p:spPr bwMode="auto">
              <a:xfrm>
                <a:off x="2352" y="168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0" name="Oval 64"/>
              <p:cNvSpPr>
                <a:spLocks noChangeAspect="1" noChangeArrowheads="1"/>
              </p:cNvSpPr>
              <p:nvPr/>
            </p:nvSpPr>
            <p:spPr bwMode="auto">
              <a:xfrm>
                <a:off x="576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1" name="Oval 65"/>
              <p:cNvSpPr>
                <a:spLocks noChangeAspect="1" noChangeArrowheads="1"/>
              </p:cNvSpPr>
              <p:nvPr/>
            </p:nvSpPr>
            <p:spPr bwMode="auto">
              <a:xfrm>
                <a:off x="1536" y="32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2" name="Oval 66"/>
              <p:cNvSpPr>
                <a:spLocks noChangeAspect="1" noChangeArrowheads="1"/>
              </p:cNvSpPr>
              <p:nvPr/>
            </p:nvSpPr>
            <p:spPr bwMode="auto">
              <a:xfrm>
                <a:off x="2352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3" name="Oval 67"/>
              <p:cNvSpPr>
                <a:spLocks noChangeAspect="1" noChangeArrowheads="1"/>
              </p:cNvSpPr>
              <p:nvPr/>
            </p:nvSpPr>
            <p:spPr bwMode="auto">
              <a:xfrm>
                <a:off x="1968" y="244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4" name="Oval 68"/>
              <p:cNvSpPr>
                <a:spLocks noChangeAspect="1" noChangeArrowheads="1"/>
              </p:cNvSpPr>
              <p:nvPr/>
            </p:nvSpPr>
            <p:spPr bwMode="auto">
              <a:xfrm>
                <a:off x="1496" y="167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5" name="Oval 69"/>
              <p:cNvSpPr>
                <a:spLocks noChangeAspect="1" noChangeArrowheads="1"/>
              </p:cNvSpPr>
              <p:nvPr/>
            </p:nvSpPr>
            <p:spPr bwMode="auto">
              <a:xfrm>
                <a:off x="1056" y="240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0066FF">
                      <a:gamma/>
                      <a:shade val="46275"/>
                      <a:invGamma/>
                    </a:srgbClr>
                  </a:gs>
                  <a:gs pos="100000">
                    <a:srgbClr val="0066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2" name="Oval 70"/>
            <p:cNvSpPr>
              <a:spLocks noChangeAspect="1" noChangeArrowheads="1"/>
            </p:cNvSpPr>
            <p:nvPr/>
          </p:nvSpPr>
          <p:spPr bwMode="auto">
            <a:xfrm>
              <a:off x="1392" y="273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3" name="Oval 71"/>
            <p:cNvSpPr>
              <a:spLocks noChangeAspect="1" noChangeArrowheads="1"/>
            </p:cNvSpPr>
            <p:nvPr/>
          </p:nvSpPr>
          <p:spPr bwMode="auto">
            <a:xfrm>
              <a:off x="912" y="2208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4" name="Oval 72"/>
            <p:cNvSpPr>
              <a:spLocks noChangeAspect="1" noChangeArrowheads="1"/>
            </p:cNvSpPr>
            <p:nvPr/>
          </p:nvSpPr>
          <p:spPr bwMode="auto">
            <a:xfrm>
              <a:off x="1440" y="297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5" name="Oval 73"/>
            <p:cNvSpPr>
              <a:spLocks noChangeAspect="1" noChangeArrowheads="1"/>
            </p:cNvSpPr>
            <p:nvPr/>
          </p:nvSpPr>
          <p:spPr bwMode="auto">
            <a:xfrm>
              <a:off x="1792" y="211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66FF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6" name="Oval 74"/>
            <p:cNvSpPr>
              <a:spLocks noChangeAspect="1" noChangeArrowheads="1"/>
            </p:cNvSpPr>
            <p:nvPr/>
          </p:nvSpPr>
          <p:spPr bwMode="auto">
            <a:xfrm>
              <a:off x="960" y="2656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100000">
                  <a:srgbClr val="3399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7" name="Oval 75"/>
            <p:cNvSpPr>
              <a:spLocks noChangeAspect="1" noChangeArrowheads="1"/>
            </p:cNvSpPr>
            <p:nvPr/>
          </p:nvSpPr>
          <p:spPr bwMode="auto">
            <a:xfrm>
              <a:off x="1456" y="211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100000">
                  <a:srgbClr val="3399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8" name="Oval 76"/>
            <p:cNvSpPr>
              <a:spLocks noChangeAspect="1" noChangeArrowheads="1"/>
            </p:cNvSpPr>
            <p:nvPr/>
          </p:nvSpPr>
          <p:spPr bwMode="auto">
            <a:xfrm>
              <a:off x="1448" y="182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100000">
                  <a:srgbClr val="3399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" name="Oval 77"/>
            <p:cNvSpPr>
              <a:spLocks noChangeAspect="1" noChangeArrowheads="1"/>
            </p:cNvSpPr>
            <p:nvPr/>
          </p:nvSpPr>
          <p:spPr bwMode="auto">
            <a:xfrm>
              <a:off x="1824" y="264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3399FF">
                    <a:gamma/>
                    <a:shade val="46275"/>
                    <a:invGamma/>
                  </a:srgbClr>
                </a:gs>
                <a:gs pos="100000">
                  <a:srgbClr val="3399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0" name="Group 78"/>
            <p:cNvGrpSpPr>
              <a:grpSpLocks noChangeAspect="1"/>
            </p:cNvGrpSpPr>
            <p:nvPr/>
          </p:nvGrpSpPr>
          <p:grpSpPr bwMode="auto">
            <a:xfrm>
              <a:off x="624" y="1488"/>
              <a:ext cx="1776" cy="1536"/>
              <a:chOff x="624" y="1488"/>
              <a:chExt cx="1776" cy="1536"/>
            </a:xfrm>
          </p:grpSpPr>
          <p:sp>
            <p:nvSpPr>
              <p:cNvPr id="151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624" y="2736"/>
                <a:ext cx="336" cy="288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2" name="Line 8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960" y="2256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3" name="Line 81"/>
              <p:cNvSpPr>
                <a:spLocks noChangeAspect="1" noChangeShapeType="1"/>
              </p:cNvSpPr>
              <p:nvPr/>
            </p:nvSpPr>
            <p:spPr bwMode="auto">
              <a:xfrm flipV="1">
                <a:off x="1008" y="2448"/>
                <a:ext cx="96" cy="240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4" name="Line 82"/>
              <p:cNvSpPr>
                <a:spLocks noChangeAspect="1" noChangeShapeType="1"/>
              </p:cNvSpPr>
              <p:nvPr/>
            </p:nvSpPr>
            <p:spPr bwMode="auto">
              <a:xfrm>
                <a:off x="1008" y="2688"/>
                <a:ext cx="480" cy="336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5" name="Line 83"/>
              <p:cNvSpPr>
                <a:spLocks noChangeAspect="1" noChangeShapeType="1"/>
              </p:cNvSpPr>
              <p:nvPr/>
            </p:nvSpPr>
            <p:spPr bwMode="auto">
              <a:xfrm flipV="1">
                <a:off x="1488" y="2688"/>
                <a:ext cx="384" cy="336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6" name="Line 84"/>
              <p:cNvSpPr>
                <a:spLocks noChangeAspect="1" noChangeShapeType="1"/>
              </p:cNvSpPr>
              <p:nvPr/>
            </p:nvSpPr>
            <p:spPr bwMode="auto">
              <a:xfrm>
                <a:off x="1872" y="2688"/>
                <a:ext cx="528" cy="336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7" name="Line 85"/>
              <p:cNvSpPr>
                <a:spLocks noChangeAspect="1" noChangeShapeType="1"/>
              </p:cNvSpPr>
              <p:nvPr/>
            </p:nvSpPr>
            <p:spPr bwMode="auto">
              <a:xfrm flipV="1">
                <a:off x="1872" y="2496"/>
                <a:ext cx="144" cy="192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8" name="Line 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36" y="2208"/>
                <a:ext cx="480" cy="288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9" name="Line 87"/>
              <p:cNvSpPr>
                <a:spLocks noChangeAspect="1" noChangeShapeType="1"/>
              </p:cNvSpPr>
              <p:nvPr/>
            </p:nvSpPr>
            <p:spPr bwMode="auto">
              <a:xfrm flipH="1">
                <a:off x="1104" y="2160"/>
                <a:ext cx="384" cy="288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0" name="Line 88"/>
              <p:cNvSpPr>
                <a:spLocks noChangeAspect="1" noChangeShapeType="1"/>
              </p:cNvSpPr>
              <p:nvPr/>
            </p:nvSpPr>
            <p:spPr bwMode="auto">
              <a:xfrm flipV="1">
                <a:off x="960" y="1872"/>
                <a:ext cx="528" cy="384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1" name="Line 8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40" y="1488"/>
                <a:ext cx="48" cy="384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2" name="Line 90"/>
              <p:cNvSpPr>
                <a:spLocks noChangeAspect="1" noChangeShapeType="1"/>
              </p:cNvSpPr>
              <p:nvPr/>
            </p:nvSpPr>
            <p:spPr bwMode="auto">
              <a:xfrm flipV="1">
                <a:off x="1488" y="1968"/>
                <a:ext cx="96" cy="192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3" name="Line 9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88" y="1872"/>
                <a:ext cx="336" cy="288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4" name="Line 92"/>
              <p:cNvSpPr>
                <a:spLocks noChangeAspect="1" noChangeShapeType="1"/>
              </p:cNvSpPr>
              <p:nvPr/>
            </p:nvSpPr>
            <p:spPr bwMode="auto">
              <a:xfrm flipV="1">
                <a:off x="1488" y="1728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5" name="Line 93"/>
              <p:cNvSpPr>
                <a:spLocks noChangeAspect="1" noChangeShapeType="1"/>
              </p:cNvSpPr>
              <p:nvPr/>
            </p:nvSpPr>
            <p:spPr bwMode="auto">
              <a:xfrm flipH="1">
                <a:off x="1488" y="1680"/>
                <a:ext cx="48" cy="192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6" name="Line 94"/>
              <p:cNvSpPr>
                <a:spLocks noChangeAspect="1" noChangeShapeType="1"/>
              </p:cNvSpPr>
              <p:nvPr/>
            </p:nvSpPr>
            <p:spPr bwMode="auto">
              <a:xfrm>
                <a:off x="1824" y="2160"/>
                <a:ext cx="48" cy="528"/>
              </a:xfrm>
              <a:prstGeom prst="line">
                <a:avLst/>
              </a:prstGeom>
              <a:noFill/>
              <a:ln w="19050">
                <a:solidFill>
                  <a:srgbClr val="00CC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190" name="Object 95"/>
          <p:cNvGraphicFramePr>
            <a:graphicFrameLocks noChangeAspect="1"/>
          </p:cNvGraphicFramePr>
          <p:nvPr/>
        </p:nvGraphicFramePr>
        <p:xfrm>
          <a:off x="6419850" y="1416050"/>
          <a:ext cx="1784350" cy="606425"/>
        </p:xfrm>
        <a:graphic>
          <a:graphicData uri="http://schemas.openxmlformats.org/presentationml/2006/ole">
            <p:oleObj spid="_x0000_s763915" name="Equation" r:id="rId9" imgW="711000" imgH="241200" progId="Equation.3">
              <p:embed/>
            </p:oleObj>
          </a:graphicData>
        </a:graphic>
      </p:graphicFrame>
      <p:sp>
        <p:nvSpPr>
          <p:cNvPr id="191" name="Line 41"/>
          <p:cNvSpPr>
            <a:spLocks noChangeShapeType="1"/>
          </p:cNvSpPr>
          <p:nvPr/>
        </p:nvSpPr>
        <p:spPr bwMode="auto">
          <a:xfrm flipH="1">
            <a:off x="2581274" y="4486275"/>
            <a:ext cx="352425" cy="4953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2" name="Text Box 40"/>
          <p:cNvSpPr txBox="1">
            <a:spLocks noChangeArrowheads="1"/>
          </p:cNvSpPr>
          <p:nvPr/>
        </p:nvSpPr>
        <p:spPr bwMode="auto">
          <a:xfrm>
            <a:off x="1808914" y="4997450"/>
            <a:ext cx="132799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FC0128"/>
                </a:solidFill>
                <a:latin typeface="Arial" charset="0"/>
                <a:ea typeface="+mn-ea"/>
                <a:cs typeface="+mn-cs"/>
              </a:rPr>
              <a:t>Wavelength</a:t>
            </a:r>
            <a:endParaRPr lang="en-US" sz="1600" b="1" kern="1200" dirty="0">
              <a:solidFill>
                <a:srgbClr val="FC0128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and Electrical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231775" y="917575"/>
            <a:ext cx="4659313" cy="3802063"/>
            <a:chOff x="182" y="704"/>
            <a:chExt cx="2935" cy="2395"/>
          </a:xfrm>
        </p:grpSpPr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 rot="16200000">
              <a:off x="961" y="545"/>
              <a:ext cx="250" cy="5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Atomistic</a:t>
              </a:r>
            </a:p>
          </p:txBody>
        </p:sp>
        <p:grpSp>
          <p:nvGrpSpPr>
            <p:cNvPr id="56" name="Group 4"/>
            <p:cNvGrpSpPr>
              <a:grpSpLocks/>
            </p:cNvGrpSpPr>
            <p:nvPr/>
          </p:nvGrpSpPr>
          <p:grpSpPr bwMode="auto">
            <a:xfrm>
              <a:off x="182" y="728"/>
              <a:ext cx="2935" cy="2371"/>
              <a:chOff x="182" y="728"/>
              <a:chExt cx="2935" cy="2371"/>
            </a:xfrm>
          </p:grpSpPr>
          <p:sp>
            <p:nvSpPr>
              <p:cNvPr id="57" name="Line 5"/>
              <p:cNvSpPr>
                <a:spLocks noChangeShapeType="1"/>
              </p:cNvSpPr>
              <p:nvPr/>
            </p:nvSpPr>
            <p:spPr bwMode="auto">
              <a:xfrm>
                <a:off x="1418" y="728"/>
                <a:ext cx="1" cy="2371"/>
              </a:xfrm>
              <a:prstGeom prst="line">
                <a:avLst/>
              </a:prstGeom>
              <a:noFill/>
              <a:ln w="38100">
                <a:solidFill>
                  <a:srgbClr val="026BF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 rot="16200000">
                <a:off x="-215" y="1709"/>
                <a:ext cx="1104" cy="3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Phonons</a:t>
                </a: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auto">
              <a:xfrm>
                <a:off x="2332" y="2379"/>
                <a:ext cx="96" cy="90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0" name="Text Box 8"/>
              <p:cNvSpPr txBox="1">
                <a:spLocks noChangeArrowheads="1"/>
              </p:cNvSpPr>
              <p:nvPr/>
            </p:nvSpPr>
            <p:spPr bwMode="auto">
              <a:xfrm rot="16200000">
                <a:off x="927" y="2159"/>
                <a:ext cx="250" cy="54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Diffusion</a:t>
                </a:r>
              </a:p>
            </p:txBody>
          </p:sp>
          <p:sp>
            <p:nvSpPr>
              <p:cNvPr id="61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816" y="1525"/>
                <a:ext cx="384" cy="7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BTE or 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Monte Carlo</a:t>
                </a:r>
              </a:p>
            </p:txBody>
          </p:sp>
          <p:sp>
            <p:nvSpPr>
              <p:cNvPr id="62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773" y="931"/>
                <a:ext cx="384" cy="7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BTE with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C0128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Wave models</a:t>
                </a:r>
              </a:p>
            </p:txBody>
          </p:sp>
          <p:sp>
            <p:nvSpPr>
              <p:cNvPr id="63" name="Oval 11"/>
              <p:cNvSpPr>
                <a:spLocks noChangeArrowheads="1"/>
              </p:cNvSpPr>
              <p:nvPr/>
            </p:nvSpPr>
            <p:spPr bwMode="auto">
              <a:xfrm>
                <a:off x="1370" y="2379"/>
                <a:ext cx="96" cy="90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 rot="-2096089">
                <a:off x="1404" y="1997"/>
                <a:ext cx="623" cy="4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much work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Wachutka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(1994)</a:t>
                </a:r>
              </a:p>
            </p:txBody>
          </p:sp>
          <p:sp>
            <p:nvSpPr>
              <p:cNvPr id="65" name="Text Box 13"/>
              <p:cNvSpPr txBox="1">
                <a:spLocks noChangeArrowheads="1"/>
              </p:cNvSpPr>
              <p:nvPr/>
            </p:nvSpPr>
            <p:spPr bwMode="auto">
              <a:xfrm rot="-2096089">
                <a:off x="2180" y="2177"/>
                <a:ext cx="91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   Shur (1990)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Apanovich (1995)</a:t>
                </a:r>
              </a:p>
            </p:txBody>
          </p:sp>
          <p:sp>
            <p:nvSpPr>
              <p:cNvPr id="66" name="Oval 14"/>
              <p:cNvSpPr>
                <a:spLocks noChangeArrowheads="1"/>
              </p:cNvSpPr>
              <p:nvPr/>
            </p:nvSpPr>
            <p:spPr bwMode="auto">
              <a:xfrm>
                <a:off x="2320" y="1758"/>
                <a:ext cx="96" cy="89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7" name="Text Box 15"/>
              <p:cNvSpPr txBox="1">
                <a:spLocks noChangeArrowheads="1"/>
              </p:cNvSpPr>
              <p:nvPr/>
            </p:nvSpPr>
            <p:spPr bwMode="auto">
              <a:xfrm rot="-2096089">
                <a:off x="2275" y="1364"/>
                <a:ext cx="84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Sverdrup, Ju,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Goodson (2000)</a:t>
                </a:r>
              </a:p>
            </p:txBody>
          </p:sp>
          <p:sp>
            <p:nvSpPr>
              <p:cNvPr id="68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324" y="1289"/>
                <a:ext cx="250" cy="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C0128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17"/>
              <p:cNvSpPr>
                <a:spLocks noChangeArrowheads="1"/>
              </p:cNvSpPr>
              <p:nvPr/>
            </p:nvSpPr>
            <p:spPr bwMode="auto">
              <a:xfrm>
                <a:off x="2332" y="2078"/>
                <a:ext cx="96" cy="89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 rot="-2096089">
                <a:off x="2330" y="1737"/>
                <a:ext cx="76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Lai, Majumdar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(1995)</a:t>
                </a:r>
              </a:p>
            </p:txBody>
          </p:sp>
        </p:grpSp>
      </p:grpSp>
      <p:sp>
        <p:nvSpPr>
          <p:cNvPr id="71" name="Text Box 19"/>
          <p:cNvSpPr txBox="1">
            <a:spLocks noChangeArrowheads="1"/>
          </p:cNvSpPr>
          <p:nvPr/>
        </p:nvSpPr>
        <p:spPr bwMode="auto">
          <a:xfrm rot="16200000">
            <a:off x="2039938" y="455136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rot="10800000"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FC0128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 rot="10800000">
            <a:off x="2073275" y="4814888"/>
            <a:ext cx="212725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lIns="0" tIns="0" rIns="0" bIns="0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Drift Diffusion</a:t>
            </a:r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 rot="10800000">
            <a:off x="3506788" y="4814888"/>
            <a:ext cx="425450" cy="7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lIns="0" tIns="0" rIns="0" bIns="0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BTE</a:t>
            </a:r>
          </a:p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Moments</a:t>
            </a:r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 rot="10800000">
            <a:off x="5110163" y="4816475"/>
            <a:ext cx="425450" cy="1023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lIns="0" tIns="0" rIns="0" bIns="0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Monte Carlo</a:t>
            </a:r>
          </a:p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&amp; BTE</a:t>
            </a: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auto">
          <a:xfrm rot="10800000">
            <a:off x="6488113" y="4816475"/>
            <a:ext cx="638175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lIns="0" tIns="0" rIns="0" bIns="0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Monte Carlo</a:t>
            </a:r>
          </a:p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 with Quantum</a:t>
            </a:r>
          </a:p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Models</a:t>
            </a:r>
          </a:p>
        </p:txBody>
      </p:sp>
      <p:sp>
        <p:nvSpPr>
          <p:cNvPr id="76" name="Line 25"/>
          <p:cNvSpPr>
            <a:spLocks noChangeShapeType="1"/>
          </p:cNvSpPr>
          <p:nvPr/>
        </p:nvSpPr>
        <p:spPr bwMode="auto">
          <a:xfrm flipH="1">
            <a:off x="2201863" y="4641850"/>
            <a:ext cx="6351587" cy="0"/>
          </a:xfrm>
          <a:prstGeom prst="line">
            <a:avLst/>
          </a:prstGeom>
          <a:noFill/>
          <a:ln w="38100">
            <a:solidFill>
              <a:srgbClr val="026BF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Oval 26"/>
          <p:cNvSpPr>
            <a:spLocks noChangeArrowheads="1"/>
          </p:cNvSpPr>
          <p:nvPr/>
        </p:nvSpPr>
        <p:spPr bwMode="auto">
          <a:xfrm>
            <a:off x="2124075" y="4570413"/>
            <a:ext cx="152400" cy="14287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 rot="19503911">
            <a:off x="2092325" y="4075113"/>
            <a:ext cx="124936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Stratton (1962)</a:t>
            </a:r>
          </a:p>
        </p:txBody>
      </p:sp>
      <p:sp>
        <p:nvSpPr>
          <p:cNvPr id="79" name="Oval 28"/>
          <p:cNvSpPr>
            <a:spLocks noChangeArrowheads="1"/>
          </p:cNvSpPr>
          <p:nvPr/>
        </p:nvSpPr>
        <p:spPr bwMode="auto">
          <a:xfrm>
            <a:off x="3648075" y="4570413"/>
            <a:ext cx="152400" cy="14287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Text Box 29"/>
          <p:cNvSpPr txBox="1">
            <a:spLocks noChangeArrowheads="1"/>
          </p:cNvSpPr>
          <p:nvPr/>
        </p:nvSpPr>
        <p:spPr bwMode="auto">
          <a:xfrm rot="19503911">
            <a:off x="3662363" y="3840163"/>
            <a:ext cx="1484312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Bloetekjaer (1970)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Baccarani (1985)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Rudan (1986)</a:t>
            </a:r>
          </a:p>
        </p:txBody>
      </p:sp>
      <p:sp>
        <p:nvSpPr>
          <p:cNvPr id="81" name="Oval 30"/>
          <p:cNvSpPr>
            <a:spLocks noChangeArrowheads="1"/>
          </p:cNvSpPr>
          <p:nvPr/>
        </p:nvSpPr>
        <p:spPr bwMode="auto">
          <a:xfrm>
            <a:off x="5235575" y="4570413"/>
            <a:ext cx="152400" cy="14287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" name="Text Box 31"/>
          <p:cNvSpPr txBox="1">
            <a:spLocks noChangeArrowheads="1"/>
          </p:cNvSpPr>
          <p:nvPr/>
        </p:nvSpPr>
        <p:spPr bwMode="auto">
          <a:xfrm rot="19503911">
            <a:off x="5168900" y="3924300"/>
            <a:ext cx="1335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Jacoboni (1983)</a:t>
            </a:r>
          </a:p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Fischetti (1988)</a:t>
            </a:r>
          </a:p>
        </p:txBody>
      </p:sp>
      <p:sp>
        <p:nvSpPr>
          <p:cNvPr id="83" name="Text Box 32"/>
          <p:cNvSpPr txBox="1">
            <a:spLocks noChangeArrowheads="1"/>
          </p:cNvSpPr>
          <p:nvPr/>
        </p:nvSpPr>
        <p:spPr bwMode="auto">
          <a:xfrm>
            <a:off x="4506317" y="5895975"/>
            <a:ext cx="186749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Electrons</a:t>
            </a:r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 rot="10800000">
            <a:off x="8180388" y="4862513"/>
            <a:ext cx="212725" cy="1141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lIns="0" tIns="0" rIns="0" bIns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Full Quantum</a:t>
            </a:r>
          </a:p>
        </p:txBody>
      </p:sp>
      <p:sp>
        <p:nvSpPr>
          <p:cNvPr id="85" name="Line 34"/>
          <p:cNvSpPr>
            <a:spLocks noChangeShapeType="1"/>
          </p:cNvSpPr>
          <p:nvPr/>
        </p:nvSpPr>
        <p:spPr bwMode="auto">
          <a:xfrm>
            <a:off x="5362575" y="1019175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6" name="Line 35"/>
          <p:cNvSpPr>
            <a:spLocks noChangeShapeType="1"/>
          </p:cNvSpPr>
          <p:nvPr/>
        </p:nvSpPr>
        <p:spPr bwMode="auto">
          <a:xfrm>
            <a:off x="5362575" y="2571750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7" name="Line 36"/>
          <p:cNvSpPr>
            <a:spLocks noChangeShapeType="1"/>
          </p:cNvSpPr>
          <p:nvPr/>
        </p:nvSpPr>
        <p:spPr bwMode="auto">
          <a:xfrm>
            <a:off x="5362575" y="1019175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8" name="Line 37"/>
          <p:cNvSpPr>
            <a:spLocks noChangeShapeType="1"/>
          </p:cNvSpPr>
          <p:nvPr/>
        </p:nvSpPr>
        <p:spPr bwMode="auto">
          <a:xfrm>
            <a:off x="8562975" y="1019175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9" name="Line 38"/>
          <p:cNvSpPr>
            <a:spLocks noChangeShapeType="1"/>
          </p:cNvSpPr>
          <p:nvPr/>
        </p:nvSpPr>
        <p:spPr bwMode="auto">
          <a:xfrm>
            <a:off x="6429375" y="1019175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Line 39"/>
          <p:cNvSpPr>
            <a:spLocks noChangeShapeType="1"/>
          </p:cNvSpPr>
          <p:nvPr/>
        </p:nvSpPr>
        <p:spPr bwMode="auto">
          <a:xfrm>
            <a:off x="5362575" y="1536700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1" name="Line 40"/>
          <p:cNvSpPr>
            <a:spLocks noChangeShapeType="1"/>
          </p:cNvSpPr>
          <p:nvPr/>
        </p:nvSpPr>
        <p:spPr bwMode="auto">
          <a:xfrm>
            <a:off x="7496175" y="1019175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2" name="Line 41"/>
          <p:cNvSpPr>
            <a:spLocks noChangeShapeType="1"/>
          </p:cNvSpPr>
          <p:nvPr/>
        </p:nvSpPr>
        <p:spPr bwMode="auto">
          <a:xfrm>
            <a:off x="8562975" y="1536700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3" name="Line 42"/>
          <p:cNvSpPr>
            <a:spLocks noChangeShapeType="1"/>
          </p:cNvSpPr>
          <p:nvPr/>
        </p:nvSpPr>
        <p:spPr bwMode="auto">
          <a:xfrm>
            <a:off x="5362575" y="2054225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4" name="Line 43"/>
          <p:cNvSpPr>
            <a:spLocks noChangeShapeType="1"/>
          </p:cNvSpPr>
          <p:nvPr/>
        </p:nvSpPr>
        <p:spPr bwMode="auto">
          <a:xfrm>
            <a:off x="8562975" y="2054225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5" name="Line 44"/>
          <p:cNvSpPr>
            <a:spLocks noChangeShapeType="1"/>
          </p:cNvSpPr>
          <p:nvPr/>
        </p:nvSpPr>
        <p:spPr bwMode="auto">
          <a:xfrm>
            <a:off x="6429375" y="2571750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6" name="Line 45"/>
          <p:cNvSpPr>
            <a:spLocks noChangeShapeType="1"/>
          </p:cNvSpPr>
          <p:nvPr/>
        </p:nvSpPr>
        <p:spPr bwMode="auto">
          <a:xfrm>
            <a:off x="7496175" y="2571750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7" name="Oval 46"/>
          <p:cNvSpPr>
            <a:spLocks noChangeArrowheads="1"/>
          </p:cNvSpPr>
          <p:nvPr/>
        </p:nvSpPr>
        <p:spPr bwMode="auto">
          <a:xfrm>
            <a:off x="8204200" y="4554538"/>
            <a:ext cx="152400" cy="14287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8" name="Text Box 47"/>
          <p:cNvSpPr txBox="1">
            <a:spLocks noChangeArrowheads="1"/>
          </p:cNvSpPr>
          <p:nvPr/>
        </p:nvSpPr>
        <p:spPr bwMode="auto">
          <a:xfrm rot="19503911">
            <a:off x="7866063" y="3938588"/>
            <a:ext cx="1044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Lundstrom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Datta (1995)</a:t>
            </a:r>
          </a:p>
        </p:txBody>
      </p:sp>
      <p:sp>
        <p:nvSpPr>
          <p:cNvPr id="99" name="Oval 48"/>
          <p:cNvSpPr>
            <a:spLocks noChangeArrowheads="1"/>
          </p:cNvSpPr>
          <p:nvPr/>
        </p:nvSpPr>
        <p:spPr bwMode="auto">
          <a:xfrm>
            <a:off x="6734175" y="4557713"/>
            <a:ext cx="152400" cy="14287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0" name="Text Box 49"/>
          <p:cNvSpPr txBox="1">
            <a:spLocks noChangeArrowheads="1"/>
          </p:cNvSpPr>
          <p:nvPr/>
        </p:nvSpPr>
        <p:spPr bwMode="auto">
          <a:xfrm rot="19503911">
            <a:off x="6537325" y="3963988"/>
            <a:ext cx="13430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66"/>
                </a:solidFill>
                <a:latin typeface="Arial" charset="0"/>
                <a:ea typeface="+mn-ea"/>
                <a:cs typeface="+mn-cs"/>
              </a:rPr>
              <a:t>Winstead (2003)</a:t>
            </a:r>
          </a:p>
        </p:txBody>
      </p:sp>
      <p:sp>
        <p:nvSpPr>
          <p:cNvPr id="101" name="Rectangle 50"/>
          <p:cNvSpPr>
            <a:spLocks noChangeArrowheads="1"/>
          </p:cNvSpPr>
          <p:nvPr/>
        </p:nvSpPr>
        <p:spPr bwMode="auto">
          <a:xfrm>
            <a:off x="908050" y="4457700"/>
            <a:ext cx="1212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C0128"/>
                </a:solidFill>
                <a:latin typeface="Arial" charset="0"/>
                <a:ea typeface="+mn-ea"/>
                <a:cs typeface="+mn-cs"/>
              </a:rPr>
              <a:t>Isothermal</a:t>
            </a:r>
          </a:p>
        </p:txBody>
      </p:sp>
      <p:sp>
        <p:nvSpPr>
          <p:cNvPr id="103" name="Line 18"/>
          <p:cNvSpPr>
            <a:spLocks noChangeShapeType="1"/>
          </p:cNvSpPr>
          <p:nvPr/>
        </p:nvSpPr>
        <p:spPr bwMode="auto">
          <a:xfrm>
            <a:off x="5419725" y="1219200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9"/>
          <p:cNvSpPr>
            <a:spLocks noChangeShapeType="1"/>
          </p:cNvSpPr>
          <p:nvPr/>
        </p:nvSpPr>
        <p:spPr bwMode="auto">
          <a:xfrm>
            <a:off x="5419725" y="2771775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20"/>
          <p:cNvSpPr>
            <a:spLocks noChangeShapeType="1"/>
          </p:cNvSpPr>
          <p:nvPr/>
        </p:nvSpPr>
        <p:spPr bwMode="auto">
          <a:xfrm>
            <a:off x="5419725" y="1219200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5359400" y="1209675"/>
            <a:ext cx="3429000" cy="15716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107" name="Rectangle 24"/>
          <p:cNvSpPr>
            <a:spLocks noChangeArrowheads="1"/>
          </p:cNvSpPr>
          <p:nvPr/>
        </p:nvSpPr>
        <p:spPr bwMode="auto">
          <a:xfrm>
            <a:off x="7645400" y="2260600"/>
            <a:ext cx="1066800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</a:rPr>
              <a:t>~1 nm</a:t>
            </a:r>
          </a:p>
        </p:txBody>
      </p:sp>
      <p:sp>
        <p:nvSpPr>
          <p:cNvPr id="108" name="Rectangle 25"/>
          <p:cNvSpPr>
            <a:spLocks noChangeArrowheads="1"/>
          </p:cNvSpPr>
          <p:nvPr/>
        </p:nvSpPr>
        <p:spPr bwMode="auto">
          <a:xfrm>
            <a:off x="6578600" y="2260600"/>
            <a:ext cx="1066800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chemeClr val="accent2"/>
                </a:solidFill>
              </a:rPr>
              <a:t>~5 nm</a:t>
            </a: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>
            <a:off x="5511800" y="2260600"/>
            <a:ext cx="1066800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110" name="Rectangle 27"/>
          <p:cNvSpPr>
            <a:spLocks noChangeArrowheads="1"/>
          </p:cNvSpPr>
          <p:nvPr/>
        </p:nvSpPr>
        <p:spPr bwMode="auto">
          <a:xfrm>
            <a:off x="7645400" y="1754188"/>
            <a:ext cx="1066800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spcBef>
                <a:spcPct val="20000"/>
              </a:spcBef>
            </a:pPr>
            <a:r>
              <a:rPr lang="en-US" sz="1400">
                <a:solidFill>
                  <a:schemeClr val="accent2"/>
                </a:solidFill>
              </a:rPr>
              <a:t>~100 nm</a:t>
            </a:r>
          </a:p>
        </p:txBody>
      </p:sp>
      <p:sp>
        <p:nvSpPr>
          <p:cNvPr id="111" name="Rectangle 28"/>
          <p:cNvSpPr>
            <a:spLocks noChangeArrowheads="1"/>
          </p:cNvSpPr>
          <p:nvPr/>
        </p:nvSpPr>
        <p:spPr bwMode="auto">
          <a:xfrm>
            <a:off x="6578600" y="1754188"/>
            <a:ext cx="1066800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chemeClr val="accent2"/>
                </a:solidFill>
              </a:rPr>
              <a:t>~5 nm</a:t>
            </a:r>
          </a:p>
        </p:txBody>
      </p:sp>
      <p:sp>
        <p:nvSpPr>
          <p:cNvPr id="112" name="Rectangle 29"/>
          <p:cNvSpPr>
            <a:spLocks noChangeArrowheads="1"/>
          </p:cNvSpPr>
          <p:nvPr/>
        </p:nvSpPr>
        <p:spPr bwMode="auto">
          <a:xfrm>
            <a:off x="5511800" y="1754188"/>
            <a:ext cx="1066800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MFP</a:t>
            </a:r>
          </a:p>
        </p:txBody>
      </p:sp>
      <p:sp>
        <p:nvSpPr>
          <p:cNvPr id="113" name="Rectangle 30"/>
          <p:cNvSpPr>
            <a:spLocks noChangeArrowheads="1"/>
          </p:cNvSpPr>
          <p:nvPr/>
        </p:nvSpPr>
        <p:spPr bwMode="auto">
          <a:xfrm>
            <a:off x="7645400" y="1352550"/>
            <a:ext cx="1066800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phonons</a:t>
            </a:r>
          </a:p>
        </p:txBody>
      </p:sp>
      <p:sp>
        <p:nvSpPr>
          <p:cNvPr id="114" name="Rectangle 31"/>
          <p:cNvSpPr>
            <a:spLocks noChangeArrowheads="1"/>
          </p:cNvSpPr>
          <p:nvPr/>
        </p:nvSpPr>
        <p:spPr bwMode="auto">
          <a:xfrm>
            <a:off x="6578600" y="1352550"/>
            <a:ext cx="1066800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200" b="1" dirty="0">
                <a:solidFill>
                  <a:schemeClr val="accent2"/>
                </a:solidFill>
              </a:rPr>
              <a:t>electrons</a:t>
            </a:r>
          </a:p>
        </p:txBody>
      </p:sp>
      <p:sp>
        <p:nvSpPr>
          <p:cNvPr id="115" name="Rectangle 32"/>
          <p:cNvSpPr>
            <a:spLocks noChangeArrowheads="1"/>
          </p:cNvSpPr>
          <p:nvPr/>
        </p:nvSpPr>
        <p:spPr bwMode="auto">
          <a:xfrm>
            <a:off x="5511800" y="1247775"/>
            <a:ext cx="1066800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16" name="Line 33"/>
          <p:cNvSpPr>
            <a:spLocks noChangeShapeType="1"/>
          </p:cNvSpPr>
          <p:nvPr/>
        </p:nvSpPr>
        <p:spPr bwMode="auto">
          <a:xfrm>
            <a:off x="5511800" y="1754188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5511800" y="22606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" name="Line 35"/>
          <p:cNvSpPr>
            <a:spLocks noChangeShapeType="1"/>
          </p:cNvSpPr>
          <p:nvPr/>
        </p:nvSpPr>
        <p:spPr bwMode="auto">
          <a:xfrm>
            <a:off x="6578600" y="1247775"/>
            <a:ext cx="0" cy="151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" name="Line 36"/>
          <p:cNvSpPr>
            <a:spLocks noChangeShapeType="1"/>
          </p:cNvSpPr>
          <p:nvPr/>
        </p:nvSpPr>
        <p:spPr bwMode="auto">
          <a:xfrm>
            <a:off x="7645400" y="1247775"/>
            <a:ext cx="0" cy="151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" name="Line 37"/>
          <p:cNvSpPr>
            <a:spLocks noChangeShapeType="1"/>
          </p:cNvSpPr>
          <p:nvPr/>
        </p:nvSpPr>
        <p:spPr bwMode="auto">
          <a:xfrm>
            <a:off x="8620125" y="1219200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>
            <a:off x="6486525" y="1219200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5419725" y="1736725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40"/>
          <p:cNvSpPr>
            <a:spLocks noChangeShapeType="1"/>
          </p:cNvSpPr>
          <p:nvPr/>
        </p:nvSpPr>
        <p:spPr bwMode="auto">
          <a:xfrm>
            <a:off x="7553325" y="1219200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" name="Line 41"/>
          <p:cNvSpPr>
            <a:spLocks noChangeShapeType="1"/>
          </p:cNvSpPr>
          <p:nvPr/>
        </p:nvSpPr>
        <p:spPr bwMode="auto">
          <a:xfrm>
            <a:off x="8620125" y="1736725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" name="Line 42"/>
          <p:cNvSpPr>
            <a:spLocks noChangeShapeType="1"/>
          </p:cNvSpPr>
          <p:nvPr/>
        </p:nvSpPr>
        <p:spPr bwMode="auto">
          <a:xfrm>
            <a:off x="5419725" y="2254250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/>
        </p:nvSpPr>
        <p:spPr bwMode="auto">
          <a:xfrm>
            <a:off x="8620125" y="2254250"/>
            <a:ext cx="0" cy="5175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Line 44"/>
          <p:cNvSpPr>
            <a:spLocks noChangeShapeType="1"/>
          </p:cNvSpPr>
          <p:nvPr/>
        </p:nvSpPr>
        <p:spPr bwMode="auto">
          <a:xfrm>
            <a:off x="6486525" y="2771775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" name="Line 45"/>
          <p:cNvSpPr>
            <a:spLocks noChangeShapeType="1"/>
          </p:cNvSpPr>
          <p:nvPr/>
        </p:nvSpPr>
        <p:spPr bwMode="auto">
          <a:xfrm>
            <a:off x="7553325" y="2771775"/>
            <a:ext cx="10668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1257300"/>
            <a:ext cx="38195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Nanowire Formation: “Bottom-Up”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33476"/>
            <a:ext cx="4972050" cy="2724150"/>
          </a:xfrm>
        </p:spPr>
        <p:txBody>
          <a:bodyPr/>
          <a:lstStyle/>
          <a:p>
            <a:pPr marL="228600" indent="-228600"/>
            <a:r>
              <a:rPr lang="en-US" dirty="0" smtClean="0"/>
              <a:t>Vapor-Liquid-Solid (VLS) growth</a:t>
            </a:r>
          </a:p>
          <a:p>
            <a:pPr marL="228600" indent="-228600"/>
            <a:r>
              <a:rPr lang="en-US" dirty="0" smtClean="0"/>
              <a:t>Need gas reactant as Si source (e.g. </a:t>
            </a:r>
            <a:r>
              <a:rPr lang="en-US" dirty="0" err="1" smtClean="0"/>
              <a:t>silane</a:t>
            </a:r>
            <a:r>
              <a:rPr lang="en-US" dirty="0" smtClean="0"/>
              <a:t>, SiH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 marL="228600" indent="-228600"/>
            <a:r>
              <a:rPr lang="en-US" dirty="0" smtClean="0"/>
              <a:t>Generated through</a:t>
            </a:r>
          </a:p>
          <a:p>
            <a:pPr marL="628650" lvl="1" indent="-228600"/>
            <a:r>
              <a:rPr lang="en-US" dirty="0" smtClean="0"/>
              <a:t>Chemical vapor deposition (CVD)</a:t>
            </a:r>
          </a:p>
          <a:p>
            <a:pPr marL="628650" lvl="1" indent="-228600"/>
            <a:r>
              <a:rPr lang="en-US" dirty="0" smtClean="0"/>
              <a:t>Laser ablation or MBE (solid target)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575" y="6029325"/>
            <a:ext cx="2884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Lu &amp; </a:t>
            </a:r>
            <a:r>
              <a:rPr lang="en-US" sz="1400" dirty="0" err="1" smtClean="0"/>
              <a:t>Lieber</a:t>
            </a:r>
            <a:r>
              <a:rPr lang="en-US" sz="1400" dirty="0" smtClean="0"/>
              <a:t>, </a:t>
            </a:r>
            <a:r>
              <a:rPr lang="en-US" sz="1400" i="1" dirty="0" smtClean="0"/>
              <a:t>J. Phys. D</a:t>
            </a:r>
            <a:r>
              <a:rPr lang="en-US" sz="1400" dirty="0" smtClean="0"/>
              <a:t> (2006)</a:t>
            </a:r>
          </a:p>
        </p:txBody>
      </p:sp>
      <p:pic>
        <p:nvPicPr>
          <p:cNvPr id="749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550" y="3352800"/>
            <a:ext cx="3563051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95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588" y="4286250"/>
            <a:ext cx="3438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976313"/>
            <a:ext cx="4152900" cy="246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 rot="19622668">
            <a:off x="4169539" y="392874"/>
            <a:ext cx="1952150" cy="147972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086225"/>
            <a:ext cx="4467226" cy="2039938"/>
          </a:xfrm>
        </p:spPr>
        <p:txBody>
          <a:bodyPr/>
          <a:lstStyle/>
          <a:p>
            <a:r>
              <a:rPr lang="en-US" sz="2000" dirty="0" smtClean="0"/>
              <a:t>“Top-down” = through conventional lithography</a:t>
            </a:r>
          </a:p>
          <a:p>
            <a:r>
              <a:rPr lang="en-US" sz="2000" dirty="0" smtClean="0"/>
              <a:t>“Guided” growth = through porous templates (anodic 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Vapor or electrochemical deposition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5" descr="n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238" y="1201738"/>
            <a:ext cx="3024187" cy="2173287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4675" y="3346450"/>
            <a:ext cx="2553071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solidFill>
                  <a:schemeClr val="accent2"/>
                </a:solidFill>
                <a:latin typeface="Verdana" pitchFamily="34" charset="0"/>
              </a:rPr>
              <a:t>Suspended nanowire (</a:t>
            </a:r>
            <a:r>
              <a:rPr lang="en-US" sz="1200" dirty="0" err="1">
                <a:solidFill>
                  <a:schemeClr val="accent2"/>
                </a:solidFill>
                <a:latin typeface="Verdana" pitchFamily="34" charset="0"/>
              </a:rPr>
              <a:t>Tilke</a:t>
            </a:r>
            <a:r>
              <a:rPr lang="en-US" sz="1200" dirty="0">
                <a:solidFill>
                  <a:schemeClr val="accent2"/>
                </a:solidFill>
                <a:latin typeface="Verdana" pitchFamily="34" charset="0"/>
              </a:rPr>
              <a:t> ‘03)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710574" y="552450"/>
            <a:ext cx="2358319" cy="74547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7789" y="3503267"/>
            <a:ext cx="2976562" cy="27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“Top-Down” and Templated Nanowires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Semimetal-Semiconductor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3667125"/>
            <a:ext cx="4305300" cy="2133600"/>
          </a:xfrm>
        </p:spPr>
        <p:txBody>
          <a:bodyPr/>
          <a:lstStyle/>
          <a:p>
            <a:r>
              <a:rPr lang="en-US" dirty="0" smtClean="0"/>
              <a:t>Bi (bismuth) has semimetal-semiconductor transition at wire D ~ 50 nm due to quantum confinement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6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062038"/>
            <a:ext cx="8572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69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243263"/>
            <a:ext cx="3638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9575" y="6061889"/>
            <a:ext cx="241348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  <a:latin typeface="Verdana" pitchFamily="34" charset="0"/>
              </a:rPr>
              <a:t>Source: M. </a:t>
            </a:r>
            <a:r>
              <a:rPr lang="en-US" sz="1200" dirty="0" err="1" smtClean="0">
                <a:solidFill>
                  <a:schemeClr val="accent2"/>
                </a:solidFill>
                <a:latin typeface="Verdana" pitchFamily="34" charset="0"/>
              </a:rPr>
              <a:t>Dresselhaus</a:t>
            </a:r>
            <a:r>
              <a:rPr lang="en-US" sz="1200" dirty="0" smtClean="0">
                <a:solidFill>
                  <a:schemeClr val="accent2"/>
                </a:solidFill>
                <a:latin typeface="Verdana" pitchFamily="34" charset="0"/>
              </a:rPr>
              <a:t> (MIT)</a:t>
            </a:r>
            <a:endParaRPr lang="en-US" sz="1200" dirty="0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Worry About Confinement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4" name="Picture 4" descr="A:\tacon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038" y="1423988"/>
            <a:ext cx="3330575" cy="3540125"/>
          </a:xfrm>
          <a:prstGeom prst="rect">
            <a:avLst/>
          </a:prstGeom>
          <a:noFill/>
        </p:spPr>
      </p:pic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290638" y="1641475"/>
            <a:ext cx="1730375" cy="2386013"/>
            <a:chOff x="540" y="968"/>
            <a:chExt cx="1090" cy="1620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40" y="970"/>
              <a:ext cx="539" cy="16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1108"/>
                </a:cxn>
                <a:cxn ang="0">
                  <a:pos x="539" y="1108"/>
                </a:cxn>
              </a:cxnLst>
              <a:rect l="0" t="0" r="r" b="b"/>
              <a:pathLst>
                <a:path w="539" h="1108">
                  <a:moveTo>
                    <a:pt x="0" y="0"/>
                  </a:moveTo>
                  <a:lnTo>
                    <a:pt x="262" y="0"/>
                  </a:lnTo>
                  <a:lnTo>
                    <a:pt x="262" y="1108"/>
                  </a:lnTo>
                  <a:lnTo>
                    <a:pt x="539" y="1108"/>
                  </a:lnTo>
                </a:path>
              </a:pathLst>
            </a:custGeom>
            <a:noFill/>
            <a:ln w="28575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 flipH="1">
              <a:off x="1091" y="968"/>
              <a:ext cx="539" cy="16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2" y="0"/>
                </a:cxn>
                <a:cxn ang="0">
                  <a:pos x="262" y="1108"/>
                </a:cxn>
                <a:cxn ang="0">
                  <a:pos x="539" y="1108"/>
                </a:cxn>
              </a:cxnLst>
              <a:rect l="0" t="0" r="r" b="b"/>
              <a:pathLst>
                <a:path w="539" h="1108">
                  <a:moveTo>
                    <a:pt x="0" y="0"/>
                  </a:moveTo>
                  <a:lnTo>
                    <a:pt x="262" y="0"/>
                  </a:lnTo>
                  <a:lnTo>
                    <a:pt x="262" y="1108"/>
                  </a:lnTo>
                  <a:lnTo>
                    <a:pt x="539" y="1108"/>
                  </a:lnTo>
                </a:path>
              </a:pathLst>
            </a:custGeom>
            <a:noFill/>
            <a:ln w="28575" cap="sq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1701800" y="3249613"/>
            <a:ext cx="903288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1708150" y="2005013"/>
            <a:ext cx="890588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706563" y="3829050"/>
            <a:ext cx="892175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2822575" y="3633788"/>
            <a:ext cx="984250" cy="365125"/>
          </a:xfrm>
          <a:prstGeom prst="ellipse">
            <a:avLst/>
          </a:prstGeom>
          <a:solidFill>
            <a:srgbClr val="C0C0C0">
              <a:alpha val="50000"/>
            </a:srgbClr>
          </a:solidFill>
          <a:ln w="6350" cap="sq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260725" y="3630613"/>
            <a:ext cx="109538" cy="371475"/>
          </a:xfrm>
          <a:prstGeom prst="ellipse">
            <a:avLst/>
          </a:prstGeom>
          <a:solidFill>
            <a:srgbClr val="808080">
              <a:alpha val="50000"/>
            </a:srgbClr>
          </a:solidFill>
          <a:ln w="6350" cap="sq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711326" y="4348163"/>
            <a:ext cx="892175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1746251" y="4354513"/>
            <a:ext cx="822325" cy="36933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1600" b="1" i="1" kern="12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reeform 15"/>
          <p:cNvSpPr>
            <a:spLocks/>
          </p:cNvSpPr>
          <p:nvPr/>
        </p:nvSpPr>
        <p:spPr bwMode="auto">
          <a:xfrm>
            <a:off x="1701800" y="3614738"/>
            <a:ext cx="889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116" y="44"/>
              </a:cxn>
              <a:cxn ang="0">
                <a:pos x="268" y="0"/>
              </a:cxn>
              <a:cxn ang="0">
                <a:pos x="436" y="44"/>
              </a:cxn>
              <a:cxn ang="0">
                <a:pos x="560" y="132"/>
              </a:cxn>
            </a:cxnLst>
            <a:rect l="0" t="0" r="r" b="b"/>
            <a:pathLst>
              <a:path w="560" h="132">
                <a:moveTo>
                  <a:pt x="0" y="132"/>
                </a:moveTo>
                <a:cubicBezTo>
                  <a:pt x="19" y="117"/>
                  <a:pt x="71" y="66"/>
                  <a:pt x="116" y="44"/>
                </a:cubicBezTo>
                <a:cubicBezTo>
                  <a:pt x="161" y="22"/>
                  <a:pt x="215" y="0"/>
                  <a:pt x="268" y="0"/>
                </a:cubicBezTo>
                <a:cubicBezTo>
                  <a:pt x="321" y="0"/>
                  <a:pt x="387" y="22"/>
                  <a:pt x="436" y="44"/>
                </a:cubicBezTo>
                <a:cubicBezTo>
                  <a:pt x="485" y="66"/>
                  <a:pt x="534" y="114"/>
                  <a:pt x="560" y="132"/>
                </a:cubicBezTo>
              </a:path>
            </a:pathLst>
          </a:custGeom>
          <a:noFill/>
          <a:ln w="28575" cap="sq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1708150" y="3035300"/>
            <a:ext cx="444500" cy="204788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52" y="41"/>
              </a:cxn>
              <a:cxn ang="0">
                <a:pos x="140" y="1"/>
              </a:cxn>
              <a:cxn ang="0">
                <a:pos x="228" y="49"/>
              </a:cxn>
              <a:cxn ang="0">
                <a:pos x="280" y="129"/>
              </a:cxn>
            </a:cxnLst>
            <a:rect l="0" t="0" r="r" b="b"/>
            <a:pathLst>
              <a:path w="280" h="129">
                <a:moveTo>
                  <a:pt x="0" y="129"/>
                </a:moveTo>
                <a:cubicBezTo>
                  <a:pt x="9" y="114"/>
                  <a:pt x="29" y="62"/>
                  <a:pt x="52" y="41"/>
                </a:cubicBezTo>
                <a:cubicBezTo>
                  <a:pt x="75" y="20"/>
                  <a:pt x="111" y="0"/>
                  <a:pt x="140" y="1"/>
                </a:cubicBezTo>
                <a:cubicBezTo>
                  <a:pt x="169" y="2"/>
                  <a:pt x="205" y="28"/>
                  <a:pt x="228" y="49"/>
                </a:cubicBezTo>
                <a:cubicBezTo>
                  <a:pt x="251" y="70"/>
                  <a:pt x="269" y="112"/>
                  <a:pt x="280" y="129"/>
                </a:cubicBezTo>
              </a:path>
            </a:pathLst>
          </a:custGeom>
          <a:noFill/>
          <a:ln w="28575" cap="sq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7" name="Freeform 17"/>
          <p:cNvSpPr>
            <a:spLocks/>
          </p:cNvSpPr>
          <p:nvPr/>
        </p:nvSpPr>
        <p:spPr bwMode="auto">
          <a:xfrm>
            <a:off x="2152650" y="3246438"/>
            <a:ext cx="444500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" y="80"/>
              </a:cxn>
              <a:cxn ang="0">
                <a:pos x="148" y="120"/>
              </a:cxn>
              <a:cxn ang="0">
                <a:pos x="228" y="80"/>
              </a:cxn>
              <a:cxn ang="0">
                <a:pos x="280" y="0"/>
              </a:cxn>
            </a:cxnLst>
            <a:rect l="0" t="0" r="r" b="b"/>
            <a:pathLst>
              <a:path w="280" h="120">
                <a:moveTo>
                  <a:pt x="0" y="0"/>
                </a:moveTo>
                <a:cubicBezTo>
                  <a:pt x="9" y="13"/>
                  <a:pt x="31" y="60"/>
                  <a:pt x="56" y="80"/>
                </a:cubicBezTo>
                <a:cubicBezTo>
                  <a:pt x="81" y="100"/>
                  <a:pt x="119" y="120"/>
                  <a:pt x="148" y="120"/>
                </a:cubicBezTo>
                <a:cubicBezTo>
                  <a:pt x="177" y="120"/>
                  <a:pt x="206" y="100"/>
                  <a:pt x="228" y="80"/>
                </a:cubicBezTo>
                <a:cubicBezTo>
                  <a:pt x="250" y="60"/>
                  <a:pt x="269" y="17"/>
                  <a:pt x="280" y="0"/>
                </a:cubicBezTo>
              </a:path>
            </a:pathLst>
          </a:custGeom>
          <a:noFill/>
          <a:ln w="28575" cap="sq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8" name="Freeform 18"/>
          <p:cNvSpPr>
            <a:spLocks/>
          </p:cNvSpPr>
          <p:nvPr/>
        </p:nvSpPr>
        <p:spPr bwMode="auto">
          <a:xfrm>
            <a:off x="1708150" y="1752600"/>
            <a:ext cx="298450" cy="242888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52" y="41"/>
              </a:cxn>
              <a:cxn ang="0">
                <a:pos x="140" y="1"/>
              </a:cxn>
              <a:cxn ang="0">
                <a:pos x="228" y="49"/>
              </a:cxn>
              <a:cxn ang="0">
                <a:pos x="280" y="129"/>
              </a:cxn>
            </a:cxnLst>
            <a:rect l="0" t="0" r="r" b="b"/>
            <a:pathLst>
              <a:path w="280" h="129">
                <a:moveTo>
                  <a:pt x="0" y="129"/>
                </a:moveTo>
                <a:cubicBezTo>
                  <a:pt x="9" y="114"/>
                  <a:pt x="29" y="62"/>
                  <a:pt x="52" y="41"/>
                </a:cubicBezTo>
                <a:cubicBezTo>
                  <a:pt x="75" y="20"/>
                  <a:pt x="111" y="0"/>
                  <a:pt x="140" y="1"/>
                </a:cubicBezTo>
                <a:cubicBezTo>
                  <a:pt x="169" y="2"/>
                  <a:pt x="205" y="28"/>
                  <a:pt x="228" y="49"/>
                </a:cubicBezTo>
                <a:cubicBezTo>
                  <a:pt x="251" y="70"/>
                  <a:pt x="269" y="112"/>
                  <a:pt x="280" y="129"/>
                </a:cubicBezTo>
              </a:path>
            </a:pathLst>
          </a:custGeom>
          <a:noFill/>
          <a:ln w="28575" cap="sq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9" name="Freeform 19"/>
          <p:cNvSpPr>
            <a:spLocks/>
          </p:cNvSpPr>
          <p:nvPr/>
        </p:nvSpPr>
        <p:spPr bwMode="auto">
          <a:xfrm flipV="1">
            <a:off x="2006600" y="2006600"/>
            <a:ext cx="298450" cy="242888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52" y="41"/>
              </a:cxn>
              <a:cxn ang="0">
                <a:pos x="140" y="1"/>
              </a:cxn>
              <a:cxn ang="0">
                <a:pos x="228" y="49"/>
              </a:cxn>
              <a:cxn ang="0">
                <a:pos x="280" y="129"/>
              </a:cxn>
            </a:cxnLst>
            <a:rect l="0" t="0" r="r" b="b"/>
            <a:pathLst>
              <a:path w="280" h="129">
                <a:moveTo>
                  <a:pt x="0" y="129"/>
                </a:moveTo>
                <a:cubicBezTo>
                  <a:pt x="9" y="114"/>
                  <a:pt x="29" y="62"/>
                  <a:pt x="52" y="41"/>
                </a:cubicBezTo>
                <a:cubicBezTo>
                  <a:pt x="75" y="20"/>
                  <a:pt x="111" y="0"/>
                  <a:pt x="140" y="1"/>
                </a:cubicBezTo>
                <a:cubicBezTo>
                  <a:pt x="169" y="2"/>
                  <a:pt x="205" y="28"/>
                  <a:pt x="228" y="49"/>
                </a:cubicBezTo>
                <a:cubicBezTo>
                  <a:pt x="251" y="70"/>
                  <a:pt x="269" y="112"/>
                  <a:pt x="280" y="129"/>
                </a:cubicBezTo>
              </a:path>
            </a:pathLst>
          </a:custGeom>
          <a:noFill/>
          <a:ln w="28575" cap="sq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0" name="Freeform 20"/>
          <p:cNvSpPr>
            <a:spLocks/>
          </p:cNvSpPr>
          <p:nvPr/>
        </p:nvSpPr>
        <p:spPr bwMode="auto">
          <a:xfrm>
            <a:off x="2298700" y="1752600"/>
            <a:ext cx="298450" cy="242888"/>
          </a:xfrm>
          <a:custGeom>
            <a:avLst/>
            <a:gdLst/>
            <a:ahLst/>
            <a:cxnLst>
              <a:cxn ang="0">
                <a:pos x="0" y="129"/>
              </a:cxn>
              <a:cxn ang="0">
                <a:pos x="52" y="41"/>
              </a:cxn>
              <a:cxn ang="0">
                <a:pos x="140" y="1"/>
              </a:cxn>
              <a:cxn ang="0">
                <a:pos x="228" y="49"/>
              </a:cxn>
              <a:cxn ang="0">
                <a:pos x="280" y="129"/>
              </a:cxn>
            </a:cxnLst>
            <a:rect l="0" t="0" r="r" b="b"/>
            <a:pathLst>
              <a:path w="280" h="129">
                <a:moveTo>
                  <a:pt x="0" y="129"/>
                </a:moveTo>
                <a:cubicBezTo>
                  <a:pt x="9" y="114"/>
                  <a:pt x="29" y="62"/>
                  <a:pt x="52" y="41"/>
                </a:cubicBezTo>
                <a:cubicBezTo>
                  <a:pt x="75" y="20"/>
                  <a:pt x="111" y="0"/>
                  <a:pt x="140" y="1"/>
                </a:cubicBezTo>
                <a:cubicBezTo>
                  <a:pt x="169" y="2"/>
                  <a:pt x="205" y="28"/>
                  <a:pt x="228" y="49"/>
                </a:cubicBezTo>
                <a:cubicBezTo>
                  <a:pt x="251" y="70"/>
                  <a:pt x="269" y="112"/>
                  <a:pt x="280" y="129"/>
                </a:cubicBezTo>
              </a:path>
            </a:pathLst>
          </a:custGeom>
          <a:noFill/>
          <a:ln w="28575" cap="sq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1303338" y="1098550"/>
            <a:ext cx="1751012" cy="33655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2-D Electrons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459413" y="1049338"/>
            <a:ext cx="1751012" cy="33655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2-D Phonons</a:t>
            </a:r>
          </a:p>
        </p:txBody>
      </p:sp>
      <p:graphicFrame>
        <p:nvGraphicFramePr>
          <p:cNvPr id="768002" name="Object 2"/>
          <p:cNvGraphicFramePr>
            <a:graphicFrameLocks noChangeAspect="1"/>
          </p:cNvGraphicFramePr>
          <p:nvPr/>
        </p:nvGraphicFramePr>
        <p:xfrm>
          <a:off x="4529138" y="5162550"/>
          <a:ext cx="3746500" cy="1014413"/>
        </p:xfrm>
        <a:graphic>
          <a:graphicData uri="http://schemas.openxmlformats.org/presentationml/2006/ole">
            <p:oleObj spid="_x0000_s768002" name="Equation" r:id="rId5" imgW="1879560" imgH="507960" progId="Equation.DSMT4">
              <p:embed/>
            </p:oleObj>
          </a:graphicData>
        </a:graphic>
      </p:graphicFrame>
      <p:graphicFrame>
        <p:nvGraphicFramePr>
          <p:cNvPr id="768003" name="Object 3"/>
          <p:cNvGraphicFramePr>
            <a:graphicFrameLocks noChangeAspect="1"/>
          </p:cNvGraphicFramePr>
          <p:nvPr/>
        </p:nvGraphicFramePr>
        <p:xfrm>
          <a:off x="1065213" y="5201444"/>
          <a:ext cx="2101850" cy="935038"/>
        </p:xfrm>
        <a:graphic>
          <a:graphicData uri="http://schemas.openxmlformats.org/presentationml/2006/ole">
            <p:oleObj spid="_x0000_s768003" name="Equation" r:id="rId6" imgW="1054080" imgH="469800" progId="Equation.DSMT4">
              <p:embed/>
            </p:oleObj>
          </a:graphicData>
        </a:graphic>
      </p:graphicFrame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927852" y="3068638"/>
            <a:ext cx="225423" cy="400110"/>
          </a:xfrm>
          <a:prstGeom prst="rect">
            <a:avLst/>
          </a:prstGeom>
          <a:solidFill>
            <a:schemeClr val="bg1"/>
          </a:solidFill>
          <a:ln w="28575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1800" b="1" i="1" kern="12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24405</TotalTime>
  <Words>1434</Words>
  <Application>Microsoft Office PowerPoint</Application>
  <PresentationFormat>On-screen Show (4:3)</PresentationFormat>
  <Paragraphs>349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Recap (so far)</vt:lpstr>
      <vt:lpstr>Low-Dimensional &amp; Boundary Effects</vt:lpstr>
      <vt:lpstr>“Sub-Continuum” Energy Transport</vt:lpstr>
      <vt:lpstr>Thermal Simulation Hierarchy</vt:lpstr>
      <vt:lpstr>Thermal and Electrical Simulation</vt:lpstr>
      <vt:lpstr>Nanowire Formation: “Bottom-Up”</vt:lpstr>
      <vt:lpstr>“Top-Down” and Templated Nanowires</vt:lpstr>
      <vt:lpstr>Semimetal-Semiconductor Transition</vt:lpstr>
      <vt:lpstr>When to Worry About Confinement</vt:lpstr>
      <vt:lpstr>Nanowire Applications</vt:lpstr>
      <vt:lpstr>Nanowire Thermal Conductivity</vt:lpstr>
      <vt:lpstr>Interconnects = Top-Down Nanowires</vt:lpstr>
      <vt:lpstr>Cu Resistivity Increase &lt;100 nm Lines</vt:lpstr>
      <vt:lpstr>Cu Interconnect Delays Increase Too</vt:lpstr>
      <vt:lpstr>Industry Acknowledged Challenges</vt:lpstr>
      <vt:lpstr>Cu Resistivity and Line Width</vt:lpstr>
      <vt:lpstr>Modeling Cu Line Resistivity</vt:lpstr>
      <vt:lpstr>Model Applications</vt:lpstr>
      <vt:lpstr>Resistivity Temperature Dependence</vt:lpstr>
      <vt:lpstr>Other Material Resistivity and MFP</vt:lpstr>
      <vt:lpstr>Same Effect for Thermal Conductivity!</vt:lpstr>
      <vt:lpstr>Back-of-Envelope Estimates</vt:lpstr>
      <vt:lpstr>More Sophisticated Analytic Models</vt:lpstr>
      <vt:lpstr>A Few Other Scenarios</vt:lpstr>
      <vt:lpstr>Onto Nanotubes…</vt:lpstr>
      <vt:lpstr>Single-Wall Carbon Nanotubes</vt:lpstr>
      <vt:lpstr>CVD Growth at ~900 oC</vt:lpstr>
      <vt:lpstr>Fe Nanoparticle-Assisted Nanotube Growth</vt:lpstr>
      <vt:lpstr>Water-Assisted CVD and Breakdown</vt:lpstr>
      <vt:lpstr>Graphite Electronic Structure</vt:lpstr>
      <vt:lpstr>Nanotube Electronic Structure</vt:lpstr>
      <vt:lpstr>Band Gap Variation with Diameter</vt:lpstr>
      <vt:lpstr>Nanotube Current Density ~ 109 A/cm2</vt:lpstr>
      <vt:lpstr>Transport in Suspended Nanotubes</vt:lpstr>
      <vt:lpstr>Transport Model Including Hot Phonons</vt:lpstr>
      <vt:lpstr>Extracting SWNT Thermal Conductivity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1511</cp:revision>
  <dcterms:created xsi:type="dcterms:W3CDTF">2004-06-14T02:57:56Z</dcterms:created>
  <dcterms:modified xsi:type="dcterms:W3CDTF">2010-09-23T17:25:01Z</dcterms:modified>
</cp:coreProperties>
</file>